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20.xml" ContentType="application/vnd.openxmlformats-officedocument.presentationml.notesSlide+xml"/>
  <Override PartName="/ppt/comments/comment2.xml" ContentType="application/vnd.openxmlformats-officedocument.presentationml.comment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2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3.xml" ContentType="application/vnd.openxmlformats-officedocument.presentationml.notesSlide+xml"/>
  <Override PartName="/ppt/comments/comment3.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5.xml" ContentType="application/vnd.openxmlformats-officedocument.presentationml.comments+xml"/>
  <Override PartName="/ppt/notesSlides/notesSlide33.xml" ContentType="application/vnd.openxmlformats-officedocument.presentationml.notesSlide+xml"/>
  <Override PartName="/ppt/comments/comment6.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7.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8.xml" ContentType="application/vnd.openxmlformats-officedocument.presentationml.comments+xml"/>
  <Override PartName="/ppt/notesSlides/notesSlide42.xml" ContentType="application/vnd.openxmlformats-officedocument.presentationml.notesSlide+xml"/>
  <Override PartName="/ppt/comments/comment9.xml" ContentType="application/vnd.openxmlformats-officedocument.presentationml.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omments/comment10.xml" ContentType="application/vnd.openxmlformats-officedocument.presentationml.comment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11.xml" ContentType="application/vnd.openxmlformats-officedocument.presentationml.comments+xml"/>
  <Override PartName="/ppt/notesSlides/notesSlide57.xml" ContentType="application/vnd.openxmlformats-officedocument.presentationml.notesSlide+xml"/>
  <Override PartName="/ppt/comments/comment12.xml" ContentType="application/vnd.openxmlformats-officedocument.presentationml.comment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13.xml" ContentType="application/vnd.openxmlformats-officedocument.presentationml.comments+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75"/>
  </p:notesMasterIdLst>
  <p:sldIdLst>
    <p:sldId id="256" r:id="rId5"/>
    <p:sldId id="983" r:id="rId6"/>
    <p:sldId id="632" r:id="rId7"/>
    <p:sldId id="945" r:id="rId8"/>
    <p:sldId id="963" r:id="rId9"/>
    <p:sldId id="575" r:id="rId10"/>
    <p:sldId id="785" r:id="rId11"/>
    <p:sldId id="994" r:id="rId12"/>
    <p:sldId id="854" r:id="rId13"/>
    <p:sldId id="974" r:id="rId14"/>
    <p:sldId id="900" r:id="rId15"/>
    <p:sldId id="896" r:id="rId16"/>
    <p:sldId id="947" r:id="rId17"/>
    <p:sldId id="989" r:id="rId18"/>
    <p:sldId id="938" r:id="rId19"/>
    <p:sldId id="946" r:id="rId20"/>
    <p:sldId id="910" r:id="rId21"/>
    <p:sldId id="990" r:id="rId22"/>
    <p:sldId id="904" r:id="rId23"/>
    <p:sldId id="906" r:id="rId24"/>
    <p:sldId id="907" r:id="rId25"/>
    <p:sldId id="908" r:id="rId26"/>
    <p:sldId id="909" r:id="rId27"/>
    <p:sldId id="857" r:id="rId28"/>
    <p:sldId id="986" r:id="rId29"/>
    <p:sldId id="987" r:id="rId30"/>
    <p:sldId id="1005" r:id="rId31"/>
    <p:sldId id="1004" r:id="rId32"/>
    <p:sldId id="1006" r:id="rId33"/>
    <p:sldId id="1007" r:id="rId34"/>
    <p:sldId id="1008" r:id="rId35"/>
    <p:sldId id="1009" r:id="rId36"/>
    <p:sldId id="809" r:id="rId37"/>
    <p:sldId id="962" r:id="rId38"/>
    <p:sldId id="581" r:id="rId39"/>
    <p:sldId id="999" r:id="rId40"/>
    <p:sldId id="951" r:id="rId41"/>
    <p:sldId id="997" r:id="rId42"/>
    <p:sldId id="998" r:id="rId43"/>
    <p:sldId id="976" r:id="rId44"/>
    <p:sldId id="952" r:id="rId45"/>
    <p:sldId id="878" r:id="rId46"/>
    <p:sldId id="879" r:id="rId47"/>
    <p:sldId id="982" r:id="rId48"/>
    <p:sldId id="532" r:id="rId49"/>
    <p:sldId id="1010" r:id="rId50"/>
    <p:sldId id="978" r:id="rId51"/>
    <p:sldId id="1012" r:id="rId52"/>
    <p:sldId id="586" r:id="rId53"/>
    <p:sldId id="984" r:id="rId54"/>
    <p:sldId id="985" r:id="rId55"/>
    <p:sldId id="584" r:id="rId56"/>
    <p:sldId id="964" r:id="rId57"/>
    <p:sldId id="981" r:id="rId58"/>
    <p:sldId id="966" r:id="rId59"/>
    <p:sldId id="967" r:id="rId60"/>
    <p:sldId id="968" r:id="rId61"/>
    <p:sldId id="969" r:id="rId62"/>
    <p:sldId id="970" r:id="rId63"/>
    <p:sldId id="585" r:id="rId64"/>
    <p:sldId id="874" r:id="rId65"/>
    <p:sldId id="875" r:id="rId66"/>
    <p:sldId id="604" r:id="rId67"/>
    <p:sldId id="899" r:id="rId68"/>
    <p:sldId id="603" r:id="rId69"/>
    <p:sldId id="941" r:id="rId70"/>
    <p:sldId id="921" r:id="rId71"/>
    <p:sldId id="935" r:id="rId72"/>
    <p:sldId id="936" r:id="rId73"/>
    <p:sldId id="937" r:id="rId74"/>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ble of Contents" id="{21882978-7E9B-4053-8DEB-976A723071C6}">
          <p14:sldIdLst>
            <p14:sldId id="256"/>
            <p14:sldId id="983"/>
          </p14:sldIdLst>
        </p14:section>
        <p14:section name="Investment summary" id="{836C0BA4-5DD0-4FEB-ADEA-96330B52914A}">
          <p14:sldIdLst>
            <p14:sldId id="632"/>
            <p14:sldId id="945"/>
            <p14:sldId id="963"/>
          </p14:sldIdLst>
        </p14:section>
        <p14:section name="Market overview" id="{0C6820E4-3733-407F-A168-080ADD4F5A49}">
          <p14:sldIdLst>
            <p14:sldId id="575"/>
            <p14:sldId id="785"/>
            <p14:sldId id="994"/>
            <p14:sldId id="854"/>
            <p14:sldId id="974"/>
          </p14:sldIdLst>
        </p14:section>
        <p14:section name="Legal setup" id="{3EC4152B-6247-435B-A1DB-D0C6CB18BB05}">
          <p14:sldIdLst>
            <p14:sldId id="900"/>
            <p14:sldId id="896"/>
            <p14:sldId id="947"/>
            <p14:sldId id="989"/>
            <p14:sldId id="938"/>
            <p14:sldId id="946"/>
          </p14:sldIdLst>
        </p14:section>
        <p14:section name="Product and Marketing" id="{02D179B1-2ABC-4F81-BEDE-60278CE9161B}">
          <p14:sldIdLst>
            <p14:sldId id="910"/>
            <p14:sldId id="990"/>
            <p14:sldId id="904"/>
            <p14:sldId id="906"/>
            <p14:sldId id="907"/>
            <p14:sldId id="908"/>
            <p14:sldId id="909"/>
            <p14:sldId id="857"/>
            <p14:sldId id="986"/>
            <p14:sldId id="987"/>
            <p14:sldId id="1005"/>
            <p14:sldId id="1004"/>
            <p14:sldId id="1006"/>
            <p14:sldId id="1007"/>
            <p14:sldId id="1008"/>
            <p14:sldId id="1009"/>
            <p14:sldId id="809"/>
            <p14:sldId id="962"/>
          </p14:sldIdLst>
        </p14:section>
        <p14:section name="Decision making &amp; Collection" id="{BE1F11F9-ADB4-4890-BAEB-1D7E3EE550C6}">
          <p14:sldIdLst>
            <p14:sldId id="581"/>
            <p14:sldId id="999"/>
            <p14:sldId id="951"/>
            <p14:sldId id="997"/>
            <p14:sldId id="998"/>
            <p14:sldId id="976"/>
            <p14:sldId id="952"/>
            <p14:sldId id="878"/>
            <p14:sldId id="879"/>
            <p14:sldId id="982"/>
            <p14:sldId id="532"/>
            <p14:sldId id="1010"/>
            <p14:sldId id="978"/>
            <p14:sldId id="1012"/>
          </p14:sldIdLst>
        </p14:section>
        <p14:section name="HR &amp; Admin information" id="{80CFB25A-7ED3-4462-B13C-C4F24370B186}">
          <p14:sldIdLst>
            <p14:sldId id="586"/>
            <p14:sldId id="984"/>
            <p14:sldId id="985"/>
          </p14:sldIdLst>
        </p14:section>
        <p14:section name="Finance" id="{5D2A4F09-0C80-4A02-AA40-C98C321AE5A8}">
          <p14:sldIdLst>
            <p14:sldId id="584"/>
            <p14:sldId id="964"/>
            <p14:sldId id="981"/>
            <p14:sldId id="966"/>
            <p14:sldId id="967"/>
            <p14:sldId id="968"/>
            <p14:sldId id="969"/>
            <p14:sldId id="970"/>
          </p14:sldIdLst>
        </p14:section>
        <p14:section name="Project risks and mitigation" id="{189204C0-D7DA-47A3-B85C-110DB7322138}">
          <p14:sldIdLst>
            <p14:sldId id="585"/>
            <p14:sldId id="874"/>
            <p14:sldId id="875"/>
          </p14:sldIdLst>
        </p14:section>
        <p14:section name="Project plan" id="{63ACA696-3442-44E7-B26B-F3A15305DE42}">
          <p14:sldIdLst>
            <p14:sldId id="604"/>
            <p14:sldId id="899"/>
          </p14:sldIdLst>
        </p14:section>
        <p14:section name="Appendices" id="{5A6F6C90-E5C4-4152-8FFC-41CAAA5D22BC}">
          <p14:sldIdLst>
            <p14:sldId id="603"/>
            <p14:sldId id="941"/>
            <p14:sldId id="921"/>
            <p14:sldId id="935"/>
            <p14:sldId id="936"/>
            <p14:sldId id="937"/>
          </p14:sldIdLst>
        </p14:section>
      </p14:sectionLst>
    </p:ext>
    <p:ext uri="{EFAFB233-063F-42B5-8137-9DF3F51BA10A}">
      <p15:sldGuideLst xmlns:p15="http://schemas.microsoft.com/office/powerpoint/2012/main">
        <p15:guide id="1" orient="horz" pos="2160">
          <p15:clr>
            <a:srgbClr val="A4A3A4"/>
          </p15:clr>
        </p15:guide>
        <p15:guide id="2" pos="292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eg Larin" initials="OL" lastIdx="17" clrIdx="0"/>
  <p:cmAuthor id="2" name="Artem Andreev" initials="AA" lastIdx="2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E9EDF4"/>
    <a:srgbClr val="D0D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21" autoAdjust="0"/>
    <p:restoredTop sz="91260" autoAdjust="0"/>
  </p:normalViewPr>
  <p:slideViewPr>
    <p:cSldViewPr>
      <p:cViewPr varScale="1">
        <p:scale>
          <a:sx n="106" d="100"/>
          <a:sy n="106" d="100"/>
        </p:scale>
        <p:origin x="798" y="120"/>
      </p:cViewPr>
      <p:guideLst>
        <p:guide orient="horz" pos="2160"/>
        <p:guide pos="2925"/>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MY" sz="1800" b="0" i="0" baseline="0">
                <a:effectLst/>
              </a:rPr>
              <a:t>Estimated Sales of Moneylenders &amp; Grey Market, Our Share</a:t>
            </a:r>
            <a:endParaRPr lang="en-MY">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3945552592754597E-2"/>
          <c:y val="0.18109021098585376"/>
          <c:w val="0.85124711842926204"/>
          <c:h val="0.68456275479710416"/>
        </c:manualLayout>
      </c:layout>
      <c:barChart>
        <c:barDir val="col"/>
        <c:grouping val="stacked"/>
        <c:varyColors val="0"/>
        <c:ser>
          <c:idx val="0"/>
          <c:order val="0"/>
          <c:tx>
            <c:strRef>
              <c:f>'Main parameters'!$A$160</c:f>
              <c:strCache>
                <c:ptCount val="1"/>
                <c:pt idx="0">
                  <c:v>Official PDL Market, mln usd</c:v>
                </c:pt>
              </c:strCache>
            </c:strRef>
          </c:tx>
          <c:spPr>
            <a:solidFill>
              <a:srgbClr val="FF0000"/>
            </a:solidFill>
            <a:ln>
              <a:noFill/>
            </a:ln>
            <a:effectLst/>
          </c:spPr>
          <c:invertIfNegative val="0"/>
          <c:dLbls>
            <c:dLbl>
              <c:idx val="0"/>
              <c:layout>
                <c:manualLayout>
                  <c:x val="0"/>
                  <c:y val="-3.09724445233523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750-43FC-B23F-F79D2CDDE8FB}"/>
                </c:ext>
              </c:extLst>
            </c:dLbl>
            <c:dLbl>
              <c:idx val="1"/>
              <c:layout>
                <c:manualLayout>
                  <c:x val="0"/>
                  <c:y val="-5.2653155689699145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750-43FC-B23F-F79D2CDDE8FB}"/>
                </c:ext>
              </c:extLst>
            </c:dLbl>
            <c:dLbl>
              <c:idx val="2"/>
              <c:layout>
                <c:manualLayout>
                  <c:x val="0"/>
                  <c:y val="-6.8139377951375327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750-43FC-B23F-F79D2CDDE8FB}"/>
                </c:ext>
              </c:extLst>
            </c:dLbl>
            <c:dLbl>
              <c:idx val="3"/>
              <c:layout>
                <c:manualLayout>
                  <c:x val="0"/>
                  <c:y val="-8.6722844665386753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750-43FC-B23F-F79D2CDDE8FB}"/>
                </c:ext>
              </c:extLst>
            </c:dLbl>
            <c:dLbl>
              <c:idx val="4"/>
              <c:layout>
                <c:manualLayout>
                  <c:x val="0"/>
                  <c:y val="-8.9820089117721866E-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750-43FC-B23F-F79D2CDDE8FB}"/>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2016</c:v>
                </c:pt>
                <c:pt idx="1">
                  <c:v>2017</c:v>
                </c:pt>
                <c:pt idx="2">
                  <c:v>2018</c:v>
                </c:pt>
                <c:pt idx="3">
                  <c:v>2019</c:v>
                </c:pt>
                <c:pt idx="4">
                  <c:v>2020</c:v>
                </c:pt>
              </c:numCache>
            </c:numRef>
          </c:cat>
          <c:val>
            <c:numRef>
              <c:f>'Main parameters'!$B$160:$F$160</c:f>
              <c:numCache>
                <c:formatCode>_(* #,##0_);_(* \(#,##0\);_(* "-"??_);_(@_)</c:formatCode>
                <c:ptCount val="5"/>
                <c:pt idx="0">
                  <c:v>1440</c:v>
                </c:pt>
                <c:pt idx="1">
                  <c:v>1728</c:v>
                </c:pt>
                <c:pt idx="2">
                  <c:v>1987.2</c:v>
                </c:pt>
                <c:pt idx="3">
                  <c:v>2285.2800000000002</c:v>
                </c:pt>
                <c:pt idx="4">
                  <c:v>2628.0720000000001</c:v>
                </c:pt>
              </c:numCache>
            </c:numRef>
          </c:val>
          <c:extLst>
            <c:ext xmlns:c16="http://schemas.microsoft.com/office/drawing/2014/chart" uri="{C3380CC4-5D6E-409C-BE32-E72D297353CC}">
              <c16:uniqueId val="{00000005-4750-43FC-B23F-F79D2CDDE8FB}"/>
            </c:ext>
          </c:extLst>
        </c:ser>
        <c:ser>
          <c:idx val="1"/>
          <c:order val="1"/>
          <c:tx>
            <c:strRef>
              <c:f>'Main parameters'!$A$161</c:f>
              <c:strCache>
                <c:ptCount val="1"/>
                <c:pt idx="0">
                  <c:v>Black Market PDL, mln usd</c:v>
                </c:pt>
              </c:strCache>
            </c:strRef>
          </c:tx>
          <c:spPr>
            <a:solidFill>
              <a:schemeClr val="tx2">
                <a:lumMod val="40000"/>
                <a:lumOff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2016</c:v>
                </c:pt>
                <c:pt idx="1">
                  <c:v>2017</c:v>
                </c:pt>
                <c:pt idx="2">
                  <c:v>2018</c:v>
                </c:pt>
                <c:pt idx="3">
                  <c:v>2019</c:v>
                </c:pt>
                <c:pt idx="4">
                  <c:v>2020</c:v>
                </c:pt>
              </c:numCache>
            </c:numRef>
          </c:cat>
          <c:val>
            <c:numRef>
              <c:f>'Main parameters'!$B$161:$F$161</c:f>
              <c:numCache>
                <c:formatCode>_(* #,##0_);_(* \(#,##0\);_(* "-"?_);_(@_)</c:formatCode>
                <c:ptCount val="5"/>
                <c:pt idx="0">
                  <c:v>1894.9999999999995</c:v>
                </c:pt>
                <c:pt idx="1">
                  <c:v>2107.2499999999991</c:v>
                </c:pt>
                <c:pt idx="2">
                  <c:v>2296.9024999999992</c:v>
                </c:pt>
                <c:pt idx="3">
                  <c:v>2503.6237249999995</c:v>
                </c:pt>
                <c:pt idx="4">
                  <c:v>2728.9498602499998</c:v>
                </c:pt>
              </c:numCache>
            </c:numRef>
          </c:val>
          <c:extLst>
            <c:ext xmlns:c16="http://schemas.microsoft.com/office/drawing/2014/chart" uri="{C3380CC4-5D6E-409C-BE32-E72D297353CC}">
              <c16:uniqueId val="{00000006-4750-43FC-B23F-F79D2CDDE8FB}"/>
            </c:ext>
          </c:extLst>
        </c:ser>
        <c:dLbls>
          <c:showLegendKey val="0"/>
          <c:showVal val="0"/>
          <c:showCatName val="0"/>
          <c:showSerName val="0"/>
          <c:showPercent val="0"/>
          <c:showBubbleSize val="0"/>
        </c:dLbls>
        <c:gapWidth val="150"/>
        <c:overlap val="100"/>
        <c:axId val="42250240"/>
        <c:axId val="42251776"/>
        <c:extLst>
          <c:ext xmlns:c15="http://schemas.microsoft.com/office/drawing/2012/chart" uri="{02D57815-91ED-43cb-92C2-25804820EDAC}">
            <c15:filteredBarSeries>
              <c15:ser>
                <c:idx val="2"/>
                <c:order val="2"/>
                <c:tx>
                  <c:strRef>
                    <c:extLst>
                      <c:ext uri="{02D57815-91ED-43cb-92C2-25804820EDAC}">
                        <c15:formulaRef>
                          <c15:sqref>'Main parameters'!$A$162</c15:sqref>
                        </c15:formulaRef>
                      </c:ext>
                    </c:extLst>
                    <c:strCache>
                      <c:ptCount val="1"/>
                      <c:pt idx="0">
                        <c:v>Overal Market</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c:ext uri="{02D57815-91ED-43cb-92C2-25804820EDAC}">
                        <c15:formulaRef>
                          <c15:sqref>'Main parameters'!$B$159:$F$159</c15:sqref>
                        </c15:formulaRef>
                      </c:ext>
                    </c:extLst>
                    <c:numCache>
                      <c:formatCode>General</c:formatCode>
                      <c:ptCount val="5"/>
                      <c:pt idx="0">
                        <c:v>2016</c:v>
                      </c:pt>
                      <c:pt idx="1">
                        <c:v>2017</c:v>
                      </c:pt>
                      <c:pt idx="2">
                        <c:v>2018</c:v>
                      </c:pt>
                      <c:pt idx="3">
                        <c:v>2019</c:v>
                      </c:pt>
                      <c:pt idx="4">
                        <c:v>2020</c:v>
                      </c:pt>
                    </c:numCache>
                  </c:numRef>
                </c:cat>
                <c:val>
                  <c:numRef>
                    <c:extLst>
                      <c:ext uri="{02D57815-91ED-43cb-92C2-25804820EDAC}">
                        <c15:formulaRef>
                          <c15:sqref>'Main parameters'!$B$162:$F$162</c15:sqref>
                        </c15:formulaRef>
                      </c:ext>
                    </c:extLst>
                    <c:numCache>
                      <c:formatCode>_(* #,##0_);_(* \(#,##0\);_(* "-"??_);_(@_)</c:formatCode>
                      <c:ptCount val="5"/>
                      <c:pt idx="0">
                        <c:v>3334.9999999999995</c:v>
                      </c:pt>
                      <c:pt idx="1">
                        <c:v>3835.2499999999991</c:v>
                      </c:pt>
                      <c:pt idx="2">
                        <c:v>4180.4224999999997</c:v>
                      </c:pt>
                      <c:pt idx="3">
                        <c:v>4556.6605250000002</c:v>
                      </c:pt>
                      <c:pt idx="4">
                        <c:v>4966.7599722500008</c:v>
                      </c:pt>
                    </c:numCache>
                  </c:numRef>
                </c:val>
                <c:extLst>
                  <c:ext xmlns:c16="http://schemas.microsoft.com/office/drawing/2014/chart" uri="{C3380CC4-5D6E-409C-BE32-E72D297353CC}">
                    <c16:uniqueId val="{0000000D-4750-43FC-B23F-F79D2CDDE8FB}"/>
                  </c:ext>
                </c:extLst>
              </c15:ser>
            </c15:filteredBarSeries>
            <c15:filteredBarSeries>
              <c15:ser>
                <c:idx val="4"/>
                <c:order val="4"/>
                <c:tx>
                  <c:strRef>
                    <c:extLst xmlns:c15="http://schemas.microsoft.com/office/drawing/2012/chart">
                      <c:ext xmlns:c15="http://schemas.microsoft.com/office/drawing/2012/chart" uri="{02D57815-91ED-43cb-92C2-25804820EDAC}">
                        <c15:formulaRef>
                          <c15:sqref>'Main parameters'!$A$164</c15:sqref>
                        </c15:formulaRef>
                      </c:ext>
                    </c:extLst>
                    <c:strCache>
                      <c:ptCount val="1"/>
                      <c:pt idx="0">
                        <c:v>Our Market</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xmlns:c15="http://schemas.microsoft.com/office/drawing/2012/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extLst xmlns:c15="http://schemas.microsoft.com/office/drawing/2012/chart">
                      <c:ext xmlns:c15="http://schemas.microsoft.com/office/drawing/2012/chart" uri="{02D57815-91ED-43cb-92C2-25804820EDAC}">
                        <c15:formulaRef>
                          <c15:sqref>'Main parameters'!$B$159:$F$159</c15:sqref>
                        </c15:formulaRef>
                      </c:ext>
                    </c:extLst>
                    <c:numCache>
                      <c:formatCode>General</c:formatCode>
                      <c:ptCount val="5"/>
                      <c:pt idx="0">
                        <c:v>2016</c:v>
                      </c:pt>
                      <c:pt idx="1">
                        <c:v>2017</c:v>
                      </c:pt>
                      <c:pt idx="2">
                        <c:v>2018</c:v>
                      </c:pt>
                      <c:pt idx="3">
                        <c:v>2019</c:v>
                      </c:pt>
                      <c:pt idx="4">
                        <c:v>2020</c:v>
                      </c:pt>
                    </c:numCache>
                  </c:numRef>
                </c:cat>
                <c:val>
                  <c:numRef>
                    <c:extLst xmlns:c15="http://schemas.microsoft.com/office/drawing/2012/chart">
                      <c:ext xmlns:c15="http://schemas.microsoft.com/office/drawing/2012/chart" uri="{02D57815-91ED-43cb-92C2-25804820EDAC}">
                        <c15:formulaRef>
                          <c15:sqref>'Main parameters'!$B$164:$F$164</c15:sqref>
                        </c15:formulaRef>
                      </c:ext>
                    </c:extLst>
                    <c:numCache>
                      <c:formatCode>0.0</c:formatCode>
                      <c:ptCount val="5"/>
                      <c:pt idx="0">
                        <c:v>3.6606473859399244</c:v>
                      </c:pt>
                      <c:pt idx="1">
                        <c:v>20.50103283153496</c:v>
                      </c:pt>
                      <c:pt idx="2">
                        <c:v>41.93624919136051</c:v>
                      </c:pt>
                      <c:pt idx="3">
                        <c:v>68.623091245798662</c:v>
                      </c:pt>
                      <c:pt idx="4">
                        <c:v>98.273883498206615</c:v>
                      </c:pt>
                    </c:numCache>
                  </c:numRef>
                </c:val>
                <c:extLst xmlns:c15="http://schemas.microsoft.com/office/drawing/2012/chart">
                  <c:ext xmlns:c16="http://schemas.microsoft.com/office/drawing/2014/chart" uri="{C3380CC4-5D6E-409C-BE32-E72D297353CC}">
                    <c16:uniqueId val="{0000000E-4750-43FC-B23F-F79D2CDDE8FB}"/>
                  </c:ext>
                </c:extLst>
              </c15:ser>
            </c15:filteredBarSeries>
          </c:ext>
        </c:extLst>
      </c:barChart>
      <c:lineChart>
        <c:grouping val="standard"/>
        <c:varyColors val="0"/>
        <c:ser>
          <c:idx val="3"/>
          <c:order val="3"/>
          <c:tx>
            <c:strRef>
              <c:f>'Main parameters'!$A$163</c:f>
              <c:strCache>
                <c:ptCount val="1"/>
                <c:pt idx="0">
                  <c:v>Our market share</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dLbls>
            <c:dLbl>
              <c:idx val="0"/>
              <c:layout>
                <c:manualLayout>
                  <c:x val="-2.0290871412385607E-2"/>
                  <c:y val="1.8583466714011423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4750-43FC-B23F-F79D2CDDE8FB}"/>
                </c:ext>
              </c:extLst>
            </c:dLbl>
            <c:dLbl>
              <c:idx val="1"/>
              <c:layout>
                <c:manualLayout>
                  <c:x val="-2.4736555306758022E-2"/>
                  <c:y val="3.0972444523352256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4750-43FC-B23F-F79D2CDDE8FB}"/>
                </c:ext>
              </c:extLst>
            </c:dLbl>
            <c:dLbl>
              <c:idx val="2"/>
              <c:layout>
                <c:manualLayout>
                  <c:x val="-2.6218449938215496E-2"/>
                  <c:y val="4.64586667850285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4750-43FC-B23F-F79D2CDDE8FB}"/>
                </c:ext>
              </c:extLst>
            </c:dLbl>
            <c:dLbl>
              <c:idx val="3"/>
              <c:layout>
                <c:manualLayout>
                  <c:x val="-3.2146028464045386E-2"/>
                  <c:y val="4.64586667850285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A-4750-43FC-B23F-F79D2CDDE8FB}"/>
                </c:ext>
              </c:extLst>
            </c:dLbl>
            <c:dLbl>
              <c:idx val="4"/>
              <c:layout>
                <c:manualLayout>
                  <c:x val="-2.9182239201130441E-2"/>
                  <c:y val="4.6458666785028552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B-4750-43FC-B23F-F79D2CDDE8FB}"/>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'Main parameters'!$B$159:$F$159</c:f>
              <c:numCache>
                <c:formatCode>General</c:formatCode>
                <c:ptCount val="5"/>
                <c:pt idx="0">
                  <c:v>2016</c:v>
                </c:pt>
                <c:pt idx="1">
                  <c:v>2017</c:v>
                </c:pt>
                <c:pt idx="2">
                  <c:v>2018</c:v>
                </c:pt>
                <c:pt idx="3">
                  <c:v>2019</c:v>
                </c:pt>
                <c:pt idx="4">
                  <c:v>2020</c:v>
                </c:pt>
              </c:numCache>
            </c:numRef>
          </c:cat>
          <c:val>
            <c:numRef>
              <c:f>'Main parameters'!$B$163:$F$163</c:f>
              <c:numCache>
                <c:formatCode>0.00%</c:formatCode>
                <c:ptCount val="5"/>
                <c:pt idx="0">
                  <c:v>1.0976453930854348E-3</c:v>
                </c:pt>
                <c:pt idx="1">
                  <c:v>5.3454228098650585E-3</c:v>
                </c:pt>
                <c:pt idx="2">
                  <c:v>1.0031581542621713E-2</c:v>
                </c:pt>
                <c:pt idx="3">
                  <c:v>1.505995253965044E-2</c:v>
                </c:pt>
                <c:pt idx="4">
                  <c:v>1.9786316239817681E-2</c:v>
                </c:pt>
              </c:numCache>
            </c:numRef>
          </c:val>
          <c:smooth val="0"/>
          <c:extLst>
            <c:ext xmlns:c16="http://schemas.microsoft.com/office/drawing/2014/chart" uri="{C3380CC4-5D6E-409C-BE32-E72D297353CC}">
              <c16:uniqueId val="{0000000C-4750-43FC-B23F-F79D2CDDE8FB}"/>
            </c:ext>
          </c:extLst>
        </c:ser>
        <c:dLbls>
          <c:showLegendKey val="0"/>
          <c:showVal val="0"/>
          <c:showCatName val="0"/>
          <c:showSerName val="0"/>
          <c:showPercent val="0"/>
          <c:showBubbleSize val="0"/>
        </c:dLbls>
        <c:marker val="1"/>
        <c:smooth val="0"/>
        <c:axId val="42259200"/>
        <c:axId val="42253312"/>
      </c:lineChart>
      <c:catAx>
        <c:axId val="42250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2251776"/>
        <c:crosses val="autoZero"/>
        <c:auto val="1"/>
        <c:lblAlgn val="ctr"/>
        <c:lblOffset val="100"/>
        <c:noMultiLvlLbl val="0"/>
      </c:catAx>
      <c:valAx>
        <c:axId val="42251776"/>
        <c:scaling>
          <c:orientation val="minMax"/>
          <c:max val="6000"/>
        </c:scaling>
        <c:delete val="0"/>
        <c:axPos val="l"/>
        <c:majorGridlines>
          <c:spPr>
            <a:ln w="9525" cap="flat" cmpd="sng" algn="ctr">
              <a:solidFill>
                <a:schemeClr val="tx1">
                  <a:lumMod val="15000"/>
                  <a:lumOff val="85000"/>
                </a:schemeClr>
              </a:solidFill>
              <a:round/>
            </a:ln>
            <a:effectLst/>
          </c:spPr>
        </c:majorGridlines>
        <c:numFmt formatCode="_(* #,##0_);_(* \(#,##0\);_(* &quot;-&quot;??_);_(@_)"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2250240"/>
        <c:crosses val="autoZero"/>
        <c:crossBetween val="between"/>
      </c:valAx>
      <c:valAx>
        <c:axId val="42253312"/>
        <c:scaling>
          <c:orientation val="minMax"/>
          <c:max val="0.15000000000000002"/>
          <c:min val="0"/>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42259200"/>
        <c:crosses val="max"/>
        <c:crossBetween val="between"/>
      </c:valAx>
      <c:catAx>
        <c:axId val="42259200"/>
        <c:scaling>
          <c:orientation val="minMax"/>
        </c:scaling>
        <c:delete val="1"/>
        <c:axPos val="b"/>
        <c:numFmt formatCode="General" sourceLinked="1"/>
        <c:majorTickMark val="out"/>
        <c:minorTickMark val="none"/>
        <c:tickLblPos val="nextTo"/>
        <c:crossAx val="42253312"/>
        <c:crosses val="autoZero"/>
        <c:auto val="1"/>
        <c:lblAlgn val="ctr"/>
        <c:lblOffset val="100"/>
        <c:noMultiLvlLbl val="0"/>
      </c:catAx>
      <c:spPr>
        <a:noFill/>
        <a:ln>
          <a:noFill/>
        </a:ln>
        <a:effectLst/>
      </c:spPr>
    </c:plotArea>
    <c:legend>
      <c:legendPos val="b"/>
      <c:layout>
        <c:manualLayout>
          <c:xMode val="edge"/>
          <c:yMode val="edge"/>
          <c:x val="0.100328233826637"/>
          <c:y val="0.10291038505285886"/>
          <c:w val="0.79675313385709179"/>
          <c:h val="4.984058102460704E-2"/>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6-03-14T15:14:25.960" idx="1">
    <p:pos x="891" y="907"/>
    <p:text>Что хотели этим сказать?</p:text>
  </p:cm>
  <p:cm authorId="2" dt="2016-03-15T15:29:18.031" idx="11">
    <p:pos x="891" y="1043"/>
    <p:text>Что нет ограниичений на реализацию целевого продукта. Скорректировал</p:text>
    <p:extLst>
      <p:ext uri="{C676402C-5697-4E1C-873F-D02D1690AC5C}">
        <p15:threadingInfo xmlns:p15="http://schemas.microsoft.com/office/powerpoint/2012/main" timeZoneBias="-480">
          <p15:parentCm authorId="1" idx="1"/>
        </p15:threadingInfo>
      </p:ext>
    </p:extLst>
  </p:cm>
  <p:cm authorId="1" dt="2016-03-14T15:19:26.110" idx="2">
    <p:pos x="3184" y="2171"/>
    <p:text>Очень непонятно написано</p:text>
  </p:cm>
  <p:cm authorId="2" dt="2016-03-15T15:32:47.070" idx="12">
    <p:pos x="3184" y="2307"/>
    <p:text>Скорректировал</p:text>
    <p:extLst>
      <p:ext uri="{C676402C-5697-4E1C-873F-D02D1690AC5C}">
        <p15:threadingInfo xmlns:p15="http://schemas.microsoft.com/office/powerpoint/2012/main" timeZoneBias="-480">
          <p15:parentCm authorId="1" idx="2"/>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16-03-14T22:43:56.272" idx="13">
    <p:pos x="5104" y="485"/>
    <p:text>Контакты уберите, а то неизвестно, куда пойдем гулять бизнес-план</p:text>
  </p:cm>
  <p:cm authorId="2" dt="2016-03-16T05:52:12.105" idx="24">
    <p:pos x="5104" y="621"/>
    <p:text>удалены</p:text>
    <p:extLst>
      <p:ext uri="{C676402C-5697-4E1C-873F-D02D1690AC5C}">
        <p15:threadingInfo xmlns:p15="http://schemas.microsoft.com/office/powerpoint/2012/main" timeZoneBias="-480">
          <p15:parentCm authorId="1" idx="13"/>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16-03-14T22:51:20.379" idx="14">
    <p:pos x="4805" y="85"/>
    <p:text>Татару просит ИТ бюджет в специальном формате. Просьба добавить. Шулов должен знать.</p:text>
  </p:cm>
  <p:cm authorId="2" dt="2016-03-16T18:08:20.809" idx="26">
    <p:pos x="4805" y="221"/>
    <p:text>Шулов отправил Татару данные, по его словам, менять БП не нужно</p:text>
    <p:extLst>
      <p:ext uri="{C676402C-5697-4E1C-873F-D02D1690AC5C}">
        <p15:threadingInfo xmlns:p15="http://schemas.microsoft.com/office/powerpoint/2012/main" timeZoneBias="-480">
          <p15:parentCm authorId="1" idx="14"/>
        </p15:threadingInfo>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16-03-14T22:52:16.390" idx="15">
    <p:pos x="10" y="10"/>
    <p:text>Предлаю этот раздел больше не включать в бизнес-планы</p:text>
  </p:cm>
</p:cmLst>
</file>

<file path=ppt/comments/comment13.xml><?xml version="1.0" encoding="utf-8"?>
<p:cmLst xmlns:a="http://schemas.openxmlformats.org/drawingml/2006/main" xmlns:r="http://schemas.openxmlformats.org/officeDocument/2006/relationships" xmlns:p="http://schemas.openxmlformats.org/presentationml/2006/main">
  <p:cm authorId="1" dt="2016-03-15T07:53:05.452" idx="16">
    <p:pos x="2290" y="1042"/>
    <p:text>Размер комиссии не зависит от размера займа?</p:text>
  </p:cm>
  <p:cm authorId="2" dt="2016-03-15T17:52:41.834" idx="23">
    <p:pos x="2290" y="1178"/>
    <p:text>Зависит, внес таблицу с пояснением</p:text>
    <p:extLst>
      <p:ext uri="{C676402C-5697-4E1C-873F-D02D1690AC5C}">
        <p15:threadingInfo xmlns:p15="http://schemas.microsoft.com/office/powerpoint/2012/main" timeZoneBias="-480">
          <p15:parentCm authorId="1" idx="16"/>
        </p15:threadingInfo>
      </p:ext>
    </p:extLst>
  </p:cm>
  <p:cm authorId="1" dt="2016-03-15T07:53:48.490" idx="17">
    <p:pos x="2010" y="3925"/>
    <p:text>Надо уточнить, что РМС - наша компания</p:text>
  </p:cm>
  <p:cm authorId="2" dt="2016-03-16T06:00:10.249" idx="25">
    <p:pos x="2010" y="4061"/>
    <p:text>добавил</p:text>
    <p:extLst>
      <p:ext uri="{C676402C-5697-4E1C-873F-D02D1690AC5C}">
        <p15:threadingInfo xmlns:p15="http://schemas.microsoft.com/office/powerpoint/2012/main" timeZoneBias="-480">
          <p15:parentCm authorId="1" idx="17"/>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6-03-14T15:56:36.559" idx="3">
    <p:pos x="4571" y="2832"/>
    <p:text>less или more?</p:text>
  </p:cm>
  <p:cm authorId="2" dt="2016-03-15T15:44:14.063" idx="13">
    <p:pos x="4571" y="2968"/>
    <p:text>cкорректировал</p:text>
    <p:extLst>
      <p:ext uri="{C676402C-5697-4E1C-873F-D02D1690AC5C}">
        <p15:threadingInfo xmlns:p15="http://schemas.microsoft.com/office/powerpoint/2012/main" timeZoneBias="-480">
          <p15:parentCm authorId="1" idx="3"/>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6-03-14T17:56:21.187" idx="4">
    <p:pos x="1963" y="3739"/>
    <p:text>Как у них тогда экономика сходится на кредите в 125 долл?</p:text>
  </p:cm>
  <p:cm authorId="2" dt="2016-03-15T15:49:38.183" idx="14">
    <p:pos x="1963" y="3875"/>
    <p:text>Mistery Shopping не выявил комиссий, возможно, late payment fee. По информации от игроков рынка у компании низкий уровень одобрения</p:text>
    <p:extLst>
      <p:ext uri="{C676402C-5697-4E1C-873F-D02D1690AC5C}">
        <p15:threadingInfo xmlns:p15="http://schemas.microsoft.com/office/powerpoint/2012/main" timeZoneBias="-480">
          <p15:parentCm authorId="1" idx="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16-03-14T17:58:36.771" idx="5">
    <p:pos x="5413" y="987"/>
    <p:text>Это где-то фигурирует на схеме?</p:text>
  </p:cm>
  <p:cm authorId="2" dt="2016-03-15T15:52:56.627" idx="15">
    <p:pos x="5413" y="1123"/>
    <p:text>удалил</p:text>
    <p:extLst>
      <p:ext uri="{C676402C-5697-4E1C-873F-D02D1690AC5C}">
        <p15:threadingInfo xmlns:p15="http://schemas.microsoft.com/office/powerpoint/2012/main" timeZoneBias="-480">
          <p15:parentCm authorId="1" idx="5"/>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6-03-14T22:03:45.395" idx="6">
    <p:pos x="826" y="4096"/>
    <p:text>Мы собираемся привлекать клиентов как нелегальные лендеры?</p:text>
  </p:cm>
  <p:cm authorId="2" dt="2016-03-15T15:54:54.412" idx="16">
    <p:pos x="826" y="4232"/>
    <p:text>Убрал информацию о нелегальности. Сам способ привлечения креативен, вполне легален</p:text>
    <p:extLst mod="1">
      <p:ext uri="{C676402C-5697-4E1C-873F-D02D1690AC5C}">
        <p15:threadingInfo xmlns:p15="http://schemas.microsoft.com/office/powerpoint/2012/main" timeZoneBias="-480">
          <p15:parentCm authorId="1" idx="6"/>
        </p15:threadingInfo>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6-03-14T22:04:58.228" idx="7">
    <p:pos x="1878" y="4229"/>
    <p:text>Мы рекламу в Гугле и ФБ будет заразывать сами или через агентства?</p:text>
  </p:cm>
  <p:cm authorId="2" dt="2016-03-15T16:59:11.439" idx="18">
    <p:pos x="1878" y="4365"/>
    <p:text>Будем заказывать сами</p:text>
    <p:extLst mod="1">
      <p:ext uri="{C676402C-5697-4E1C-873F-D02D1690AC5C}">
        <p15:threadingInfo xmlns:p15="http://schemas.microsoft.com/office/powerpoint/2012/main" timeZoneBias="-480">
          <p15:parentCm authorId="1" idx="7"/>
        </p15:threadingInfo>
      </p:ext>
    </p:extLst>
  </p:cm>
  <p:cm authorId="1" dt="2016-03-14T22:05:20.933" idx="8">
    <p:pos x="1095" y="2016"/>
    <p:text>Это про рекламу в Фейсбуке и т.д. или путь нелегального лендера?</p:text>
  </p:cm>
  <p:cm authorId="2" dt="2016-03-15T16:51:18.980" idx="17">
    <p:pos x="1095" y="2152"/>
    <p:text>Добавлена ссылка с указанием Social Media. Будем использовать не только FB, но и другие Social Media</p:text>
    <p:extLst>
      <p:ext uri="{C676402C-5697-4E1C-873F-D02D1690AC5C}">
        <p15:threadingInfo xmlns:p15="http://schemas.microsoft.com/office/powerpoint/2012/main" timeZoneBias="-480">
          <p15:parentCm authorId="1" idx="8"/>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6-03-14T22:14:02.289" idx="9">
    <p:pos x="5495" y="3269"/>
    <p:text>Начиная с какой величины долга?</p:text>
  </p:cm>
  <p:cm authorId="2" dt="2016-03-15T17:09:13.379" idx="19">
    <p:pos x="5495" y="3405"/>
    <p:text>внес комментарии</p:text>
    <p:extLst>
      <p:ext uri="{C676402C-5697-4E1C-873F-D02D1690AC5C}">
        <p15:threadingInfo xmlns:p15="http://schemas.microsoft.com/office/powerpoint/2012/main" timeZoneBias="-480">
          <p15:parentCm authorId="1" idx="9"/>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6-03-14T22:35:37.788" idx="10">
    <p:pos x="4171" y="1317"/>
    <p:text>В чем смысл блеклиста, если есть кредитное бюро (от того же провайдера)?</p:text>
  </p:cm>
  <p:cm authorId="2" dt="2016-03-15T17:12:11.291" idx="20">
    <p:pos x="4171" y="1453"/>
    <p:text>Указал что это внутренний</p:text>
    <p:extLst>
      <p:ext uri="{C676402C-5697-4E1C-873F-D02D1690AC5C}">
        <p15:threadingInfo xmlns:p15="http://schemas.microsoft.com/office/powerpoint/2012/main" timeZoneBias="-480">
          <p15:parentCm authorId="1" idx="10"/>
        </p15:threadingInfo>
      </p:ext>
    </p:extLst>
  </p:cm>
  <p:cm authorId="1" dt="2016-03-14T22:36:58.029" idx="11">
    <p:pos x="2805" y="2549"/>
    <p:text>Подразумевается кредитование и других категорий?</p:text>
  </p:cm>
  <p:cm authorId="2" dt="2016-03-15T17:17:55.124" idx="21">
    <p:pos x="2805" y="2685"/>
    <p:text>Не первом этапе не планируем, опираясь на опыт VN, PH</p:text>
    <p:extLst>
      <p:ext uri="{C676402C-5697-4E1C-873F-D02D1690AC5C}">
        <p15:threadingInfo xmlns:p15="http://schemas.microsoft.com/office/powerpoint/2012/main" timeZoneBias="-480">
          <p15:parentCm authorId="1" idx="11"/>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16-03-14T22:37:48.153" idx="12">
    <p:pos x="5269" y="2187"/>
    <p:text>От какой суммы?</p:text>
  </p:cm>
  <p:cm authorId="2" dt="2016-03-15T17:21:05.951" idx="22">
    <p:pos x="5269" y="2323"/>
    <p:text>Min amount is not determined by Law. We will file by batches more than 2500$</p:text>
    <p:extLst>
      <p:ext uri="{C676402C-5697-4E1C-873F-D02D1690AC5C}">
        <p15:threadingInfo xmlns:p15="http://schemas.microsoft.com/office/powerpoint/2012/main" timeZoneBias="-480">
          <p15:parentCm authorId="1" idx="12"/>
        </p15:threadingInfo>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11F612-6801-4D4C-A0B7-C9E3864A2EA0}" type="datetimeFigureOut">
              <a:rPr lang="ru-RU" smtClean="0"/>
              <a:pPr/>
              <a:t>29.08.2017</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AF8928-5D96-4E18-BE87-4F1720F2B4F1}" type="slidenum">
              <a:rPr lang="ru-RU" smtClean="0"/>
              <a:pPr/>
              <a:t>‹#›</a:t>
            </a:fld>
            <a:endParaRPr lang="ru-RU"/>
          </a:p>
        </p:txBody>
      </p:sp>
    </p:spTree>
    <p:extLst>
      <p:ext uri="{BB962C8B-B14F-4D97-AF65-F5344CB8AC3E}">
        <p14:creationId xmlns:p14="http://schemas.microsoft.com/office/powerpoint/2010/main" val="101500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1</a:t>
            </a:fld>
            <a:endParaRPr lang="ru-RU" dirty="0"/>
          </a:p>
        </p:txBody>
      </p:sp>
    </p:spTree>
    <p:extLst>
      <p:ext uri="{BB962C8B-B14F-4D97-AF65-F5344CB8AC3E}">
        <p14:creationId xmlns:p14="http://schemas.microsoft.com/office/powerpoint/2010/main" val="10860947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10</a:t>
            </a:fld>
            <a:endParaRPr lang="ru-RU"/>
          </a:p>
        </p:txBody>
      </p:sp>
    </p:spTree>
    <p:extLst>
      <p:ext uri="{BB962C8B-B14F-4D97-AF65-F5344CB8AC3E}">
        <p14:creationId xmlns:p14="http://schemas.microsoft.com/office/powerpoint/2010/main" val="3524332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11</a:t>
            </a:fld>
            <a:endParaRPr lang="ru-RU"/>
          </a:p>
        </p:txBody>
      </p:sp>
    </p:spTree>
    <p:extLst>
      <p:ext uri="{BB962C8B-B14F-4D97-AF65-F5344CB8AC3E}">
        <p14:creationId xmlns:p14="http://schemas.microsoft.com/office/powerpoint/2010/main" val="13675526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Ответ от</a:t>
            </a:r>
            <a:r>
              <a:rPr lang="ru-RU" baseline="0" dirty="0"/>
              <a:t> </a:t>
            </a:r>
            <a:r>
              <a:rPr lang="en-US" baseline="0" dirty="0"/>
              <a:t>Rajah &amp;</a:t>
            </a:r>
            <a:r>
              <a:rPr lang="ru-RU" baseline="0" dirty="0"/>
              <a:t> </a:t>
            </a:r>
            <a:r>
              <a:rPr lang="en-US" baseline="0" dirty="0"/>
              <a:t>Tan</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12</a:t>
            </a:fld>
            <a:endParaRPr lang="ru-RU"/>
          </a:p>
        </p:txBody>
      </p:sp>
    </p:spTree>
    <p:extLst>
      <p:ext uri="{BB962C8B-B14F-4D97-AF65-F5344CB8AC3E}">
        <p14:creationId xmlns:p14="http://schemas.microsoft.com/office/powerpoint/2010/main" val="2764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CAF8928-5D96-4E18-BE87-4F1720F2B4F1}" type="slidenum">
              <a:rPr lang="ru-RU" smtClean="0"/>
              <a:t>13</a:t>
            </a:fld>
            <a:endParaRPr lang="ru-RU"/>
          </a:p>
        </p:txBody>
      </p:sp>
    </p:spTree>
    <p:extLst>
      <p:ext uri="{BB962C8B-B14F-4D97-AF65-F5344CB8AC3E}">
        <p14:creationId xmlns:p14="http://schemas.microsoft.com/office/powerpoint/2010/main" val="3986808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ECAF8928-5D96-4E18-BE87-4F1720F2B4F1}" type="slidenum">
              <a:rPr lang="ru-RU" smtClean="0"/>
              <a:t>14</a:t>
            </a:fld>
            <a:endParaRPr lang="ru-RU"/>
          </a:p>
        </p:txBody>
      </p:sp>
    </p:spTree>
    <p:extLst>
      <p:ext uri="{BB962C8B-B14F-4D97-AF65-F5344CB8AC3E}">
        <p14:creationId xmlns:p14="http://schemas.microsoft.com/office/powerpoint/2010/main" val="3937639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Ответ от</a:t>
            </a:r>
            <a:r>
              <a:rPr lang="ru-RU" baseline="0" dirty="0"/>
              <a:t> </a:t>
            </a:r>
            <a:r>
              <a:rPr lang="en-US" baseline="0" dirty="0"/>
              <a:t>Rajah &amp;</a:t>
            </a:r>
            <a:r>
              <a:rPr lang="ru-RU" baseline="0" dirty="0"/>
              <a:t> </a:t>
            </a:r>
            <a:r>
              <a:rPr lang="en-US" baseline="0" dirty="0"/>
              <a:t>Tan</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15</a:t>
            </a:fld>
            <a:endParaRPr lang="ru-RU"/>
          </a:p>
        </p:txBody>
      </p:sp>
    </p:spTree>
    <p:extLst>
      <p:ext uri="{BB962C8B-B14F-4D97-AF65-F5344CB8AC3E}">
        <p14:creationId xmlns:p14="http://schemas.microsoft.com/office/powerpoint/2010/main" val="2063445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Ответ от</a:t>
            </a:r>
            <a:r>
              <a:rPr lang="ru-RU" baseline="0" dirty="0"/>
              <a:t> </a:t>
            </a:r>
            <a:r>
              <a:rPr lang="en-US" baseline="0" dirty="0"/>
              <a:t>Rajah &amp;</a:t>
            </a:r>
            <a:r>
              <a:rPr lang="ru-RU" baseline="0" dirty="0"/>
              <a:t> </a:t>
            </a:r>
            <a:r>
              <a:rPr lang="en-US" baseline="0" dirty="0"/>
              <a:t>Tan</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16</a:t>
            </a:fld>
            <a:endParaRPr lang="ru-RU"/>
          </a:p>
        </p:txBody>
      </p:sp>
    </p:spTree>
    <p:extLst>
      <p:ext uri="{BB962C8B-B14F-4D97-AF65-F5344CB8AC3E}">
        <p14:creationId xmlns:p14="http://schemas.microsoft.com/office/powerpoint/2010/main" val="2553509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17</a:t>
            </a:fld>
            <a:endParaRPr lang="ru-RU"/>
          </a:p>
        </p:txBody>
      </p:sp>
    </p:spTree>
    <p:extLst>
      <p:ext uri="{BB962C8B-B14F-4D97-AF65-F5344CB8AC3E}">
        <p14:creationId xmlns:p14="http://schemas.microsoft.com/office/powerpoint/2010/main" val="3815182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18</a:t>
            </a:fld>
            <a:endParaRPr lang="ru-RU"/>
          </a:p>
        </p:txBody>
      </p:sp>
    </p:spTree>
    <p:extLst>
      <p:ext uri="{BB962C8B-B14F-4D97-AF65-F5344CB8AC3E}">
        <p14:creationId xmlns:p14="http://schemas.microsoft.com/office/powerpoint/2010/main" val="862796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19</a:t>
            </a:fld>
            <a:endParaRPr lang="ru-RU"/>
          </a:p>
        </p:txBody>
      </p:sp>
    </p:spTree>
    <p:extLst>
      <p:ext uri="{BB962C8B-B14F-4D97-AF65-F5344CB8AC3E}">
        <p14:creationId xmlns:p14="http://schemas.microsoft.com/office/powerpoint/2010/main" val="1756344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a:t>
            </a:fld>
            <a:endParaRPr lang="ru-RU"/>
          </a:p>
        </p:txBody>
      </p:sp>
    </p:spTree>
    <p:extLst>
      <p:ext uri="{BB962C8B-B14F-4D97-AF65-F5344CB8AC3E}">
        <p14:creationId xmlns:p14="http://schemas.microsoft.com/office/powerpoint/2010/main" val="18367038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20</a:t>
            </a:fld>
            <a:endParaRPr lang="ru-RU"/>
          </a:p>
        </p:txBody>
      </p:sp>
    </p:spTree>
    <p:extLst>
      <p:ext uri="{BB962C8B-B14F-4D97-AF65-F5344CB8AC3E}">
        <p14:creationId xmlns:p14="http://schemas.microsoft.com/office/powerpoint/2010/main" val="2227464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21</a:t>
            </a:fld>
            <a:endParaRPr lang="ru-RU"/>
          </a:p>
        </p:txBody>
      </p:sp>
    </p:spTree>
    <p:extLst>
      <p:ext uri="{BB962C8B-B14F-4D97-AF65-F5344CB8AC3E}">
        <p14:creationId xmlns:p14="http://schemas.microsoft.com/office/powerpoint/2010/main" val="1037054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22</a:t>
            </a:fld>
            <a:endParaRPr lang="ru-RU"/>
          </a:p>
        </p:txBody>
      </p:sp>
    </p:spTree>
    <p:extLst>
      <p:ext uri="{BB962C8B-B14F-4D97-AF65-F5344CB8AC3E}">
        <p14:creationId xmlns:p14="http://schemas.microsoft.com/office/powerpoint/2010/main" val="2579223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23</a:t>
            </a:fld>
            <a:endParaRPr lang="ru-RU"/>
          </a:p>
        </p:txBody>
      </p:sp>
    </p:spTree>
    <p:extLst>
      <p:ext uri="{BB962C8B-B14F-4D97-AF65-F5344CB8AC3E}">
        <p14:creationId xmlns:p14="http://schemas.microsoft.com/office/powerpoint/2010/main" val="3344560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24</a:t>
            </a:fld>
            <a:endParaRPr lang="ru-RU"/>
          </a:p>
        </p:txBody>
      </p:sp>
    </p:spTree>
    <p:extLst>
      <p:ext uri="{BB962C8B-B14F-4D97-AF65-F5344CB8AC3E}">
        <p14:creationId xmlns:p14="http://schemas.microsoft.com/office/powerpoint/2010/main" val="19603398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25</a:t>
            </a:fld>
            <a:endParaRPr lang="ru-RU"/>
          </a:p>
        </p:txBody>
      </p:sp>
    </p:spTree>
    <p:extLst>
      <p:ext uri="{BB962C8B-B14F-4D97-AF65-F5344CB8AC3E}">
        <p14:creationId xmlns:p14="http://schemas.microsoft.com/office/powerpoint/2010/main" val="1847413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26</a:t>
            </a:fld>
            <a:endParaRPr lang="ru-RU"/>
          </a:p>
        </p:txBody>
      </p:sp>
    </p:spTree>
    <p:extLst>
      <p:ext uri="{BB962C8B-B14F-4D97-AF65-F5344CB8AC3E}">
        <p14:creationId xmlns:p14="http://schemas.microsoft.com/office/powerpoint/2010/main" val="35115465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27</a:t>
            </a:fld>
            <a:endParaRPr lang="ru-RU"/>
          </a:p>
        </p:txBody>
      </p:sp>
    </p:spTree>
    <p:extLst>
      <p:ext uri="{BB962C8B-B14F-4D97-AF65-F5344CB8AC3E}">
        <p14:creationId xmlns:p14="http://schemas.microsoft.com/office/powerpoint/2010/main" val="2938451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28</a:t>
            </a:fld>
            <a:endParaRPr lang="ru-RU"/>
          </a:p>
        </p:txBody>
      </p:sp>
    </p:spTree>
    <p:extLst>
      <p:ext uri="{BB962C8B-B14F-4D97-AF65-F5344CB8AC3E}">
        <p14:creationId xmlns:p14="http://schemas.microsoft.com/office/powerpoint/2010/main" val="1757432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29</a:t>
            </a:fld>
            <a:endParaRPr lang="ru-RU"/>
          </a:p>
        </p:txBody>
      </p:sp>
    </p:spTree>
    <p:extLst>
      <p:ext uri="{BB962C8B-B14F-4D97-AF65-F5344CB8AC3E}">
        <p14:creationId xmlns:p14="http://schemas.microsoft.com/office/powerpoint/2010/main" val="3308086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a:t>
            </a:fld>
            <a:endParaRPr lang="ru-RU"/>
          </a:p>
        </p:txBody>
      </p:sp>
    </p:spTree>
    <p:extLst>
      <p:ext uri="{BB962C8B-B14F-4D97-AF65-F5344CB8AC3E}">
        <p14:creationId xmlns:p14="http://schemas.microsoft.com/office/powerpoint/2010/main" val="2426829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30</a:t>
            </a:fld>
            <a:endParaRPr lang="ru-RU"/>
          </a:p>
        </p:txBody>
      </p:sp>
    </p:spTree>
    <p:extLst>
      <p:ext uri="{BB962C8B-B14F-4D97-AF65-F5344CB8AC3E}">
        <p14:creationId xmlns:p14="http://schemas.microsoft.com/office/powerpoint/2010/main" val="29948756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31</a:t>
            </a:fld>
            <a:endParaRPr lang="ru-RU"/>
          </a:p>
        </p:txBody>
      </p:sp>
    </p:spTree>
    <p:extLst>
      <p:ext uri="{BB962C8B-B14F-4D97-AF65-F5344CB8AC3E}">
        <p14:creationId xmlns:p14="http://schemas.microsoft.com/office/powerpoint/2010/main" val="14312019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32</a:t>
            </a:fld>
            <a:endParaRPr lang="ru-RU"/>
          </a:p>
        </p:txBody>
      </p:sp>
    </p:spTree>
    <p:extLst>
      <p:ext uri="{BB962C8B-B14F-4D97-AF65-F5344CB8AC3E}">
        <p14:creationId xmlns:p14="http://schemas.microsoft.com/office/powerpoint/2010/main" val="20336838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33</a:t>
            </a:fld>
            <a:endParaRPr lang="ru-RU"/>
          </a:p>
        </p:txBody>
      </p:sp>
    </p:spTree>
    <p:extLst>
      <p:ext uri="{BB962C8B-B14F-4D97-AF65-F5344CB8AC3E}">
        <p14:creationId xmlns:p14="http://schemas.microsoft.com/office/powerpoint/2010/main" val="25067752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34</a:t>
            </a:fld>
            <a:endParaRPr lang="ru-RU"/>
          </a:p>
        </p:txBody>
      </p:sp>
    </p:spTree>
    <p:extLst>
      <p:ext uri="{BB962C8B-B14F-4D97-AF65-F5344CB8AC3E}">
        <p14:creationId xmlns:p14="http://schemas.microsoft.com/office/powerpoint/2010/main" val="4817344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35</a:t>
            </a:fld>
            <a:endParaRPr lang="ru-RU"/>
          </a:p>
        </p:txBody>
      </p:sp>
    </p:spTree>
    <p:extLst>
      <p:ext uri="{BB962C8B-B14F-4D97-AF65-F5344CB8AC3E}">
        <p14:creationId xmlns:p14="http://schemas.microsoft.com/office/powerpoint/2010/main" val="33272628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36</a:t>
            </a:fld>
            <a:endParaRPr lang="ru-RU" dirty="0"/>
          </a:p>
        </p:txBody>
      </p:sp>
    </p:spTree>
    <p:extLst>
      <p:ext uri="{BB962C8B-B14F-4D97-AF65-F5344CB8AC3E}">
        <p14:creationId xmlns:p14="http://schemas.microsoft.com/office/powerpoint/2010/main" val="1832882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Дописать</a:t>
            </a:r>
            <a:r>
              <a:rPr lang="ru-RU" baseline="0" dirty="0"/>
              <a:t> про </a:t>
            </a:r>
            <a:r>
              <a:rPr lang="en-US" baseline="0" dirty="0"/>
              <a:t>MLAS</a:t>
            </a:r>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37</a:t>
            </a:fld>
            <a:endParaRPr lang="ru-RU"/>
          </a:p>
        </p:txBody>
      </p:sp>
    </p:spTree>
    <p:extLst>
      <p:ext uri="{BB962C8B-B14F-4D97-AF65-F5344CB8AC3E}">
        <p14:creationId xmlns:p14="http://schemas.microsoft.com/office/powerpoint/2010/main" val="3892689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Дописать</a:t>
            </a:r>
            <a:r>
              <a:rPr lang="ru-RU" baseline="0" dirty="0"/>
              <a:t> про </a:t>
            </a:r>
            <a:r>
              <a:rPr lang="en-US" baseline="0" dirty="0"/>
              <a:t>MLAS</a:t>
            </a:r>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38</a:t>
            </a:fld>
            <a:endParaRPr lang="ru-RU"/>
          </a:p>
        </p:txBody>
      </p:sp>
    </p:spTree>
    <p:extLst>
      <p:ext uri="{BB962C8B-B14F-4D97-AF65-F5344CB8AC3E}">
        <p14:creationId xmlns:p14="http://schemas.microsoft.com/office/powerpoint/2010/main" val="23994737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Дописать</a:t>
            </a:r>
            <a:r>
              <a:rPr lang="ru-RU" baseline="0" dirty="0"/>
              <a:t> про </a:t>
            </a:r>
            <a:r>
              <a:rPr lang="en-US" baseline="0" dirty="0"/>
              <a:t>MLAS</a:t>
            </a:r>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39</a:t>
            </a:fld>
            <a:endParaRPr lang="ru-RU"/>
          </a:p>
        </p:txBody>
      </p:sp>
    </p:spTree>
    <p:extLst>
      <p:ext uri="{BB962C8B-B14F-4D97-AF65-F5344CB8AC3E}">
        <p14:creationId xmlns:p14="http://schemas.microsoft.com/office/powerpoint/2010/main" val="852292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4</a:t>
            </a:fld>
            <a:endParaRPr lang="ru-RU"/>
          </a:p>
        </p:txBody>
      </p:sp>
    </p:spTree>
    <p:extLst>
      <p:ext uri="{BB962C8B-B14F-4D97-AF65-F5344CB8AC3E}">
        <p14:creationId xmlns:p14="http://schemas.microsoft.com/office/powerpoint/2010/main" val="1539583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pPr/>
              <a:t>40</a:t>
            </a:fld>
            <a:endParaRPr lang="ru-RU" dirty="0"/>
          </a:p>
        </p:txBody>
      </p:sp>
    </p:spTree>
    <p:extLst>
      <p:ext uri="{BB962C8B-B14F-4D97-AF65-F5344CB8AC3E}">
        <p14:creationId xmlns:p14="http://schemas.microsoft.com/office/powerpoint/2010/main" val="2789605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Дописать</a:t>
            </a:r>
            <a:r>
              <a:rPr lang="ru-RU" baseline="0" dirty="0"/>
              <a:t> про </a:t>
            </a:r>
            <a:r>
              <a:rPr lang="en-US" baseline="0" dirty="0"/>
              <a:t>MLAS</a:t>
            </a:r>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t>42</a:t>
            </a:fld>
            <a:endParaRPr lang="ru-RU"/>
          </a:p>
        </p:txBody>
      </p:sp>
    </p:spTree>
    <p:extLst>
      <p:ext uri="{BB962C8B-B14F-4D97-AF65-F5344CB8AC3E}">
        <p14:creationId xmlns:p14="http://schemas.microsoft.com/office/powerpoint/2010/main" val="12195851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43</a:t>
            </a:fld>
            <a:endParaRPr lang="ru-RU"/>
          </a:p>
        </p:txBody>
      </p:sp>
    </p:spTree>
    <p:extLst>
      <p:ext uri="{BB962C8B-B14F-4D97-AF65-F5344CB8AC3E}">
        <p14:creationId xmlns:p14="http://schemas.microsoft.com/office/powerpoint/2010/main" val="14089842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44</a:t>
            </a:fld>
            <a:endParaRPr lang="ru-RU"/>
          </a:p>
        </p:txBody>
      </p:sp>
    </p:spTree>
    <p:extLst>
      <p:ext uri="{BB962C8B-B14F-4D97-AF65-F5344CB8AC3E}">
        <p14:creationId xmlns:p14="http://schemas.microsoft.com/office/powerpoint/2010/main" val="1569011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a:t>Ответить</a:t>
            </a:r>
            <a:r>
              <a:rPr lang="ru-RU" baseline="0" dirty="0"/>
              <a:t> Сергею Минакову</a:t>
            </a:r>
          </a:p>
          <a:p>
            <a:r>
              <a:rPr lang="ru-RU" baseline="0" dirty="0"/>
              <a:t>Вопрос Минакову – какие сервисы будут использоваться – что имеется в виду?</a:t>
            </a:r>
          </a:p>
          <a:p>
            <a:endParaRPr lang="en-US" dirty="0"/>
          </a:p>
        </p:txBody>
      </p:sp>
      <p:sp>
        <p:nvSpPr>
          <p:cNvPr id="4" name="Номер слайда 3"/>
          <p:cNvSpPr>
            <a:spLocks noGrp="1"/>
          </p:cNvSpPr>
          <p:nvPr>
            <p:ph type="sldNum" sz="quarter" idx="10"/>
          </p:nvPr>
        </p:nvSpPr>
        <p:spPr/>
        <p:txBody>
          <a:bodyPr/>
          <a:lstStyle/>
          <a:p>
            <a:fld id="{ECAF8928-5D96-4E18-BE87-4F1720F2B4F1}" type="slidenum">
              <a:rPr lang="ru-RU" smtClean="0"/>
              <a:pPr/>
              <a:t>45</a:t>
            </a:fld>
            <a:endParaRPr lang="ru-RU"/>
          </a:p>
        </p:txBody>
      </p:sp>
    </p:spTree>
    <p:extLst>
      <p:ext uri="{BB962C8B-B14F-4D97-AF65-F5344CB8AC3E}">
        <p14:creationId xmlns:p14="http://schemas.microsoft.com/office/powerpoint/2010/main" val="39012395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47</a:t>
            </a:fld>
            <a:endParaRPr lang="ru-RU"/>
          </a:p>
        </p:txBody>
      </p:sp>
    </p:spTree>
    <p:extLst>
      <p:ext uri="{BB962C8B-B14F-4D97-AF65-F5344CB8AC3E}">
        <p14:creationId xmlns:p14="http://schemas.microsoft.com/office/powerpoint/2010/main" val="25104250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49</a:t>
            </a:fld>
            <a:endParaRPr lang="ru-RU"/>
          </a:p>
        </p:txBody>
      </p:sp>
    </p:spTree>
    <p:extLst>
      <p:ext uri="{BB962C8B-B14F-4D97-AF65-F5344CB8AC3E}">
        <p14:creationId xmlns:p14="http://schemas.microsoft.com/office/powerpoint/2010/main" val="19021918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50</a:t>
            </a:fld>
            <a:endParaRPr lang="ru-RU"/>
          </a:p>
        </p:txBody>
      </p:sp>
    </p:spTree>
    <p:extLst>
      <p:ext uri="{BB962C8B-B14F-4D97-AF65-F5344CB8AC3E}">
        <p14:creationId xmlns:p14="http://schemas.microsoft.com/office/powerpoint/2010/main" val="2959742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51</a:t>
            </a:fld>
            <a:endParaRPr lang="ru-RU"/>
          </a:p>
        </p:txBody>
      </p:sp>
    </p:spTree>
    <p:extLst>
      <p:ext uri="{BB962C8B-B14F-4D97-AF65-F5344CB8AC3E}">
        <p14:creationId xmlns:p14="http://schemas.microsoft.com/office/powerpoint/2010/main" val="4893292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52</a:t>
            </a:fld>
            <a:endParaRPr lang="ru-RU"/>
          </a:p>
        </p:txBody>
      </p:sp>
    </p:spTree>
    <p:extLst>
      <p:ext uri="{BB962C8B-B14F-4D97-AF65-F5344CB8AC3E}">
        <p14:creationId xmlns:p14="http://schemas.microsoft.com/office/powerpoint/2010/main" val="3413287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a:t>
            </a:fld>
            <a:endParaRPr lang="ru-RU"/>
          </a:p>
        </p:txBody>
      </p:sp>
    </p:spTree>
    <p:extLst>
      <p:ext uri="{BB962C8B-B14F-4D97-AF65-F5344CB8AC3E}">
        <p14:creationId xmlns:p14="http://schemas.microsoft.com/office/powerpoint/2010/main" val="15282258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53</a:t>
            </a:fld>
            <a:endParaRPr lang="ru-RU"/>
          </a:p>
        </p:txBody>
      </p:sp>
    </p:spTree>
    <p:extLst>
      <p:ext uri="{BB962C8B-B14F-4D97-AF65-F5344CB8AC3E}">
        <p14:creationId xmlns:p14="http://schemas.microsoft.com/office/powerpoint/2010/main" val="11283615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54</a:t>
            </a:fld>
            <a:endParaRPr lang="ru-RU"/>
          </a:p>
        </p:txBody>
      </p:sp>
    </p:spTree>
    <p:extLst>
      <p:ext uri="{BB962C8B-B14F-4D97-AF65-F5344CB8AC3E}">
        <p14:creationId xmlns:p14="http://schemas.microsoft.com/office/powerpoint/2010/main" val="25656632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55</a:t>
            </a:fld>
            <a:endParaRPr lang="ru-RU"/>
          </a:p>
        </p:txBody>
      </p:sp>
    </p:spTree>
    <p:extLst>
      <p:ext uri="{BB962C8B-B14F-4D97-AF65-F5344CB8AC3E}">
        <p14:creationId xmlns:p14="http://schemas.microsoft.com/office/powerpoint/2010/main" val="11477944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56</a:t>
            </a:fld>
            <a:endParaRPr lang="ru-RU"/>
          </a:p>
        </p:txBody>
      </p:sp>
    </p:spTree>
    <p:extLst>
      <p:ext uri="{BB962C8B-B14F-4D97-AF65-F5344CB8AC3E}">
        <p14:creationId xmlns:p14="http://schemas.microsoft.com/office/powerpoint/2010/main" val="28324546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57</a:t>
            </a:fld>
            <a:endParaRPr lang="ru-RU"/>
          </a:p>
        </p:txBody>
      </p:sp>
    </p:spTree>
    <p:extLst>
      <p:ext uri="{BB962C8B-B14F-4D97-AF65-F5344CB8AC3E}">
        <p14:creationId xmlns:p14="http://schemas.microsoft.com/office/powerpoint/2010/main" val="3404943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58</a:t>
            </a:fld>
            <a:endParaRPr lang="ru-RU"/>
          </a:p>
        </p:txBody>
      </p:sp>
    </p:spTree>
    <p:extLst>
      <p:ext uri="{BB962C8B-B14F-4D97-AF65-F5344CB8AC3E}">
        <p14:creationId xmlns:p14="http://schemas.microsoft.com/office/powerpoint/2010/main" val="39582613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59</a:t>
            </a:fld>
            <a:endParaRPr lang="ru-RU"/>
          </a:p>
        </p:txBody>
      </p:sp>
    </p:spTree>
    <p:extLst>
      <p:ext uri="{BB962C8B-B14F-4D97-AF65-F5344CB8AC3E}">
        <p14:creationId xmlns:p14="http://schemas.microsoft.com/office/powerpoint/2010/main" val="3537034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60</a:t>
            </a:fld>
            <a:endParaRPr lang="ru-RU"/>
          </a:p>
        </p:txBody>
      </p:sp>
    </p:spTree>
    <p:extLst>
      <p:ext uri="{BB962C8B-B14F-4D97-AF65-F5344CB8AC3E}">
        <p14:creationId xmlns:p14="http://schemas.microsoft.com/office/powerpoint/2010/main" val="8896584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61</a:t>
            </a:fld>
            <a:endParaRPr lang="ru-RU"/>
          </a:p>
        </p:txBody>
      </p:sp>
    </p:spTree>
    <p:extLst>
      <p:ext uri="{BB962C8B-B14F-4D97-AF65-F5344CB8AC3E}">
        <p14:creationId xmlns:p14="http://schemas.microsoft.com/office/powerpoint/2010/main" val="39690538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При</a:t>
            </a:r>
            <a:r>
              <a:rPr lang="ru-RU" baseline="0" dirty="0"/>
              <a:t> низком показателе проникновения кредитных продуктов</a:t>
            </a:r>
            <a:r>
              <a:rPr lang="en-US" baseline="0" dirty="0"/>
              <a:t>,</a:t>
            </a:r>
            <a:r>
              <a:rPr lang="ru-RU" baseline="0" dirty="0"/>
              <a:t> основная их часть сосредоточена в сегменте </a:t>
            </a:r>
            <a:r>
              <a:rPr lang="en-US" baseline="0" dirty="0"/>
              <a:t>SEC A </a:t>
            </a:r>
            <a:r>
              <a:rPr lang="ru-RU" baseline="0" dirty="0"/>
              <a:t>и </a:t>
            </a:r>
            <a:r>
              <a:rPr lang="en-US" baseline="0" dirty="0"/>
              <a:t>SEC B,</a:t>
            </a:r>
            <a:r>
              <a:rPr lang="ru-RU" baseline="0" dirty="0"/>
              <a:t> при высоких требованиях к заемщику. Стратегия </a:t>
            </a:r>
            <a:r>
              <a:rPr lang="en-US" baseline="0" dirty="0">
                <a:solidFill>
                  <a:srgbClr val="FF0000"/>
                </a:solidFill>
              </a:rPr>
              <a:t>DCFC </a:t>
            </a:r>
            <a:r>
              <a:rPr lang="ru-RU" baseline="0" dirty="0"/>
              <a:t>– всегда доступная финансовая поддержка рядом с клиентом</a:t>
            </a:r>
            <a:r>
              <a:rPr lang="en-US" baseline="0" dirty="0"/>
              <a:t> </a:t>
            </a:r>
            <a:r>
              <a:rPr lang="ru-RU" baseline="0" dirty="0"/>
              <a:t>посзволяет ориентироваться на 70% рынка.</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62</a:t>
            </a:fld>
            <a:endParaRPr lang="ru-RU"/>
          </a:p>
        </p:txBody>
      </p:sp>
    </p:spTree>
    <p:extLst>
      <p:ext uri="{BB962C8B-B14F-4D97-AF65-F5344CB8AC3E}">
        <p14:creationId xmlns:p14="http://schemas.microsoft.com/office/powerpoint/2010/main" val="1882374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6</a:t>
            </a:fld>
            <a:endParaRPr lang="ru-RU"/>
          </a:p>
        </p:txBody>
      </p:sp>
    </p:spTree>
    <p:extLst>
      <p:ext uri="{BB962C8B-B14F-4D97-AF65-F5344CB8AC3E}">
        <p14:creationId xmlns:p14="http://schemas.microsoft.com/office/powerpoint/2010/main" val="18329312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63</a:t>
            </a:fld>
            <a:endParaRPr lang="ru-RU"/>
          </a:p>
        </p:txBody>
      </p:sp>
    </p:spTree>
    <p:extLst>
      <p:ext uri="{BB962C8B-B14F-4D97-AF65-F5344CB8AC3E}">
        <p14:creationId xmlns:p14="http://schemas.microsoft.com/office/powerpoint/2010/main" val="67093181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64</a:t>
            </a:fld>
            <a:endParaRPr lang="ru-RU"/>
          </a:p>
        </p:txBody>
      </p:sp>
    </p:spTree>
    <p:extLst>
      <p:ext uri="{BB962C8B-B14F-4D97-AF65-F5344CB8AC3E}">
        <p14:creationId xmlns:p14="http://schemas.microsoft.com/office/powerpoint/2010/main" val="150930997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ECAF8928-5D96-4E18-BE87-4F1720F2B4F1}" type="slidenum">
              <a:rPr lang="ru-RU" smtClean="0"/>
              <a:pPr/>
              <a:t>65</a:t>
            </a:fld>
            <a:endParaRPr lang="ru-RU"/>
          </a:p>
        </p:txBody>
      </p:sp>
    </p:spTree>
    <p:extLst>
      <p:ext uri="{BB962C8B-B14F-4D97-AF65-F5344CB8AC3E}">
        <p14:creationId xmlns:p14="http://schemas.microsoft.com/office/powerpoint/2010/main" val="70153484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dirty="0"/>
              <a:t>Ответ от</a:t>
            </a:r>
            <a:r>
              <a:rPr lang="ru-RU" baseline="0" dirty="0"/>
              <a:t> </a:t>
            </a:r>
            <a:r>
              <a:rPr lang="en-US" baseline="0" dirty="0"/>
              <a:t>Rajah &amp;</a:t>
            </a:r>
            <a:r>
              <a:rPr lang="ru-RU" baseline="0" dirty="0"/>
              <a:t> </a:t>
            </a:r>
            <a:r>
              <a:rPr lang="en-US" baseline="0" dirty="0"/>
              <a:t>Tan</a:t>
            </a:r>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pPr/>
              <a:t>66</a:t>
            </a:fld>
            <a:endParaRPr lang="ru-RU"/>
          </a:p>
        </p:txBody>
      </p:sp>
    </p:spTree>
    <p:extLst>
      <p:ext uri="{BB962C8B-B14F-4D97-AF65-F5344CB8AC3E}">
        <p14:creationId xmlns:p14="http://schemas.microsoft.com/office/powerpoint/2010/main" val="389891511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67</a:t>
            </a:fld>
            <a:endParaRPr lang="ru-RU"/>
          </a:p>
        </p:txBody>
      </p:sp>
    </p:spTree>
    <p:extLst>
      <p:ext uri="{BB962C8B-B14F-4D97-AF65-F5344CB8AC3E}">
        <p14:creationId xmlns:p14="http://schemas.microsoft.com/office/powerpoint/2010/main" val="39424756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68</a:t>
            </a:fld>
            <a:endParaRPr lang="ru-RU"/>
          </a:p>
        </p:txBody>
      </p:sp>
    </p:spTree>
    <p:extLst>
      <p:ext uri="{BB962C8B-B14F-4D97-AF65-F5344CB8AC3E}">
        <p14:creationId xmlns:p14="http://schemas.microsoft.com/office/powerpoint/2010/main" val="29065371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70</a:t>
            </a:fld>
            <a:endParaRPr lang="ru-RU"/>
          </a:p>
        </p:txBody>
      </p:sp>
    </p:spTree>
    <p:extLst>
      <p:ext uri="{BB962C8B-B14F-4D97-AF65-F5344CB8AC3E}">
        <p14:creationId xmlns:p14="http://schemas.microsoft.com/office/powerpoint/2010/main" val="1466858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pPr/>
              <a:t>7</a:t>
            </a:fld>
            <a:endParaRPr lang="ru-RU"/>
          </a:p>
        </p:txBody>
      </p:sp>
    </p:spTree>
    <p:extLst>
      <p:ext uri="{BB962C8B-B14F-4D97-AF65-F5344CB8AC3E}">
        <p14:creationId xmlns:p14="http://schemas.microsoft.com/office/powerpoint/2010/main" val="228081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F8928-5D96-4E18-BE87-4F1720F2B4F1}" type="slidenum">
              <a:rPr lang="ru-RU" smtClean="0"/>
              <a:t>8</a:t>
            </a:fld>
            <a:endParaRPr lang="ru-RU"/>
          </a:p>
        </p:txBody>
      </p:sp>
    </p:spTree>
    <p:extLst>
      <p:ext uri="{BB962C8B-B14F-4D97-AF65-F5344CB8AC3E}">
        <p14:creationId xmlns:p14="http://schemas.microsoft.com/office/powerpoint/2010/main" val="4122295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CAF8928-5D96-4E18-BE87-4F1720F2B4F1}" type="slidenum">
              <a:rPr lang="ru-RU" smtClean="0"/>
              <a:t>9</a:t>
            </a:fld>
            <a:endParaRPr lang="ru-RU"/>
          </a:p>
        </p:txBody>
      </p:sp>
    </p:spTree>
    <p:extLst>
      <p:ext uri="{BB962C8B-B14F-4D97-AF65-F5344CB8AC3E}">
        <p14:creationId xmlns:p14="http://schemas.microsoft.com/office/powerpoint/2010/main" val="35552166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lvl1pPr>
              <a:defRPr>
                <a:solidFill>
                  <a:schemeClr val="tx2"/>
                </a:solidFill>
              </a:defRPr>
            </a:lvl1p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p:cNvSpPr>
            <a:spLocks noGrp="1"/>
          </p:cNvSpPr>
          <p:nvPr>
            <p:ph type="dt" sz="half" idx="10"/>
          </p:nvPr>
        </p:nvSpPr>
        <p:spPr/>
        <p:txBody>
          <a:bodyPr/>
          <a:lstStyle/>
          <a:p>
            <a:fld id="{D2C3588D-9E94-4144-9DA3-F84C352C206B}"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pic>
        <p:nvPicPr>
          <p:cNvPr id="7" name="Picture 2" descr="http://finstar.com/front/fix/pre_footer.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4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10"/>
          </p:nvPr>
        </p:nvSpPr>
        <p:spPr/>
        <p:txBody>
          <a:bodyPr/>
          <a:lstStyle/>
          <a:p>
            <a:fld id="{4AFD40F4-0E4D-4221-AF7C-55BA2A9DB0CA}"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9505688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692696"/>
            <a:ext cx="2057400" cy="5433467"/>
          </a:xfrm>
        </p:spPr>
        <p:txBody>
          <a:bodyPr vert="eaVert"/>
          <a:lstStyle>
            <a:lvl1pPr>
              <a:defRPr>
                <a:solidFill>
                  <a:schemeClr val="tx2"/>
                </a:solidFill>
              </a:defRPr>
            </a:lvl1pPr>
          </a:lstStyle>
          <a:p>
            <a:r>
              <a:rPr lang="ru-RU"/>
              <a:t>Образец заголовка</a:t>
            </a:r>
          </a:p>
        </p:txBody>
      </p:sp>
      <p:sp>
        <p:nvSpPr>
          <p:cNvPr id="3" name="Вертикальный текст 2"/>
          <p:cNvSpPr>
            <a:spLocks noGrp="1"/>
          </p:cNvSpPr>
          <p:nvPr>
            <p:ph type="body" orient="vert" idx="1"/>
          </p:nvPr>
        </p:nvSpPr>
        <p:spPr>
          <a:xfrm>
            <a:off x="457200" y="692696"/>
            <a:ext cx="6019800" cy="5433467"/>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0C579389-570E-415D-9E4D-B1EB6D3575E2}"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9826621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OLIDIANCE-with LINE">
    <p:spTree>
      <p:nvGrpSpPr>
        <p:cNvPr id="1" name=""/>
        <p:cNvGrpSpPr/>
        <p:nvPr/>
      </p:nvGrpSpPr>
      <p:grpSpPr>
        <a:xfrm>
          <a:off x="0" y="0"/>
          <a:ext cx="0" cy="0"/>
          <a:chOff x="0" y="0"/>
          <a:chExt cx="0" cy="0"/>
        </a:xfrm>
      </p:grpSpPr>
      <p:pic>
        <p:nvPicPr>
          <p:cNvPr id="2" name="Picture 44" descr="logo.pn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8367713" y="165100"/>
            <a:ext cx="514350" cy="304800"/>
          </a:xfrm>
          <a:prstGeom prst="rect">
            <a:avLst/>
          </a:prstGeom>
          <a:noFill/>
          <a:ln w="9525">
            <a:noFill/>
            <a:miter lim="800000"/>
            <a:headEnd/>
            <a:tailEnd/>
          </a:ln>
        </p:spPr>
      </p:pic>
      <p:cxnSp>
        <p:nvCxnSpPr>
          <p:cNvPr id="3" name="Straight Connector 2"/>
          <p:cNvCxnSpPr/>
          <p:nvPr userDrawn="1"/>
        </p:nvCxnSpPr>
        <p:spPr>
          <a:xfrm>
            <a:off x="250825" y="6334125"/>
            <a:ext cx="8713788" cy="0"/>
          </a:xfrm>
          <a:prstGeom prst="line">
            <a:avLst/>
          </a:prstGeom>
          <a:ln w="6350" cmpd="sng">
            <a:solidFill>
              <a:srgbClr val="5FBCD3"/>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userDrawn="1"/>
        </p:nvCxnSpPr>
        <p:spPr>
          <a:xfrm>
            <a:off x="257175" y="735013"/>
            <a:ext cx="8624888" cy="0"/>
          </a:xfrm>
          <a:prstGeom prst="line">
            <a:avLst/>
          </a:prstGeom>
          <a:ln w="6350" cmpd="sng">
            <a:solidFill>
              <a:srgbClr val="5FBCD3"/>
            </a:solidFill>
          </a:ln>
          <a:effectLst/>
        </p:spPr>
        <p:style>
          <a:lnRef idx="2">
            <a:schemeClr val="accent1"/>
          </a:lnRef>
          <a:fillRef idx="0">
            <a:schemeClr val="accent1"/>
          </a:fillRef>
          <a:effectRef idx="1">
            <a:schemeClr val="accent1"/>
          </a:effectRef>
          <a:fontRef idx="minor">
            <a:schemeClr val="tx1"/>
          </a:fontRef>
        </p:style>
      </p:cxnSp>
      <p:sp>
        <p:nvSpPr>
          <p:cNvPr id="5" name="Slide Number Placeholder 25"/>
          <p:cNvSpPr txBox="1">
            <a:spLocks/>
          </p:cNvSpPr>
          <p:nvPr userDrawn="1"/>
        </p:nvSpPr>
        <p:spPr bwMode="auto">
          <a:xfrm>
            <a:off x="8388350" y="6411913"/>
            <a:ext cx="647700" cy="365125"/>
          </a:xfrm>
          <a:prstGeom prst="rect">
            <a:avLst/>
          </a:prstGeom>
          <a:noFill/>
          <a:ln>
            <a:noFill/>
          </a:ln>
          <a:extLst/>
        </p:spPr>
        <p:txBody>
          <a:bodyPr anchor="ct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4572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algn="r" eaLnBrk="1" hangingPunct="1">
              <a:defRPr/>
            </a:pPr>
            <a:fld id="{34A52AA6-EE17-4B2D-9AAC-D74BEF8CB814}" type="slidenum">
              <a:rPr lang="en-SG" altLang="en-US" sz="800" smtClean="0">
                <a:solidFill>
                  <a:srgbClr val="2C89A0"/>
                </a:solidFill>
                <a:latin typeface="Century Gothic" pitchFamily="34" charset="0"/>
              </a:rPr>
              <a:pPr algn="r" eaLnBrk="1" hangingPunct="1">
                <a:defRPr/>
              </a:pPr>
              <a:t>‹#›</a:t>
            </a:fld>
            <a:endParaRPr lang="en-SG" altLang="en-US" sz="800">
              <a:solidFill>
                <a:srgbClr val="2C89A0"/>
              </a:solidFill>
              <a:latin typeface="Century Gothic" pitchFamily="34" charset="0"/>
            </a:endParaRPr>
          </a:p>
        </p:txBody>
      </p:sp>
      <p:sp>
        <p:nvSpPr>
          <p:cNvPr id="6" name="Rectangle 5"/>
          <p:cNvSpPr/>
          <p:nvPr userDrawn="1"/>
        </p:nvSpPr>
        <p:spPr>
          <a:xfrm>
            <a:off x="9036050" y="6500813"/>
            <a:ext cx="107950" cy="200025"/>
          </a:xfrm>
          <a:prstGeom prst="rect">
            <a:avLst/>
          </a:prstGeom>
          <a:solidFill>
            <a:srgbClr val="2C89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id-ID" sz="1800"/>
          </a:p>
        </p:txBody>
      </p:sp>
    </p:spTree>
    <p:extLst>
      <p:ext uri="{BB962C8B-B14F-4D97-AF65-F5344CB8AC3E}">
        <p14:creationId xmlns:p14="http://schemas.microsoft.com/office/powerpoint/2010/main" val="2245236655"/>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p:cNvSpPr>
            <a:spLocks noGrp="1"/>
          </p:cNvSpPr>
          <p:nvPr>
            <p:ph type="dt" sz="half" idx="10"/>
          </p:nvPr>
        </p:nvSpPr>
        <p:spPr/>
        <p:txBody>
          <a:bodyPr/>
          <a:lstStyle/>
          <a:p>
            <a:fld id="{A442A7EC-9A80-4032-9534-DF1BF1E144B2}"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3243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105FF983-D4E0-4AC2-ABC3-C89C800AC54E}" type="datetime1">
              <a:rPr lang="ru-RU" smtClean="0"/>
              <a:pPr/>
              <a:t>29.08.2017</a:t>
            </a:fld>
            <a:endParaRPr lang="ru-RU"/>
          </a:p>
        </p:txBody>
      </p:sp>
      <p:sp>
        <p:nvSpPr>
          <p:cNvPr id="5" name="Нижний колонтитул 4"/>
          <p:cNvSpPr>
            <a:spLocks noGrp="1"/>
          </p:cNvSpPr>
          <p:nvPr>
            <p:ph type="ftr" sz="quarter" idx="11"/>
          </p:nvPr>
        </p:nvSpPr>
        <p:spPr/>
        <p:txBody>
          <a:bodyPr/>
          <a:lstStyle/>
          <a:p>
            <a:endParaRPr lang="ru-RU"/>
          </a:p>
        </p:txBody>
      </p:sp>
      <p:sp>
        <p:nvSpPr>
          <p:cNvPr id="6" name="Номер слайда 5"/>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304072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Объект 2"/>
          <p:cNvSpPr>
            <a:spLocks noGrp="1"/>
          </p:cNvSpPr>
          <p:nvPr>
            <p:ph sz="half" idx="1"/>
          </p:nvPr>
        </p:nvSpPr>
        <p:spPr>
          <a:xfrm>
            <a:off x="457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Объект 3"/>
          <p:cNvSpPr>
            <a:spLocks noGrp="1"/>
          </p:cNvSpPr>
          <p:nvPr>
            <p:ph sz="half" idx="2"/>
          </p:nvPr>
        </p:nvSpPr>
        <p:spPr>
          <a:xfrm>
            <a:off x="4648200" y="1600200"/>
            <a:ext cx="4038600" cy="4525963"/>
          </a:xfrm>
        </p:spPr>
        <p:txBody>
          <a:bodyPr>
            <a:normAutofit/>
          </a:bodyPr>
          <a:lstStyle>
            <a:lvl1pPr>
              <a:defRPr sz="1600"/>
            </a:lvl1pPr>
            <a:lvl2pPr>
              <a:defRPr sz="1400"/>
            </a:lvl2pPr>
            <a:lvl3pPr>
              <a:defRPr sz="1200"/>
            </a:lvl3pPr>
            <a:lvl4pPr>
              <a:defRPr sz="1100"/>
            </a:lvl4pPr>
            <a:lvl5pPr>
              <a:defRPr sz="1100"/>
            </a:lvl5pPr>
            <a:lvl6pPr>
              <a:defRPr sz="1800"/>
            </a:lvl6pPr>
            <a:lvl7pPr>
              <a:defRPr sz="1800"/>
            </a:lvl7pPr>
            <a:lvl8pPr>
              <a:defRPr sz="1800"/>
            </a:lvl8pPr>
            <a:lvl9pPr>
              <a:defRPr sz="18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Дата 4"/>
          <p:cNvSpPr>
            <a:spLocks noGrp="1"/>
          </p:cNvSpPr>
          <p:nvPr>
            <p:ph type="dt" sz="half" idx="10"/>
          </p:nvPr>
        </p:nvSpPr>
        <p:spPr/>
        <p:txBody>
          <a:bodyPr/>
          <a:lstStyle/>
          <a:p>
            <a:fld id="{D5B149DA-2B70-4C70-AADC-6EA99B8BD7A8}"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71319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959049"/>
            <a:ext cx="4040188" cy="381719"/>
          </a:xfrm>
          <a:solidFill>
            <a:schemeClr val="tx2"/>
          </a:solidFill>
        </p:spPr>
        <p:txBody>
          <a:bodyPr anchor="ctr">
            <a:norm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dirty="0"/>
              <a:t>Образец текста</a:t>
            </a:r>
          </a:p>
        </p:txBody>
      </p:sp>
      <p:sp>
        <p:nvSpPr>
          <p:cNvPr id="4" name="Объект 3"/>
          <p:cNvSpPr>
            <a:spLocks noGrp="1"/>
          </p:cNvSpPr>
          <p:nvPr>
            <p:ph sz="half" idx="2"/>
          </p:nvPr>
        </p:nvSpPr>
        <p:spPr>
          <a:xfrm>
            <a:off x="457200" y="1340768"/>
            <a:ext cx="4040188"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5" name="Текст 4"/>
          <p:cNvSpPr>
            <a:spLocks noGrp="1"/>
          </p:cNvSpPr>
          <p:nvPr>
            <p:ph type="body" sz="quarter" idx="3"/>
          </p:nvPr>
        </p:nvSpPr>
        <p:spPr>
          <a:xfrm>
            <a:off x="4645025" y="959049"/>
            <a:ext cx="4041775" cy="381719"/>
          </a:xfrm>
          <a:solidFill>
            <a:schemeClr val="tx2"/>
          </a:solidFill>
        </p:spPr>
        <p:txBody>
          <a:bodyPr anchor="ctr">
            <a:noAutofit/>
          </a:bodyPr>
          <a:lstStyle>
            <a:lvl1pPr marL="0" indent="0" algn="ctr">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4645025" y="1340768"/>
            <a:ext cx="4041775" cy="4785395"/>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p:cNvSpPr>
            <a:spLocks noGrp="1"/>
          </p:cNvSpPr>
          <p:nvPr>
            <p:ph type="dt" sz="half" idx="10"/>
          </p:nvPr>
        </p:nvSpPr>
        <p:spPr/>
        <p:txBody>
          <a:bodyPr/>
          <a:lstStyle/>
          <a:p>
            <a:fld id="{32F1A12F-C88F-4C19-974A-BB3C2204DDEC}" type="datetime1">
              <a:rPr lang="ru-RU" smtClean="0"/>
              <a:pPr/>
              <a:t>29.08.2017</a:t>
            </a:fld>
            <a:endParaRPr lang="ru-RU"/>
          </a:p>
        </p:txBody>
      </p:sp>
      <p:sp>
        <p:nvSpPr>
          <p:cNvPr id="8" name="Нижний колонтитул 7"/>
          <p:cNvSpPr>
            <a:spLocks noGrp="1"/>
          </p:cNvSpPr>
          <p:nvPr>
            <p:ph type="ftr" sz="quarter" idx="11"/>
          </p:nvPr>
        </p:nvSpPr>
        <p:spPr/>
        <p:txBody>
          <a:bodyPr/>
          <a:lstStyle/>
          <a:p>
            <a:endParaRPr lang="ru-RU"/>
          </a:p>
        </p:txBody>
      </p:sp>
      <p:sp>
        <p:nvSpPr>
          <p:cNvPr id="9" name="Номер слайда 8"/>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3292234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2"/>
          <p:cNvSpPr>
            <a:spLocks noGrp="1"/>
          </p:cNvSpPr>
          <p:nvPr>
            <p:ph type="dt" sz="half" idx="10"/>
          </p:nvPr>
        </p:nvSpPr>
        <p:spPr/>
        <p:txBody>
          <a:bodyPr/>
          <a:lstStyle/>
          <a:p>
            <a:fld id="{63CBA9EB-8B72-47E9-84EB-C85F8ABB4663}" type="datetime1">
              <a:rPr lang="ru-RU" smtClean="0"/>
              <a:pPr/>
              <a:t>29.08.2017</a:t>
            </a:fld>
            <a:endParaRPr lang="ru-RU"/>
          </a:p>
        </p:txBody>
      </p:sp>
      <p:sp>
        <p:nvSpPr>
          <p:cNvPr id="4" name="Нижний колонтитул 3"/>
          <p:cNvSpPr>
            <a:spLocks noGrp="1"/>
          </p:cNvSpPr>
          <p:nvPr>
            <p:ph type="ftr" sz="quarter" idx="11"/>
          </p:nvPr>
        </p:nvSpPr>
        <p:spPr/>
        <p:txBody>
          <a:bodyPr/>
          <a:lstStyle/>
          <a:p>
            <a:endParaRPr lang="ru-RU"/>
          </a:p>
        </p:txBody>
      </p:sp>
      <p:sp>
        <p:nvSpPr>
          <p:cNvPr id="5" name="Номер слайда 4"/>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2219946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5CBD8D49-0218-44CB-A4E1-9492E9B21D5F}" type="datetime1">
              <a:rPr lang="ru-RU" smtClean="0"/>
              <a:pPr/>
              <a:t>29.08.2017</a:t>
            </a:fld>
            <a:endParaRPr lang="ru-RU"/>
          </a:p>
        </p:txBody>
      </p:sp>
      <p:sp>
        <p:nvSpPr>
          <p:cNvPr id="3" name="Нижний колонтитул 2"/>
          <p:cNvSpPr>
            <a:spLocks noGrp="1"/>
          </p:cNvSpPr>
          <p:nvPr>
            <p:ph type="ftr" sz="quarter" idx="11"/>
          </p:nvPr>
        </p:nvSpPr>
        <p:spPr/>
        <p:txBody>
          <a:bodyPr/>
          <a:lstStyle/>
          <a:p>
            <a:endParaRPr lang="ru-RU"/>
          </a:p>
        </p:txBody>
      </p:sp>
      <p:sp>
        <p:nvSpPr>
          <p:cNvPr id="4" name="Номер слайда 3"/>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90635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692696"/>
            <a:ext cx="3008313" cy="1018034"/>
          </a:xfrm>
        </p:spPr>
        <p:txBody>
          <a:bodyPr anchor="b"/>
          <a:lstStyle>
            <a:lvl1pPr algn="l">
              <a:defRPr sz="2000" b="1"/>
            </a:lvl1pPr>
          </a:lstStyle>
          <a:p>
            <a:r>
              <a:rPr lang="ru-RU"/>
              <a:t>Образец заголовка</a:t>
            </a:r>
          </a:p>
        </p:txBody>
      </p:sp>
      <p:sp>
        <p:nvSpPr>
          <p:cNvPr id="3" name="Объект 2"/>
          <p:cNvSpPr>
            <a:spLocks noGrp="1"/>
          </p:cNvSpPr>
          <p:nvPr>
            <p:ph idx="1"/>
          </p:nvPr>
        </p:nvSpPr>
        <p:spPr>
          <a:xfrm>
            <a:off x="3575050" y="692696"/>
            <a:ext cx="5111750" cy="5433467"/>
          </a:xfrm>
        </p:spPr>
        <p:txBody>
          <a:bodyPr>
            <a:normAutofit/>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Текст 3"/>
          <p:cNvSpPr>
            <a:spLocks noGrp="1"/>
          </p:cNvSpPr>
          <p:nvPr>
            <p:ph type="body" sz="half" idx="2"/>
          </p:nvPr>
        </p:nvSpPr>
        <p:spPr>
          <a:xfrm>
            <a:off x="457200" y="1700808"/>
            <a:ext cx="3008313" cy="442535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9E8BB31A-724C-4847-AA46-A8BA387B75F9}"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1471145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4"/>
          <p:cNvSpPr>
            <a:spLocks noGrp="1"/>
          </p:cNvSpPr>
          <p:nvPr>
            <p:ph type="dt" sz="half" idx="10"/>
          </p:nvPr>
        </p:nvSpPr>
        <p:spPr/>
        <p:txBody>
          <a:bodyPr/>
          <a:lstStyle/>
          <a:p>
            <a:fld id="{71C2CA34-F0F1-4791-8DA0-79530C852FFA}" type="datetime1">
              <a:rPr lang="ru-RU" smtClean="0"/>
              <a:pPr/>
              <a:t>29.08.2017</a:t>
            </a:fld>
            <a:endParaRPr lang="ru-RU"/>
          </a:p>
        </p:txBody>
      </p:sp>
      <p:sp>
        <p:nvSpPr>
          <p:cNvPr id="6" name="Нижний колонтитул 5"/>
          <p:cNvSpPr>
            <a:spLocks noGrp="1"/>
          </p:cNvSpPr>
          <p:nvPr>
            <p:ph type="ftr" sz="quarter" idx="11"/>
          </p:nvPr>
        </p:nvSpPr>
        <p:spPr/>
        <p:txBody>
          <a:bodyPr/>
          <a:lstStyle/>
          <a:p>
            <a:endParaRPr lang="ru-RU"/>
          </a:p>
        </p:txBody>
      </p:sp>
      <p:sp>
        <p:nvSpPr>
          <p:cNvPr id="7" name="Номер слайда 6"/>
          <p:cNvSpPr>
            <a:spLocks noGrp="1"/>
          </p:cNvSpPr>
          <p:nvPr>
            <p:ph type="sldNum" sz="quarter" idx="12"/>
          </p:nvPr>
        </p:nvSpPr>
        <p:spPr/>
        <p:txBody>
          <a:bodyPr/>
          <a:lstStyle/>
          <a:p>
            <a:fld id="{D7F305DA-160D-498F-B102-A1D8643B4A2C}" type="slidenum">
              <a:rPr lang="ru-RU" smtClean="0"/>
              <a:pPr/>
              <a:t>‹#›</a:t>
            </a:fld>
            <a:endParaRPr lang="ru-RU"/>
          </a:p>
        </p:txBody>
      </p:sp>
    </p:spTree>
    <p:extLst>
      <p:ext uri="{BB962C8B-B14F-4D97-AF65-F5344CB8AC3E}">
        <p14:creationId xmlns:p14="http://schemas.microsoft.com/office/powerpoint/2010/main" val="403074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7" name="Picture 3"/>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b="50000"/>
          <a:stretch/>
        </p:blipFill>
        <p:spPr bwMode="auto">
          <a:xfrm>
            <a:off x="0" y="6293136"/>
            <a:ext cx="9144000" cy="56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finstar.com/front/fix/pre_footer.png"/>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0"/>
            <a:ext cx="9144000" cy="731520"/>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p:cNvSpPr>
            <a:spLocks noGrp="1"/>
          </p:cNvSpPr>
          <p:nvPr>
            <p:ph type="title"/>
          </p:nvPr>
        </p:nvSpPr>
        <p:spPr>
          <a:xfrm>
            <a:off x="395536" y="116632"/>
            <a:ext cx="8159540" cy="312281"/>
          </a:xfrm>
          <a:prstGeom prst="rect">
            <a:avLst/>
          </a:prstGeom>
        </p:spPr>
        <p:txBody>
          <a:bodyPr vert="horz" lIns="91440" tIns="45720" rIns="91440" bIns="45720" rtlCol="0" anchor="ctr">
            <a:noAutofit/>
          </a:bodyPr>
          <a:lstStyle/>
          <a:p>
            <a:r>
              <a:rPr lang="ru-RU"/>
              <a:t>Образец заголовка</a:t>
            </a:r>
          </a:p>
        </p:txBody>
      </p:sp>
      <p:sp>
        <p:nvSpPr>
          <p:cNvPr id="3" name="Текст 2"/>
          <p:cNvSpPr>
            <a:spLocks noGrp="1"/>
          </p:cNvSpPr>
          <p:nvPr>
            <p:ph type="body" idx="1"/>
          </p:nvPr>
        </p:nvSpPr>
        <p:spPr>
          <a:xfrm>
            <a:off x="457200" y="836712"/>
            <a:ext cx="8229600" cy="5289451"/>
          </a:xfrm>
          <a:prstGeom prst="rect">
            <a:avLst/>
          </a:prstGeom>
        </p:spPr>
        <p:txBody>
          <a:bodyPr vert="horz" lIns="91440" tIns="45720" rIns="91440" bIns="45720" rtlCol="0">
            <a:normAutofit/>
          </a:body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Дата 3"/>
          <p:cNvSpPr>
            <a:spLocks noGrp="1"/>
          </p:cNvSpPr>
          <p:nvPr>
            <p:ph type="dt" sz="half" idx="2"/>
          </p:nvPr>
        </p:nvSpPr>
        <p:spPr>
          <a:xfrm>
            <a:off x="457200" y="6525344"/>
            <a:ext cx="2133600" cy="283758"/>
          </a:xfrm>
          <a:prstGeom prst="rect">
            <a:avLst/>
          </a:prstGeom>
        </p:spPr>
        <p:txBody>
          <a:bodyPr vert="horz" lIns="91440" tIns="45720" rIns="91440" bIns="45720" rtlCol="0" anchor="ctr"/>
          <a:lstStyle>
            <a:lvl1pPr algn="l">
              <a:defRPr sz="1200">
                <a:solidFill>
                  <a:schemeClr val="tx1">
                    <a:tint val="75000"/>
                  </a:schemeClr>
                </a:solidFill>
              </a:defRPr>
            </a:lvl1pPr>
          </a:lstStyle>
          <a:p>
            <a:fld id="{34E10F41-CB58-4F6B-BE82-03F044FE9CA2}" type="datetime1">
              <a:rPr lang="ru-RU" smtClean="0"/>
              <a:pPr/>
              <a:t>29.08.2017</a:t>
            </a:fld>
            <a:endParaRPr lang="ru-RU"/>
          </a:p>
        </p:txBody>
      </p:sp>
      <p:sp>
        <p:nvSpPr>
          <p:cNvPr id="5" name="Нижний колонтитул 4"/>
          <p:cNvSpPr>
            <a:spLocks noGrp="1"/>
          </p:cNvSpPr>
          <p:nvPr>
            <p:ph type="ftr" sz="quarter" idx="3"/>
          </p:nvPr>
        </p:nvSpPr>
        <p:spPr>
          <a:xfrm>
            <a:off x="3124200" y="6525344"/>
            <a:ext cx="2895600" cy="283758"/>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dirty="0"/>
          </a:p>
        </p:txBody>
      </p:sp>
      <p:sp>
        <p:nvSpPr>
          <p:cNvPr id="6" name="Номер слайда 5"/>
          <p:cNvSpPr>
            <a:spLocks noGrp="1"/>
          </p:cNvSpPr>
          <p:nvPr>
            <p:ph type="sldNum" sz="quarter" idx="4"/>
          </p:nvPr>
        </p:nvSpPr>
        <p:spPr>
          <a:xfrm>
            <a:off x="8267004" y="6525344"/>
            <a:ext cx="720080" cy="283758"/>
          </a:xfrm>
          <a:prstGeom prst="rect">
            <a:avLst/>
          </a:prstGeom>
        </p:spPr>
        <p:txBody>
          <a:bodyPr vert="horz" lIns="91440" tIns="45720" rIns="91440" bIns="45720" rtlCol="0" anchor="ctr"/>
          <a:lstStyle>
            <a:lvl1pPr algn="r">
              <a:defRPr sz="1200">
                <a:solidFill>
                  <a:schemeClr val="tx2"/>
                </a:solidFill>
              </a:defRPr>
            </a:lvl1pPr>
          </a:lstStyle>
          <a:p>
            <a:fld id="{D7F305DA-160D-498F-B102-A1D8643B4A2C}" type="slidenum">
              <a:rPr lang="ru-RU" smtClean="0"/>
              <a:pPr/>
              <a:t>‹#›</a:t>
            </a:fld>
            <a:endParaRPr lang="ru-RU"/>
          </a:p>
        </p:txBody>
      </p:sp>
      <p:pic>
        <p:nvPicPr>
          <p:cNvPr id="10" name="Picture 9"/>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334019" y="128809"/>
            <a:ext cx="653065" cy="325879"/>
          </a:xfrm>
          <a:prstGeom prst="rect">
            <a:avLst/>
          </a:prstGeom>
        </p:spPr>
      </p:pic>
    </p:spTree>
    <p:extLst>
      <p:ext uri="{BB962C8B-B14F-4D97-AF65-F5344CB8AC3E}">
        <p14:creationId xmlns:p14="http://schemas.microsoft.com/office/powerpoint/2010/main" val="148116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spcBef>
          <a:spcPct val="0"/>
        </a:spcBef>
        <a:buNone/>
        <a:defRPr sz="28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9.jpe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money2loans.com/"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tags" Target="../tags/tag3.xml"/><Relationship Id="rId7" Type="http://schemas.openxmlformats.org/officeDocument/2006/relationships/image" Target="../media/image10.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tags" Target="../tags/tag4.xml"/></Relationships>
</file>

<file path=ppt/slides/_rels/slide21.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11.JP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22.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12.JP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tags" Target="../tags/tag12.xml"/></Relationships>
</file>

<file path=ppt/slides/_rels/slide23.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tags" Target="../tags/tag15.xml"/><Relationship Id="rId7" Type="http://schemas.openxmlformats.org/officeDocument/2006/relationships/image" Target="../media/image13.JP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23.xml"/><Relationship Id="rId5" Type="http://schemas.openxmlformats.org/officeDocument/2006/relationships/slideLayout" Target="../slideLayouts/slideLayout2.xml"/><Relationship Id="rId4" Type="http://schemas.openxmlformats.org/officeDocument/2006/relationships/tags" Target="../tags/tag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emf"/><Relationship Id="rId18" Type="http://schemas.openxmlformats.org/officeDocument/2006/relationships/comments" Target="../comments/comment4.xml"/><Relationship Id="rId3" Type="http://schemas.openxmlformats.org/officeDocument/2006/relationships/notesSlide" Target="../notesSlides/notesSlide25.xml"/><Relationship Id="rId7" Type="http://schemas.openxmlformats.org/officeDocument/2006/relationships/image" Target="../media/image18.png"/><Relationship Id="rId12" Type="http://schemas.openxmlformats.org/officeDocument/2006/relationships/image" Target="../media/image23.png"/><Relationship Id="rId17" Type="http://schemas.openxmlformats.org/officeDocument/2006/relationships/image" Target="../media/image26.emf"/><Relationship Id="rId2" Type="http://schemas.openxmlformats.org/officeDocument/2006/relationships/slideLayout" Target="../slideLayouts/slideLayout2.xml"/><Relationship Id="rId16" Type="http://schemas.openxmlformats.org/officeDocument/2006/relationships/image" Target="../media/image14.emf"/><Relationship Id="rId1" Type="http://schemas.openxmlformats.org/officeDocument/2006/relationships/vmlDrawing" Target="../drawings/vmlDrawing1.vml"/><Relationship Id="rId6" Type="http://schemas.openxmlformats.org/officeDocument/2006/relationships/image" Target="../media/image17.jpeg"/><Relationship Id="rId11" Type="http://schemas.openxmlformats.org/officeDocument/2006/relationships/image" Target="../media/image22.jpeg"/><Relationship Id="rId5" Type="http://schemas.openxmlformats.org/officeDocument/2006/relationships/image" Target="../media/image16.jpeg"/><Relationship Id="rId15" Type="http://schemas.openxmlformats.org/officeDocument/2006/relationships/oleObject" Target="../embeddings/oleObject1.bin"/><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emf"/></Relationships>
</file>

<file path=ppt/slides/_rels/slide2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5.png"/><Relationship Id="rId7" Type="http://schemas.openxmlformats.org/officeDocument/2006/relationships/image" Target="../media/image25.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22.jpeg"/></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image" Target="../media/image29.emf"/></Relationships>
</file>

<file path=ppt/slides/_rels/slide2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3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5.emf"/><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8.emf"/><Relationship Id="rId7" Type="http://schemas.openxmlformats.org/officeDocument/2006/relationships/image" Target="../media/image39.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 Id="rId9" Type="http://schemas.openxmlformats.org/officeDocument/2006/relationships/comments" Target="../comments/comment5.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3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www.ctoscredit.com.my/" TargetMode="External"/><Relationship Id="rId7"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www.fis.com.my/" TargetMode="External"/><Relationship Id="rId5" Type="http://schemas.openxmlformats.org/officeDocument/2006/relationships/hyperlink" Target="https://www.creditbureau.com.my/" TargetMode="External"/><Relationship Id="rId4" Type="http://schemas.openxmlformats.org/officeDocument/2006/relationships/hyperlink" Target="http://www.ramcreditinfo.com.my/" TargetMode="External"/><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www.ctoscredit.com.my/" TargetMode="External"/><Relationship Id="rId7" Type="http://schemas.openxmlformats.org/officeDocument/2006/relationships/comments" Target="../comments/comment10.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www.innov8tif.com/" TargetMode="External"/><Relationship Id="rId5" Type="http://schemas.openxmlformats.org/officeDocument/2006/relationships/hyperlink" Target="http://www.gosms.com.my/" TargetMode="External"/><Relationship Id="rId4" Type="http://schemas.openxmlformats.org/officeDocument/2006/relationships/hyperlink" Target="http://www.maybank2u.com.my/"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comments" Target="../comments/comment13.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63.jpeg"/><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bnm.gov.my/index.php?ch=en_speech&amp;pg=en_speech_all&amp;ac=51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gif"/><Relationship Id="rId5" Type="http://schemas.openxmlformats.org/officeDocument/2006/relationships/hyperlink" Target="https://www.techinasia.com/is-southeast-asia-ready-for-online-payments/" TargetMode="External"/><Relationship Id="rId4" Type="http://schemas.openxmlformats.org/officeDocument/2006/relationships/hyperlink" Target="https://malaysiafinancialservices.wordpress.com/category/online-banking/"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bloombergtv.my/spike-august-2015s-loan-growth-malaysian-banks-sustainable/"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357430"/>
            <a:ext cx="7772400" cy="794519"/>
          </a:xfrm>
        </p:spPr>
        <p:txBody>
          <a:bodyPr/>
          <a:lstStyle/>
          <a:p>
            <a:pPr algn="ctr"/>
            <a:r>
              <a:rPr lang="en-US" dirty="0"/>
              <a:t>Business Plan For Money Lending Business</a:t>
            </a:r>
            <a:br>
              <a:rPr lang="en-US" dirty="0"/>
            </a:br>
            <a:r>
              <a:rPr lang="en-US" dirty="0"/>
              <a:t> In Malaysia</a:t>
            </a:r>
            <a:endParaRPr lang="ru-RU" dirty="0"/>
          </a:p>
        </p:txBody>
      </p:sp>
      <p:sp>
        <p:nvSpPr>
          <p:cNvPr id="3" name="Подзаголовок 2"/>
          <p:cNvSpPr>
            <a:spLocks noGrp="1"/>
          </p:cNvSpPr>
          <p:nvPr>
            <p:ph type="subTitle" idx="1"/>
          </p:nvPr>
        </p:nvSpPr>
        <p:spPr>
          <a:xfrm>
            <a:off x="1371600" y="5085184"/>
            <a:ext cx="6400800" cy="720080"/>
          </a:xfrm>
        </p:spPr>
        <p:txBody>
          <a:bodyPr>
            <a:normAutofit/>
          </a:bodyPr>
          <a:lstStyle/>
          <a:p>
            <a:r>
              <a:rPr lang="en-US" dirty="0"/>
              <a:t>11</a:t>
            </a:r>
            <a:r>
              <a:rPr lang="ru-RU" dirty="0"/>
              <a:t>.0</a:t>
            </a:r>
            <a:r>
              <a:rPr lang="en-US" dirty="0"/>
              <a:t>3.2016</a:t>
            </a:r>
            <a:br>
              <a:rPr lang="en-US" dirty="0"/>
            </a:br>
            <a:endParaRPr lang="ru-RU"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71242" y="3284984"/>
            <a:ext cx="2801516" cy="1397956"/>
          </a:xfrm>
          <a:prstGeom prst="rect">
            <a:avLst/>
          </a:prstGeom>
        </p:spPr>
      </p:pic>
    </p:spTree>
    <p:extLst>
      <p:ext uri="{BB962C8B-B14F-4D97-AF65-F5344CB8AC3E}">
        <p14:creationId xmlns:p14="http://schemas.microsoft.com/office/powerpoint/2010/main" val="4072496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Market Size Estimation </a:t>
            </a:r>
            <a:r>
              <a:rPr lang="en-US" dirty="0"/>
              <a:t> </a:t>
            </a:r>
            <a:endParaRPr lang="en-US" dirty="0">
              <a:solidFill>
                <a:srgbClr val="FF0000"/>
              </a:solidFill>
            </a:endParaRPr>
          </a:p>
        </p:txBody>
      </p:sp>
      <p:sp>
        <p:nvSpPr>
          <p:cNvPr id="4" name="Slide Number Placeholder 3"/>
          <p:cNvSpPr>
            <a:spLocks noGrp="1"/>
          </p:cNvSpPr>
          <p:nvPr>
            <p:ph type="sldNum" sz="quarter" idx="12"/>
          </p:nvPr>
        </p:nvSpPr>
        <p:spPr>
          <a:xfrm>
            <a:off x="8267004" y="6529618"/>
            <a:ext cx="720080" cy="283758"/>
          </a:xfrm>
        </p:spPr>
        <p:txBody>
          <a:bodyPr/>
          <a:lstStyle/>
          <a:p>
            <a:fld id="{D7F305DA-160D-498F-B102-A1D8643B4A2C}" type="slidenum">
              <a:rPr lang="ru-RU" smtClean="0"/>
              <a:t>10</a:t>
            </a:fld>
            <a:endParaRPr lang="ru-RU"/>
          </a:p>
        </p:txBody>
      </p:sp>
      <p:sp>
        <p:nvSpPr>
          <p:cNvPr id="22" name="TextBox 21"/>
          <p:cNvSpPr txBox="1"/>
          <p:nvPr/>
        </p:nvSpPr>
        <p:spPr>
          <a:xfrm>
            <a:off x="179388" y="5172847"/>
            <a:ext cx="8735602" cy="1169551"/>
          </a:xfrm>
          <a:prstGeom prst="rect">
            <a:avLst/>
          </a:prstGeom>
          <a:noFill/>
        </p:spPr>
        <p:txBody>
          <a:bodyPr wrap="square" rtlCol="0" anchor="t">
            <a:spAutoFit/>
          </a:bodyPr>
          <a:lstStyle/>
          <a:p>
            <a:r>
              <a:rPr lang="en-US" sz="1400" b="1" dirty="0"/>
              <a:t>Main assumptions:</a:t>
            </a:r>
          </a:p>
          <a:p>
            <a:pPr marL="171450" indent="-171450">
              <a:buFont typeface="Arial" panose="020B0604020202020204" pitchFamily="34" charset="0"/>
              <a:buChar char="•"/>
            </a:pPr>
            <a:r>
              <a:rPr lang="en-US" sz="1400" dirty="0"/>
              <a:t>Official PDL Market is comparable with black market. The share of ML slowly increasing due to Government pressure on Grey Market</a:t>
            </a:r>
          </a:p>
          <a:p>
            <a:pPr marL="171450" indent="-171450">
              <a:buFont typeface="Arial" panose="020B0604020202020204" pitchFamily="34" charset="0"/>
              <a:buChar char="•"/>
            </a:pPr>
            <a:r>
              <a:rPr lang="en-US" sz="1400" dirty="0"/>
              <a:t>Yearly market size growth –</a:t>
            </a:r>
            <a:r>
              <a:rPr lang="ru-RU" sz="1400" dirty="0"/>
              <a:t> </a:t>
            </a:r>
            <a:r>
              <a:rPr lang="en-US" sz="1400" dirty="0"/>
              <a:t>as of 2017 - based on Solidiance report, for 2018-2020 -  9% as estimated by MY team </a:t>
            </a:r>
          </a:p>
          <a:p>
            <a:pPr marL="171450" indent="-171450">
              <a:buFont typeface="Arial" panose="020B0604020202020204" pitchFamily="34" charset="0"/>
              <a:buChar char="•"/>
            </a:pPr>
            <a:r>
              <a:rPr lang="en-US" sz="1400" dirty="0"/>
              <a:t>Our market share in 2020 is expected to be at 1.98%.</a:t>
            </a:r>
          </a:p>
        </p:txBody>
      </p:sp>
      <p:graphicFrame>
        <p:nvGraphicFramePr>
          <p:cNvPr id="9" name="Table 8"/>
          <p:cNvGraphicFramePr>
            <a:graphicFrameLocks noGrp="1"/>
          </p:cNvGraphicFramePr>
          <p:nvPr>
            <p:extLst>
              <p:ext uri="{D42A27DB-BD31-4B8C-83A1-F6EECF244321}">
                <p14:modId xmlns:p14="http://schemas.microsoft.com/office/powerpoint/2010/main" val="2214867269"/>
              </p:ext>
            </p:extLst>
          </p:nvPr>
        </p:nvGraphicFramePr>
        <p:xfrm>
          <a:off x="179388" y="3893920"/>
          <a:ext cx="8735603" cy="1196712"/>
        </p:xfrm>
        <a:graphic>
          <a:graphicData uri="http://schemas.openxmlformats.org/drawingml/2006/table">
            <a:tbl>
              <a:tblPr/>
              <a:tblGrid>
                <a:gridCol w="1716035">
                  <a:extLst>
                    <a:ext uri="{9D8B030D-6E8A-4147-A177-3AD203B41FA5}">
                      <a16:colId xmlns:a16="http://schemas.microsoft.com/office/drawing/2014/main" val="20000"/>
                    </a:ext>
                  </a:extLst>
                </a:gridCol>
                <a:gridCol w="1325923">
                  <a:extLst>
                    <a:ext uri="{9D8B030D-6E8A-4147-A177-3AD203B41FA5}">
                      <a16:colId xmlns:a16="http://schemas.microsoft.com/office/drawing/2014/main" val="20001"/>
                    </a:ext>
                  </a:extLst>
                </a:gridCol>
                <a:gridCol w="1325923">
                  <a:extLst>
                    <a:ext uri="{9D8B030D-6E8A-4147-A177-3AD203B41FA5}">
                      <a16:colId xmlns:a16="http://schemas.microsoft.com/office/drawing/2014/main" val="20005"/>
                    </a:ext>
                  </a:extLst>
                </a:gridCol>
                <a:gridCol w="1481847">
                  <a:extLst>
                    <a:ext uri="{9D8B030D-6E8A-4147-A177-3AD203B41FA5}">
                      <a16:colId xmlns:a16="http://schemas.microsoft.com/office/drawing/2014/main" val="20002"/>
                    </a:ext>
                  </a:extLst>
                </a:gridCol>
                <a:gridCol w="1403939">
                  <a:extLst>
                    <a:ext uri="{9D8B030D-6E8A-4147-A177-3AD203B41FA5}">
                      <a16:colId xmlns:a16="http://schemas.microsoft.com/office/drawing/2014/main" val="20003"/>
                    </a:ext>
                  </a:extLst>
                </a:gridCol>
                <a:gridCol w="1481936">
                  <a:extLst>
                    <a:ext uri="{9D8B030D-6E8A-4147-A177-3AD203B41FA5}">
                      <a16:colId xmlns:a16="http://schemas.microsoft.com/office/drawing/2014/main" val="20004"/>
                    </a:ext>
                  </a:extLst>
                </a:gridCol>
              </a:tblGrid>
              <a:tr h="132015">
                <a:tc>
                  <a:txBody>
                    <a:bodyPr/>
                    <a:lstStyle/>
                    <a:p>
                      <a:pPr algn="ctr" rtl="0" fontAlgn="b">
                        <a:defRPr sz="1200" b="0" i="0" u="none" strike="noStrike" kern="1200" baseline="0">
                          <a:solidFill>
                            <a:schemeClr val="tx1">
                              <a:lumMod val="75000"/>
                              <a:lumOff val="25000"/>
                            </a:schemeClr>
                          </a:solidFill>
                          <a:latin typeface="+mn-lt"/>
                          <a:ea typeface="+mn-ea"/>
                          <a:cs typeface="+mn-cs"/>
                        </a:defRPr>
                      </a:pPr>
                      <a:endParaRPr lang="en-US" sz="1200" b="0" i="0" u="none" strike="noStrike" kern="1200" baseline="0" dirty="0">
                        <a:solidFill>
                          <a:schemeClr val="bg1"/>
                        </a:solidFill>
                        <a:latin typeface="+mn-lt"/>
                        <a:ea typeface="+mn-ea"/>
                        <a:cs typeface="+mn-cs"/>
                      </a:endParaRPr>
                    </a:p>
                  </a:txBody>
                  <a:tcPr marL="0" marR="0" marT="0" marB="0" anchor="ctr">
                    <a:lnL w="63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2016</a:t>
                      </a:r>
                    </a:p>
                  </a:txBody>
                  <a:tcPr marL="0" marR="0" marT="0"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bg1"/>
                          </a:solidFill>
                          <a:latin typeface="+mn-lt"/>
                          <a:ea typeface="+mn-ea"/>
                          <a:cs typeface="+mn-cs"/>
                        </a:rPr>
                        <a:t>2020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9CDE5"/>
                    </a:solidFill>
                  </a:tcPr>
                </a:tc>
                <a:extLst>
                  <a:ext uri="{0D108BD9-81ED-4DB2-BD59-A6C34878D82A}">
                    <a16:rowId xmlns:a16="http://schemas.microsoft.com/office/drawing/2014/main" val="10000"/>
                  </a:ext>
                </a:extLst>
              </a:tr>
              <a:tr h="465192">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lumMod val="75000"/>
                              <a:lumOff val="25000"/>
                            </a:schemeClr>
                          </a:solidFill>
                          <a:latin typeface="+mn-lt"/>
                          <a:ea typeface="+mn-ea"/>
                          <a:cs typeface="+mn-cs"/>
                        </a:rPr>
                        <a:t>Our disbursement volumes, </a:t>
                      </a:r>
                    </a:p>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lumMod val="75000"/>
                              <a:lumOff val="25000"/>
                            </a:schemeClr>
                          </a:solidFill>
                          <a:latin typeface="+mn-lt"/>
                          <a:ea typeface="+mn-ea"/>
                          <a:cs typeface="+mn-cs"/>
                        </a:rPr>
                        <a:t>mln. USD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200" b="0" i="0" u="none" strike="noStrike" kern="1200" baseline="0" dirty="0">
                          <a:solidFill>
                            <a:schemeClr val="tx1">
                              <a:lumMod val="75000"/>
                              <a:lumOff val="25000"/>
                            </a:schemeClr>
                          </a:solidFill>
                          <a:latin typeface="+mn-lt"/>
                          <a:ea typeface="+mn-ea"/>
                          <a:cs typeface="+mn-cs"/>
                        </a:rPr>
                        <a:t>3.7</a:t>
                      </a:r>
                      <a:endParaRPr lang="en-US" sz="1200" b="0" i="0" u="none" strike="noStrike" kern="1200" baseline="0" dirty="0">
                        <a:solidFill>
                          <a:schemeClr val="tx1">
                            <a:lumMod val="75000"/>
                            <a:lumOff val="25000"/>
                          </a:schemeClr>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20.5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41.9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68.6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98.3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96044">
                <a:tc>
                  <a:txBody>
                    <a:bodyPr/>
                    <a:lstStyle/>
                    <a:p>
                      <a:pPr algn="ctr" rtl="0" fontAlgn="b">
                        <a:defRPr sz="1200" b="0" i="0" u="none" strike="noStrike" kern="1200" baseline="0">
                          <a:solidFill>
                            <a:schemeClr val="tx1">
                              <a:lumMod val="75000"/>
                              <a:lumOff val="25000"/>
                            </a:schemeClr>
                          </a:solidFill>
                          <a:latin typeface="+mn-lt"/>
                          <a:ea typeface="+mn-ea"/>
                          <a:cs typeface="+mn-cs"/>
                        </a:defRPr>
                      </a:pPr>
                      <a:r>
                        <a:rPr lang="en-US" sz="1200" b="0" i="0" u="none" strike="noStrike" kern="1200" baseline="0" dirty="0">
                          <a:solidFill>
                            <a:schemeClr val="tx1">
                              <a:lumMod val="75000"/>
                              <a:lumOff val="25000"/>
                            </a:schemeClr>
                          </a:solidFill>
                          <a:latin typeface="+mn-lt"/>
                          <a:ea typeface="+mn-ea"/>
                          <a:cs typeface="+mn-cs"/>
                        </a:rPr>
                        <a:t>Our Number of loans (thousand) disbursed per year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MY" sz="1200" b="0" i="0" u="none" strike="noStrike" kern="1200" baseline="0" dirty="0">
                          <a:solidFill>
                            <a:schemeClr val="tx1">
                              <a:lumMod val="75000"/>
                              <a:lumOff val="25000"/>
                            </a:schemeClr>
                          </a:solidFill>
                          <a:latin typeface="+mn-lt"/>
                          <a:ea typeface="+mn-ea"/>
                          <a:cs typeface="+mn-cs"/>
                        </a:rPr>
                        <a:t>9</a:t>
                      </a:r>
                      <a:endParaRPr lang="en-US" sz="1200" b="0" i="0" u="none" strike="noStrike" kern="1200" baseline="0" dirty="0">
                        <a:solidFill>
                          <a:schemeClr val="tx1">
                            <a:lumMod val="75000"/>
                            <a:lumOff val="25000"/>
                          </a:schemeClr>
                        </a:solidFill>
                        <a:latin typeface="+mn-lt"/>
                        <a:ea typeface="+mn-ea"/>
                        <a:cs typeface="+mn-cs"/>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47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89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141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kern="1200" baseline="0" dirty="0">
                          <a:solidFill>
                            <a:schemeClr val="tx1">
                              <a:lumMod val="75000"/>
                              <a:lumOff val="25000"/>
                            </a:schemeClr>
                          </a:solidFill>
                          <a:latin typeface="+mn-lt"/>
                          <a:ea typeface="+mn-ea"/>
                          <a:cs typeface="+mn-cs"/>
                        </a:rPr>
                        <a:t>198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 name="TextBox 2"/>
          <p:cNvSpPr txBox="1"/>
          <p:nvPr/>
        </p:nvSpPr>
        <p:spPr>
          <a:xfrm>
            <a:off x="333375" y="6424613"/>
            <a:ext cx="8282296" cy="261610"/>
          </a:xfrm>
          <a:prstGeom prst="rect">
            <a:avLst/>
          </a:prstGeom>
        </p:spPr>
        <p:txBody>
          <a:bodyPr rtlCol="0">
            <a:spAutoFit/>
          </a:bodyPr>
          <a:lstStyle/>
          <a:p>
            <a:r>
              <a:rPr lang="en-US" sz="1100" dirty="0"/>
              <a:t>Source*: http://www.thestar.com.my/business/business-news/2015/11/11/loan-growth-may-shrink-further-in-2016/</a:t>
            </a:r>
          </a:p>
        </p:txBody>
      </p:sp>
      <p:graphicFrame>
        <p:nvGraphicFramePr>
          <p:cNvPr id="10" name="Chart 9"/>
          <p:cNvGraphicFramePr>
            <a:graphicFrameLocks/>
          </p:cNvGraphicFramePr>
          <p:nvPr>
            <p:extLst>
              <p:ext uri="{D42A27DB-BD31-4B8C-83A1-F6EECF244321}">
                <p14:modId xmlns:p14="http://schemas.microsoft.com/office/powerpoint/2010/main" val="2416120937"/>
              </p:ext>
            </p:extLst>
          </p:nvPr>
        </p:nvGraphicFramePr>
        <p:xfrm>
          <a:off x="292447" y="653303"/>
          <a:ext cx="8364151" cy="3240617"/>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rot="16200000">
            <a:off x="45825" y="2135112"/>
            <a:ext cx="770243" cy="276999"/>
          </a:xfrm>
          <a:prstGeom prst="rect">
            <a:avLst/>
          </a:prstGeom>
          <a:noFill/>
        </p:spPr>
        <p:txBody>
          <a:bodyPr wrap="square" rtlCol="0">
            <a:spAutoFit/>
          </a:bodyPr>
          <a:lstStyle/>
          <a:p>
            <a:r>
              <a:rPr lang="en-US" sz="1200" dirty="0" err="1"/>
              <a:t>Mln</a:t>
            </a:r>
            <a:r>
              <a:rPr lang="en-US" sz="1200" dirty="0"/>
              <a:t> USD</a:t>
            </a:r>
          </a:p>
        </p:txBody>
      </p:sp>
    </p:spTree>
    <p:extLst>
      <p:ext uri="{BB962C8B-B14F-4D97-AF65-F5344CB8AC3E}">
        <p14:creationId xmlns:p14="http://schemas.microsoft.com/office/powerpoint/2010/main" val="980835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3. Legal Setup</a:t>
            </a:r>
          </a:p>
        </p:txBody>
      </p:sp>
      <p:sp>
        <p:nvSpPr>
          <p:cNvPr id="4" name="Номер слайда 3"/>
          <p:cNvSpPr>
            <a:spLocks noGrp="1"/>
          </p:cNvSpPr>
          <p:nvPr>
            <p:ph type="sldNum" sz="quarter" idx="12"/>
          </p:nvPr>
        </p:nvSpPr>
        <p:spPr/>
        <p:txBody>
          <a:bodyPr/>
          <a:lstStyle/>
          <a:p>
            <a:fld id="{D7F305DA-160D-498F-B102-A1D8643B4A2C}" type="slidenum">
              <a:rPr lang="ru-RU" smtClean="0"/>
              <a:pPr/>
              <a:t>11</a:t>
            </a:fld>
            <a:endParaRPr lang="ru-RU"/>
          </a:p>
        </p:txBody>
      </p:sp>
    </p:spTree>
    <p:extLst>
      <p:ext uri="{BB962C8B-B14F-4D97-AF65-F5344CB8AC3E}">
        <p14:creationId xmlns:p14="http://schemas.microsoft.com/office/powerpoint/2010/main" val="493153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6942" y="116632"/>
            <a:ext cx="8159540" cy="312281"/>
          </a:xfrm>
        </p:spPr>
        <p:txBody>
          <a:bodyPr/>
          <a:lstStyle/>
          <a:p>
            <a:r>
              <a:rPr lang="en-US" dirty="0">
                <a:solidFill>
                  <a:srgbClr val="FF0000"/>
                </a:solidFill>
              </a:rPr>
              <a:t>ML Regulation</a:t>
            </a:r>
          </a:p>
        </p:txBody>
      </p:sp>
      <p:sp>
        <p:nvSpPr>
          <p:cNvPr id="7" name="Объект 2"/>
          <p:cNvSpPr>
            <a:spLocks noGrp="1"/>
          </p:cNvSpPr>
          <p:nvPr>
            <p:ph idx="1"/>
          </p:nvPr>
        </p:nvSpPr>
        <p:spPr>
          <a:xfrm>
            <a:off x="102926" y="692696"/>
            <a:ext cx="8884158" cy="4536504"/>
          </a:xfrm>
        </p:spPr>
        <p:txBody>
          <a:bodyPr vert="horz" lIns="91440" tIns="45720" rIns="91440" bIns="45720" rtlCol="0" anchor="t">
            <a:noAutofit/>
          </a:bodyPr>
          <a:lstStyle/>
          <a:p>
            <a:pPr marL="0" indent="0">
              <a:buNone/>
            </a:pPr>
            <a:r>
              <a:rPr lang="en-US" sz="1400" b="1" dirty="0"/>
              <a:t>Regulator</a:t>
            </a:r>
            <a:r>
              <a:rPr lang="ru-RU" sz="1400" b="1" dirty="0"/>
              <a:t>:</a:t>
            </a:r>
          </a:p>
          <a:p>
            <a:r>
              <a:rPr lang="en-US" sz="1400" dirty="0"/>
              <a:t>Ministry Urban Wellbeing, Housing And Local Government</a:t>
            </a:r>
          </a:p>
          <a:p>
            <a:pPr marL="0" indent="0">
              <a:buNone/>
            </a:pPr>
            <a:endParaRPr lang="en-US" sz="1400" b="1" dirty="0"/>
          </a:p>
          <a:p>
            <a:pPr marL="0" indent="0">
              <a:buNone/>
            </a:pPr>
            <a:r>
              <a:rPr lang="en-US" sz="1400" b="1" dirty="0"/>
              <a:t>Document regulating Moneylending</a:t>
            </a:r>
            <a:r>
              <a:rPr lang="ru-RU" sz="1400" b="1" dirty="0"/>
              <a:t>:</a:t>
            </a:r>
          </a:p>
          <a:p>
            <a:r>
              <a:rPr lang="en-US" sz="1400" dirty="0"/>
              <a:t>The Moneylender’s Act, 1951 ( Act 400 )</a:t>
            </a:r>
          </a:p>
          <a:p>
            <a:r>
              <a:rPr lang="en-US" sz="1400" dirty="0"/>
              <a:t>Anti-Money Laundering and Counter Financing of Terrorism (AML/CFT) – Money Services Business (Sector 3)</a:t>
            </a:r>
          </a:p>
          <a:p>
            <a:r>
              <a:rPr lang="en-US" sz="1400" dirty="0"/>
              <a:t>Personal Data Protection Act 2010</a:t>
            </a:r>
          </a:p>
          <a:p>
            <a:endParaRPr lang="en-US" sz="1400" b="1" dirty="0">
              <a:latin typeface="Calibri" charset="0"/>
            </a:endParaRPr>
          </a:p>
          <a:p>
            <a:pPr marL="0" indent="0">
              <a:buNone/>
            </a:pPr>
            <a:r>
              <a:rPr lang="ru-RU" sz="1400" b="1" dirty="0">
                <a:latin typeface="Calibri" charset="0"/>
              </a:rPr>
              <a:t>Mandatory document</a:t>
            </a:r>
            <a:r>
              <a:rPr lang="en-US" sz="1400" b="1" dirty="0">
                <a:latin typeface="Calibri" charset="0"/>
              </a:rPr>
              <a:t>s</a:t>
            </a:r>
            <a:r>
              <a:rPr lang="ru-RU" sz="1400" b="1" dirty="0">
                <a:latin typeface="Calibri" charset="0"/>
              </a:rPr>
              <a:t> for Moneylender:</a:t>
            </a:r>
            <a:endParaRPr lang="en-US" sz="1400" b="1" dirty="0">
              <a:latin typeface="Calibri" charset="0"/>
            </a:endParaRPr>
          </a:p>
          <a:p>
            <a:r>
              <a:rPr lang="en-US" sz="1400" dirty="0">
                <a:latin typeface="Calibri" charset="0"/>
              </a:rPr>
              <a:t>The Moneylending License</a:t>
            </a:r>
          </a:p>
          <a:p>
            <a:r>
              <a:rPr lang="en-US" sz="1400" dirty="0">
                <a:latin typeface="Calibri" charset="0"/>
              </a:rPr>
              <a:t>Advertising permit</a:t>
            </a:r>
          </a:p>
          <a:p>
            <a:endParaRPr lang="en-US" sz="1400" b="1" dirty="0"/>
          </a:p>
          <a:p>
            <a:pPr marL="0" indent="0">
              <a:buNone/>
            </a:pPr>
            <a:r>
              <a:rPr lang="en-US" sz="1400" b="1" dirty="0"/>
              <a:t>Regulation</a:t>
            </a:r>
            <a:r>
              <a:rPr lang="ru-RU" sz="1400" b="1" dirty="0"/>
              <a:t> </a:t>
            </a:r>
            <a:r>
              <a:rPr lang="en-US" sz="1400" b="1" dirty="0"/>
              <a:t>practice</a:t>
            </a:r>
            <a:r>
              <a:rPr lang="ru-RU" sz="1400" b="1" dirty="0"/>
              <a:t>:</a:t>
            </a:r>
          </a:p>
          <a:p>
            <a:r>
              <a:rPr lang="en-US" sz="1400" dirty="0"/>
              <a:t>The Legislation is very strict, any breach of law in ML Act will result in monetary fine or prosecution or both</a:t>
            </a:r>
          </a:p>
          <a:p>
            <a:r>
              <a:rPr lang="en-US" sz="1400" dirty="0">
                <a:latin typeface="Calibri" charset="0"/>
              </a:rPr>
              <a:t>At the same time, the ML regulation is not the main focus of Ministry Of Urban Wellbeing And Local Government, the ML legislation is rarely updated to be in line with modern technology instruments. As an example, there are grey areas that exists between the ML Act and Electronic Signature Act.</a:t>
            </a:r>
          </a:p>
          <a:p>
            <a:r>
              <a:rPr lang="en-US" sz="1400" dirty="0"/>
              <a:t>The function of fighting against loan sharks was assigned to the police. For </a:t>
            </a:r>
            <a:r>
              <a:rPr lang="en-US" sz="1400" dirty="0">
                <a:latin typeface="Calibri" charset="0"/>
              </a:rPr>
              <a:t>2012-2014, more than 1000 of loan sharks were prosecuted and 50% of them were arrested.</a:t>
            </a:r>
            <a:endParaRPr lang="en-US" sz="1400" dirty="0"/>
          </a:p>
        </p:txBody>
      </p:sp>
      <p:sp>
        <p:nvSpPr>
          <p:cNvPr id="6" name="Номер слайда 5"/>
          <p:cNvSpPr>
            <a:spLocks noGrp="1"/>
          </p:cNvSpPr>
          <p:nvPr>
            <p:ph type="sldNum" sz="quarter" idx="12"/>
          </p:nvPr>
        </p:nvSpPr>
        <p:spPr/>
        <p:txBody>
          <a:bodyPr/>
          <a:lstStyle/>
          <a:p>
            <a:fld id="{D7F305DA-160D-498F-B102-A1D8643B4A2C}" type="slidenum">
              <a:rPr lang="ru-RU" smtClean="0"/>
              <a:pPr/>
              <a:t>12</a:t>
            </a:fld>
            <a:endParaRPr lang="ru-RU"/>
          </a:p>
        </p:txBody>
      </p:sp>
      <p:sp>
        <p:nvSpPr>
          <p:cNvPr id="8" name="TextBox 7"/>
          <p:cNvSpPr txBox="1">
            <a:spLocks/>
          </p:cNvSpPr>
          <p:nvPr/>
        </p:nvSpPr>
        <p:spPr>
          <a:xfrm>
            <a:off x="125186" y="5752840"/>
            <a:ext cx="8933570"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altLang="en-US" sz="1400" dirty="0">
                <a:solidFill>
                  <a:srgbClr val="4D4D4D"/>
                </a:solidFill>
              </a:rPr>
              <a:t>We need to use Business model and Product  both not violating strict regulation and fully utilizing advantages of grey areas</a:t>
            </a:r>
          </a:p>
        </p:txBody>
      </p:sp>
    </p:spTree>
    <p:extLst>
      <p:ext uri="{BB962C8B-B14F-4D97-AF65-F5344CB8AC3E}">
        <p14:creationId xmlns:p14="http://schemas.microsoft.com/office/powerpoint/2010/main" val="12316999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rgbClr val="FF0000"/>
                </a:solidFill>
              </a:rPr>
              <a:t>Critical Business Model parameters 1/2</a:t>
            </a:r>
          </a:p>
        </p:txBody>
      </p:sp>
      <p:sp>
        <p:nvSpPr>
          <p:cNvPr id="6" name="Номер слайда 5"/>
          <p:cNvSpPr>
            <a:spLocks noGrp="1"/>
          </p:cNvSpPr>
          <p:nvPr>
            <p:ph type="sldNum" sz="quarter" idx="12"/>
          </p:nvPr>
        </p:nvSpPr>
        <p:spPr>
          <a:xfrm>
            <a:off x="8316416" y="6525344"/>
            <a:ext cx="720080" cy="283758"/>
          </a:xfrm>
        </p:spPr>
        <p:txBody>
          <a:bodyPr/>
          <a:lstStyle/>
          <a:p>
            <a:fld id="{D7F305DA-160D-498F-B102-A1D8643B4A2C}" type="slidenum">
              <a:rPr lang="ru-RU" smtClean="0"/>
              <a:t>13</a:t>
            </a:fld>
            <a:endParaRPr lang="ru-RU"/>
          </a:p>
        </p:txBody>
      </p:sp>
      <p:sp>
        <p:nvSpPr>
          <p:cNvPr id="9" name="TextBox 8"/>
          <p:cNvSpPr txBox="1"/>
          <p:nvPr/>
        </p:nvSpPr>
        <p:spPr>
          <a:xfrm>
            <a:off x="150706" y="5722601"/>
            <a:ext cx="8832258"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There is probability to get target profitability by using fees allowed by law: we will take commission payable to independent company which will do the clients assessment services (social scoring)</a:t>
            </a:r>
            <a:endParaRPr lang="en-US" sz="1400" dirty="0">
              <a:solidFill>
                <a:srgbClr val="FF0000"/>
              </a:solidFill>
            </a:endParaRPr>
          </a:p>
        </p:txBody>
      </p:sp>
      <p:graphicFrame>
        <p:nvGraphicFramePr>
          <p:cNvPr id="3" name="Таблица 2"/>
          <p:cNvGraphicFramePr>
            <a:graphicFrameLocks noGrp="1"/>
          </p:cNvGraphicFramePr>
          <p:nvPr>
            <p:extLst>
              <p:ext uri="{D42A27DB-BD31-4B8C-83A1-F6EECF244321}">
                <p14:modId xmlns:p14="http://schemas.microsoft.com/office/powerpoint/2010/main" val="311561075"/>
              </p:ext>
            </p:extLst>
          </p:nvPr>
        </p:nvGraphicFramePr>
        <p:xfrm>
          <a:off x="107504" y="659563"/>
          <a:ext cx="8947119" cy="4572000"/>
        </p:xfrm>
        <a:graphic>
          <a:graphicData uri="http://schemas.openxmlformats.org/drawingml/2006/table">
            <a:tbl>
              <a:tblPr firstRow="1" bandRow="1">
                <a:tableStyleId>{5C22544A-7EE6-4342-B048-85BDC9FD1C3A}</a:tableStyleId>
              </a:tblPr>
              <a:tblGrid>
                <a:gridCol w="267718">
                  <a:extLst>
                    <a:ext uri="{9D8B030D-6E8A-4147-A177-3AD203B41FA5}">
                      <a16:colId xmlns:a16="http://schemas.microsoft.com/office/drawing/2014/main" val="20000"/>
                    </a:ext>
                  </a:extLst>
                </a:gridCol>
                <a:gridCol w="1305762">
                  <a:extLst>
                    <a:ext uri="{9D8B030D-6E8A-4147-A177-3AD203B41FA5}">
                      <a16:colId xmlns:a16="http://schemas.microsoft.com/office/drawing/2014/main" val="20001"/>
                    </a:ext>
                  </a:extLst>
                </a:gridCol>
                <a:gridCol w="4487472">
                  <a:extLst>
                    <a:ext uri="{9D8B030D-6E8A-4147-A177-3AD203B41FA5}">
                      <a16:colId xmlns:a16="http://schemas.microsoft.com/office/drawing/2014/main" val="20002"/>
                    </a:ext>
                  </a:extLst>
                </a:gridCol>
                <a:gridCol w="2886167">
                  <a:extLst>
                    <a:ext uri="{9D8B030D-6E8A-4147-A177-3AD203B41FA5}">
                      <a16:colId xmlns:a16="http://schemas.microsoft.com/office/drawing/2014/main" val="2894455806"/>
                    </a:ext>
                  </a:extLst>
                </a:gridCol>
              </a:tblGrid>
              <a:tr h="252692">
                <a:tc>
                  <a:txBody>
                    <a:bodyPr/>
                    <a:lstStyle/>
                    <a:p>
                      <a:pPr algn="ctr"/>
                      <a:r>
                        <a:rPr lang="en-US" sz="1200" dirty="0"/>
                        <a:t>#</a:t>
                      </a:r>
                    </a:p>
                  </a:txBody>
                  <a:tcPr anchor="ctr"/>
                </a:tc>
                <a:tc>
                  <a:txBody>
                    <a:bodyPr/>
                    <a:lstStyle/>
                    <a:p>
                      <a:pPr algn="ctr"/>
                      <a:r>
                        <a:rPr lang="en-US" sz="1200" dirty="0"/>
                        <a:t>Parameters</a:t>
                      </a:r>
                    </a:p>
                  </a:txBody>
                  <a:tcPr anchor="ctr"/>
                </a:tc>
                <a:tc>
                  <a:txBody>
                    <a:bodyPr/>
                    <a:lstStyle/>
                    <a:p>
                      <a:pPr algn="ctr"/>
                      <a:r>
                        <a:rPr lang="en-US" sz="1200" dirty="0"/>
                        <a:t>Restrictions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Opportunities /</a:t>
                      </a:r>
                      <a:r>
                        <a:rPr lang="en-US" sz="1200" b="1" baseline="0" dirty="0">
                          <a:solidFill>
                            <a:schemeClr val="bg1"/>
                          </a:solidFill>
                        </a:rPr>
                        <a:t> Decision</a:t>
                      </a:r>
                      <a:endParaRPr lang="en-US" sz="1200" b="1" dirty="0">
                        <a:solidFill>
                          <a:schemeClr val="bg1"/>
                        </a:solidFill>
                      </a:endParaRPr>
                    </a:p>
                  </a:txBody>
                  <a:tcPr anchor="ctr"/>
                </a:tc>
                <a:extLst>
                  <a:ext uri="{0D108BD9-81ED-4DB2-BD59-A6C34878D82A}">
                    <a16:rowId xmlns:a16="http://schemas.microsoft.com/office/drawing/2014/main" val="10000"/>
                  </a:ext>
                </a:extLst>
              </a:tr>
              <a:tr h="252692">
                <a:tc>
                  <a:txBody>
                    <a:bodyPr/>
                    <a:lstStyle/>
                    <a:p>
                      <a:pPr algn="ctr"/>
                      <a:r>
                        <a:rPr lang="en-US" sz="1200" dirty="0"/>
                        <a:t>1</a:t>
                      </a:r>
                    </a:p>
                  </a:txBody>
                  <a:tcPr anchor="ctr"/>
                </a:tc>
                <a:tc>
                  <a:txBody>
                    <a:bodyPr/>
                    <a:lstStyle/>
                    <a:p>
                      <a:r>
                        <a:rPr lang="en-US" sz="1200" dirty="0"/>
                        <a:t>New</a:t>
                      </a:r>
                      <a:r>
                        <a:rPr lang="en-US" sz="1200" baseline="0" dirty="0"/>
                        <a:t> licenses</a:t>
                      </a:r>
                      <a:endParaRPr lang="en-US" sz="12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Ongoing, no restrictions</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nchor="ctr"/>
                </a:tc>
                <a:extLst>
                  <a:ext uri="{0D108BD9-81ED-4DB2-BD59-A6C34878D82A}">
                    <a16:rowId xmlns:a16="http://schemas.microsoft.com/office/drawing/2014/main" val="10006"/>
                  </a:ext>
                </a:extLst>
              </a:tr>
              <a:tr h="252692">
                <a:tc>
                  <a:txBody>
                    <a:bodyPr/>
                    <a:lstStyle/>
                    <a:p>
                      <a:pPr algn="ctr"/>
                      <a:r>
                        <a:rPr lang="en-US" sz="1200" kern="1200" baseline="0" dirty="0">
                          <a:latin typeface="+mn-lt"/>
                          <a:ea typeface="+mn-ea"/>
                          <a:cs typeface="+mn-cs"/>
                        </a:rPr>
                        <a:t>2</a:t>
                      </a:r>
                      <a:endParaRPr lang="en-US" sz="120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Product type</a:t>
                      </a:r>
                      <a:endParaRPr lang="en-US" sz="1200" kern="1200" baseline="0" dirty="0">
                        <a:solidFill>
                          <a:srgbClr val="FF0000"/>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dk1"/>
                          </a:solidFill>
                          <a:latin typeface="+mn-lt"/>
                          <a:ea typeface="+mn-ea"/>
                          <a:cs typeface="+mn-cs"/>
                        </a:rPr>
                        <a:t>No restrictions for Payday Loans</a:t>
                      </a:r>
                      <a:endParaRPr lang="en-US" sz="1200" kern="1200" baseline="0" dirty="0">
                        <a:solidFill>
                          <a:srgbClr val="FF0000"/>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rgbClr val="FF0000"/>
                        </a:solidFill>
                        <a:latin typeface="+mn-lt"/>
                        <a:ea typeface="+mn-ea"/>
                        <a:cs typeface="+mn-cs"/>
                      </a:endParaRPr>
                    </a:p>
                  </a:txBody>
                  <a:tcPr anchor="ctr"/>
                </a:tc>
                <a:extLst>
                  <a:ext uri="{0D108BD9-81ED-4DB2-BD59-A6C34878D82A}">
                    <a16:rowId xmlns:a16="http://schemas.microsoft.com/office/drawing/2014/main" val="10008"/>
                  </a:ext>
                </a:extLst>
              </a:tr>
              <a:tr h="2267653">
                <a:tc>
                  <a:txBody>
                    <a:bodyPr/>
                    <a:lstStyle/>
                    <a:p>
                      <a:pPr algn="ctr"/>
                      <a:r>
                        <a:rPr lang="en-US" sz="1200" dirty="0"/>
                        <a:t>3</a:t>
                      </a:r>
                    </a:p>
                  </a:txBody>
                  <a:tcPr anchor="ctr"/>
                </a:tc>
                <a:tc>
                  <a:txBody>
                    <a:bodyPr/>
                    <a:lstStyle/>
                    <a:p>
                      <a:r>
                        <a:rPr lang="en-US" sz="1200" dirty="0"/>
                        <a:t>APR/EIR</a:t>
                      </a:r>
                      <a:r>
                        <a:rPr lang="en-US" sz="1200" baseline="0" dirty="0"/>
                        <a:t> i</a:t>
                      </a:r>
                      <a:r>
                        <a:rPr lang="en-US" sz="1200" dirty="0"/>
                        <a:t>nterest cap</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solidFill>
                            <a:schemeClr val="tx1"/>
                          </a:solidFill>
                        </a:rPr>
                        <a:t>I</a:t>
                      </a:r>
                      <a:r>
                        <a:rPr lang="en-US" altLang="zh-CN" sz="1200" baseline="0" dirty="0">
                          <a:solidFill>
                            <a:schemeClr val="tx1"/>
                          </a:solidFill>
                        </a:rPr>
                        <a:t>nterest cap </a:t>
                      </a:r>
                      <a:r>
                        <a:rPr lang="en-US" altLang="zh-CN" sz="1200" dirty="0">
                          <a:solidFill>
                            <a:schemeClr val="tx1"/>
                          </a:solidFill>
                        </a:rPr>
                        <a:t>18%  per annum for unsecured loans.</a:t>
                      </a:r>
                      <a:r>
                        <a:rPr lang="en-US" altLang="zh-CN" sz="1200" baseline="0" dirty="0">
                          <a:solidFill>
                            <a:schemeClr val="tx1"/>
                          </a:solidFill>
                        </a:rPr>
                        <a:t> Only commissions allowed on top of interest rate: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aseline="0" dirty="0">
                          <a:solidFill>
                            <a:schemeClr val="tx1"/>
                          </a:solidFill>
                        </a:rPr>
                        <a:t>Stamp duties – fees charged by Taxation Authority to Validate the Loan Agreement. The amount - 2.5$. It’s not our commission.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aseline="0" dirty="0">
                          <a:solidFill>
                            <a:schemeClr val="tx1"/>
                          </a:solidFill>
                        </a:rPr>
                        <a:t>Legal costs incidental to or relating to the negotiations for or the granting of the loan. The cost is chargeable by any legal entity (external lawyers, in house counsels, legal consultations for loan process). Also to include cost to a 3rd party whilst processing the loan application including risk consultation. The amount - determined by this 3rd parties: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aseline="0" dirty="0">
                          <a:solidFill>
                            <a:schemeClr val="tx1"/>
                          </a:solidFill>
                        </a:rPr>
                        <a:t>Credit Bureau report – 2.1$. It’s not our commission.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aseline="0" dirty="0">
                          <a:solidFill>
                            <a:schemeClr val="tx1"/>
                          </a:solidFill>
                        </a:rPr>
                        <a:t>Attestation fee – 2.5$. It’s not our commission.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200" baseline="0" dirty="0">
                          <a:solidFill>
                            <a:schemeClr val="tx1"/>
                          </a:solidFill>
                        </a:rPr>
                        <a:t>Fees payable by law : there is no description in the Law</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200" baseline="0" dirty="0">
                          <a:solidFill>
                            <a:schemeClr val="tx1"/>
                          </a:solidFill>
                        </a:rPr>
                        <a:t>Legal costs incidental to or relating to the negotiations for or the granting of the loan</a:t>
                      </a:r>
                      <a:r>
                        <a:rPr lang="ru-RU" altLang="zh-CN" sz="1200" baseline="0" dirty="0">
                          <a:solidFill>
                            <a:schemeClr val="tx1"/>
                          </a:solidFill>
                        </a:rPr>
                        <a:t>:</a:t>
                      </a:r>
                      <a:endParaRPr lang="en-US" altLang="zh-CN" sz="1200" baseline="0" dirty="0">
                        <a:solidFill>
                          <a:schemeClr val="tx1"/>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solidFill>
                            <a:schemeClr val="tx1"/>
                          </a:solidFill>
                        </a:rPr>
                        <a:t>Fees that is payable by the moneylenders to a 3rd party whilst processing the loan application including risk consultation.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baseline="0" dirty="0">
                          <a:solidFill>
                            <a:schemeClr val="tx1"/>
                          </a:solidFill>
                        </a:rPr>
                        <a:t>This allows us to get target profitability: we will take commission payable to independent company which will do the clients assessment services (Due Diligence fee).  Due Diligence fee – 20% from Loan Amount</a:t>
                      </a:r>
                      <a:endParaRPr lang="ru-RU" sz="1200" dirty="0">
                        <a:solidFill>
                          <a:schemeClr val="tx1"/>
                        </a:solidFill>
                      </a:endParaRPr>
                    </a:p>
                  </a:txBody>
                  <a:tcPr anchor="ctr"/>
                </a:tc>
                <a:extLst>
                  <a:ext uri="{0D108BD9-81ED-4DB2-BD59-A6C34878D82A}">
                    <a16:rowId xmlns:a16="http://schemas.microsoft.com/office/drawing/2014/main" val="10009"/>
                  </a:ext>
                </a:extLst>
              </a:tr>
              <a:tr h="421153">
                <a:tc>
                  <a:txBody>
                    <a:bodyPr/>
                    <a:lstStyle/>
                    <a:p>
                      <a:pPr algn="ctr"/>
                      <a:r>
                        <a:rPr lang="en-US" sz="1200" dirty="0"/>
                        <a:t>4</a:t>
                      </a:r>
                    </a:p>
                  </a:txBody>
                  <a:tcPr anchor="ctr"/>
                </a:tc>
                <a:tc>
                  <a:txBody>
                    <a:bodyPr/>
                    <a:lstStyle/>
                    <a:p>
                      <a:r>
                        <a:rPr lang="en-US" sz="1200" dirty="0"/>
                        <a:t>Advertising requirements</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rPr>
                        <a:t>TV or Radio Adverts are restricted</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rPr>
                        <a:t>Internet, Press and BTL required special permit from Regulator</a:t>
                      </a:r>
                      <a:endParaRPr lang="en-US" sz="120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solidFill>
                          <a:schemeClr val="tx1"/>
                        </a:solidFill>
                      </a:endParaRPr>
                    </a:p>
                  </a:txBody>
                  <a:tcPr anchor="ctr"/>
                </a:tc>
                <a:extLst>
                  <a:ext uri="{0D108BD9-81ED-4DB2-BD59-A6C34878D82A}">
                    <a16:rowId xmlns:a16="http://schemas.microsoft.com/office/drawing/2014/main" val="10001"/>
                  </a:ext>
                </a:extLst>
              </a:tr>
              <a:tr h="704628">
                <a:tc>
                  <a:txBody>
                    <a:bodyPr/>
                    <a:lstStyle/>
                    <a:p>
                      <a:pPr algn="ctr"/>
                      <a:r>
                        <a:rPr lang="en-US" sz="1200" dirty="0"/>
                        <a:t>5</a:t>
                      </a:r>
                    </a:p>
                  </a:txBody>
                  <a:tcPr anchor="ctr"/>
                </a:tc>
                <a:tc>
                  <a:txBody>
                    <a:bodyPr/>
                    <a:lstStyle/>
                    <a:p>
                      <a:r>
                        <a:rPr lang="en-US" sz="1200" dirty="0"/>
                        <a:t>Possibility</a:t>
                      </a:r>
                      <a:r>
                        <a:rPr lang="en-US" sz="1200" baseline="0" dirty="0"/>
                        <a:t> to use and store clients data out of the country</a:t>
                      </a:r>
                      <a:endParaRPr lang="en-US" sz="12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chemeClr val="tx1"/>
                          </a:solidFill>
                        </a:rPr>
                        <a:t>Not required by Moneylending Act</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solidFill>
                          <a:schemeClr val="tx1"/>
                        </a:solidFill>
                      </a:endParaRPr>
                    </a:p>
                  </a:txBody>
                  <a:tcPr anchor="ctr"/>
                </a:tc>
                <a:extLst>
                  <a:ext uri="{0D108BD9-81ED-4DB2-BD59-A6C34878D82A}">
                    <a16:rowId xmlns:a16="http://schemas.microsoft.com/office/drawing/2014/main" val="2657506883"/>
                  </a:ext>
                </a:extLst>
              </a:tr>
            </a:tbl>
          </a:graphicData>
        </a:graphic>
      </p:graphicFrame>
      <p:pic>
        <p:nvPicPr>
          <p:cNvPr id="12" name="Рисунок 11"/>
          <p:cNvPicPr>
            <a:picLocks noChangeAspect="1"/>
          </p:cNvPicPr>
          <p:nvPr/>
        </p:nvPicPr>
        <p:blipFill rotWithShape="1">
          <a:blip r:embed="rId3" cstate="print">
            <a:extLst>
              <a:ext uri="{28A0092B-C50C-407E-A947-70E740481C1C}">
                <a14:useLocalDpi xmlns:a14="http://schemas.microsoft.com/office/drawing/2010/main" val="0"/>
              </a:ext>
            </a:extLst>
          </a:blip>
          <a:srcRect l="19255" t="11480" r="18170" b="10300"/>
          <a:stretch/>
        </p:blipFill>
        <p:spPr>
          <a:xfrm>
            <a:off x="133689" y="928003"/>
            <a:ext cx="261847" cy="261847"/>
          </a:xfrm>
          <a:prstGeom prst="rect">
            <a:avLst/>
          </a:prstGeom>
        </p:spPr>
      </p:pic>
      <p:pic>
        <p:nvPicPr>
          <p:cNvPr id="15" name="Рисунок 14"/>
          <p:cNvPicPr>
            <a:picLocks noChangeAspect="1"/>
          </p:cNvPicPr>
          <p:nvPr/>
        </p:nvPicPr>
        <p:blipFill rotWithShape="1">
          <a:blip r:embed="rId3" cstate="print">
            <a:extLst>
              <a:ext uri="{28A0092B-C50C-407E-A947-70E740481C1C}">
                <a14:useLocalDpi xmlns:a14="http://schemas.microsoft.com/office/drawing/2010/main" val="0"/>
              </a:ext>
            </a:extLst>
          </a:blip>
          <a:srcRect l="19255" t="11480" r="18170" b="10300"/>
          <a:stretch/>
        </p:blipFill>
        <p:spPr>
          <a:xfrm>
            <a:off x="117922" y="1298395"/>
            <a:ext cx="261847" cy="261847"/>
          </a:xfrm>
          <a:prstGeom prst="rect">
            <a:avLst/>
          </a:prstGeom>
        </p:spPr>
      </p:pic>
      <p:pic>
        <p:nvPicPr>
          <p:cNvPr id="18" name="Рисунок 17"/>
          <p:cNvPicPr>
            <a:picLocks noChangeAspect="1"/>
          </p:cNvPicPr>
          <p:nvPr/>
        </p:nvPicPr>
        <p:blipFill rotWithShape="1">
          <a:blip r:embed="rId3" cstate="print">
            <a:extLst>
              <a:ext uri="{28A0092B-C50C-407E-A947-70E740481C1C}">
                <a14:useLocalDpi xmlns:a14="http://schemas.microsoft.com/office/drawing/2010/main" val="0"/>
              </a:ext>
            </a:extLst>
          </a:blip>
          <a:srcRect l="19255" t="11480" r="18170" b="10300"/>
          <a:stretch/>
        </p:blipFill>
        <p:spPr>
          <a:xfrm>
            <a:off x="150706" y="6491590"/>
            <a:ext cx="261847" cy="261847"/>
          </a:xfrm>
          <a:prstGeom prst="rect">
            <a:avLst/>
          </a:prstGeom>
        </p:spPr>
      </p:pic>
      <p:sp>
        <p:nvSpPr>
          <p:cNvPr id="4" name="TextBox 3"/>
          <p:cNvSpPr txBox="1"/>
          <p:nvPr/>
        </p:nvSpPr>
        <p:spPr>
          <a:xfrm>
            <a:off x="2189548" y="6423719"/>
            <a:ext cx="2988660" cy="461665"/>
          </a:xfrm>
          <a:prstGeom prst="rect">
            <a:avLst/>
          </a:prstGeom>
          <a:noFill/>
        </p:spPr>
        <p:txBody>
          <a:bodyPr wrap="square" rtlCol="0">
            <a:spAutoFit/>
          </a:bodyPr>
          <a:lstStyle/>
          <a:p>
            <a:r>
              <a:rPr lang="en-US" sz="1200" dirty="0"/>
              <a:t>Need to pay some attention, but no serious issues</a:t>
            </a:r>
            <a:endParaRPr lang="en-US" sz="1200" dirty="0">
              <a:cs typeface="Arial" charset="0"/>
            </a:endParaRPr>
          </a:p>
        </p:txBody>
      </p:sp>
      <p:pic>
        <p:nvPicPr>
          <p:cNvPr id="25" name="Рисунок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7380" y="6523911"/>
            <a:ext cx="269110" cy="242647"/>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4324" y="6480131"/>
            <a:ext cx="319120" cy="319120"/>
          </a:xfrm>
          <a:prstGeom prst="rect">
            <a:avLst/>
          </a:prstGeom>
        </p:spPr>
      </p:pic>
      <p:pic>
        <p:nvPicPr>
          <p:cNvPr id="19"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806" y="2615810"/>
            <a:ext cx="296021" cy="266912"/>
          </a:xfrm>
          <a:prstGeom prst="rect">
            <a:avLst/>
          </a:prstGeom>
        </p:spPr>
      </p:pic>
      <p:pic>
        <p:nvPicPr>
          <p:cNvPr id="20" name="Рисунок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689" y="4066035"/>
            <a:ext cx="269110" cy="242647"/>
          </a:xfrm>
          <a:prstGeom prst="rect">
            <a:avLst/>
          </a:prstGeom>
        </p:spPr>
      </p:pic>
      <p:sp>
        <p:nvSpPr>
          <p:cNvPr id="26" name="TextBox 25"/>
          <p:cNvSpPr txBox="1"/>
          <p:nvPr/>
        </p:nvSpPr>
        <p:spPr>
          <a:xfrm>
            <a:off x="369878" y="6484015"/>
            <a:ext cx="1292996" cy="276999"/>
          </a:xfrm>
          <a:prstGeom prst="rect">
            <a:avLst/>
          </a:prstGeom>
          <a:noFill/>
        </p:spPr>
        <p:txBody>
          <a:bodyPr wrap="square" rtlCol="0">
            <a:spAutoFit/>
          </a:bodyPr>
          <a:lstStyle/>
          <a:p>
            <a:r>
              <a:rPr lang="en-US" sz="1200" dirty="0">
                <a:cs typeface="Arial" charset="0"/>
              </a:rPr>
              <a:t>No specific issues</a:t>
            </a:r>
          </a:p>
        </p:txBody>
      </p:sp>
      <p:sp>
        <p:nvSpPr>
          <p:cNvPr id="27" name="TextBox 26"/>
          <p:cNvSpPr txBox="1"/>
          <p:nvPr/>
        </p:nvSpPr>
        <p:spPr>
          <a:xfrm>
            <a:off x="5523444" y="6422898"/>
            <a:ext cx="3274432" cy="461665"/>
          </a:xfrm>
          <a:prstGeom prst="rect">
            <a:avLst/>
          </a:prstGeom>
          <a:noFill/>
        </p:spPr>
        <p:txBody>
          <a:bodyPr wrap="square" rtlCol="0">
            <a:spAutoFit/>
          </a:bodyPr>
          <a:lstStyle/>
          <a:p>
            <a:r>
              <a:rPr lang="en-US" sz="1200" dirty="0">
                <a:cs typeface="Arial" charset="0"/>
              </a:rPr>
              <a:t>There are some issues, which require serious attention.</a:t>
            </a:r>
          </a:p>
        </p:txBody>
      </p:sp>
      <p:pic>
        <p:nvPicPr>
          <p:cNvPr id="16" name="Рисунок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290" y="4696048"/>
            <a:ext cx="269110" cy="242647"/>
          </a:xfrm>
          <a:prstGeom prst="rect">
            <a:avLst/>
          </a:prstGeom>
        </p:spPr>
      </p:pic>
    </p:spTree>
    <p:extLst>
      <p:ext uri="{BB962C8B-B14F-4D97-AF65-F5344CB8AC3E}">
        <p14:creationId xmlns:p14="http://schemas.microsoft.com/office/powerpoint/2010/main" val="1719584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Critical Business Model parameters 2/2</a:t>
            </a:r>
            <a:endParaRPr lang="ru-RU" dirty="0"/>
          </a:p>
        </p:txBody>
      </p:sp>
      <p:sp>
        <p:nvSpPr>
          <p:cNvPr id="6" name="Номер слайда 5"/>
          <p:cNvSpPr>
            <a:spLocks noGrp="1"/>
          </p:cNvSpPr>
          <p:nvPr>
            <p:ph type="sldNum" sz="quarter" idx="12"/>
          </p:nvPr>
        </p:nvSpPr>
        <p:spPr>
          <a:xfrm>
            <a:off x="8316416" y="6525344"/>
            <a:ext cx="720080" cy="283758"/>
          </a:xfrm>
        </p:spPr>
        <p:txBody>
          <a:bodyPr/>
          <a:lstStyle/>
          <a:p>
            <a:fld id="{D7F305DA-160D-498F-B102-A1D8643B4A2C}" type="slidenum">
              <a:rPr lang="ru-RU" smtClean="0"/>
              <a:t>14</a:t>
            </a:fld>
            <a:endParaRPr lang="ru-RU"/>
          </a:p>
        </p:txBody>
      </p:sp>
      <p:graphicFrame>
        <p:nvGraphicFramePr>
          <p:cNvPr id="3" name="Таблица 2"/>
          <p:cNvGraphicFramePr>
            <a:graphicFrameLocks noGrp="1"/>
          </p:cNvGraphicFramePr>
          <p:nvPr>
            <p:extLst>
              <p:ext uri="{D42A27DB-BD31-4B8C-83A1-F6EECF244321}">
                <p14:modId xmlns:p14="http://schemas.microsoft.com/office/powerpoint/2010/main" val="1058997991"/>
              </p:ext>
            </p:extLst>
          </p:nvPr>
        </p:nvGraphicFramePr>
        <p:xfrm>
          <a:off x="107503" y="651480"/>
          <a:ext cx="8935203" cy="5120640"/>
        </p:xfrm>
        <a:graphic>
          <a:graphicData uri="http://schemas.openxmlformats.org/drawingml/2006/table">
            <a:tbl>
              <a:tblPr firstRow="1" bandRow="1">
                <a:tableStyleId>{5C22544A-7EE6-4342-B048-85BDC9FD1C3A}</a:tableStyleId>
              </a:tblPr>
              <a:tblGrid>
                <a:gridCol w="360041">
                  <a:extLst>
                    <a:ext uri="{9D8B030D-6E8A-4147-A177-3AD203B41FA5}">
                      <a16:colId xmlns:a16="http://schemas.microsoft.com/office/drawing/2014/main" val="20000"/>
                    </a:ext>
                  </a:extLst>
                </a:gridCol>
                <a:gridCol w="1460176">
                  <a:extLst>
                    <a:ext uri="{9D8B030D-6E8A-4147-A177-3AD203B41FA5}">
                      <a16:colId xmlns:a16="http://schemas.microsoft.com/office/drawing/2014/main" val="20001"/>
                    </a:ext>
                  </a:extLst>
                </a:gridCol>
                <a:gridCol w="3557493">
                  <a:extLst>
                    <a:ext uri="{9D8B030D-6E8A-4147-A177-3AD203B41FA5}">
                      <a16:colId xmlns:a16="http://schemas.microsoft.com/office/drawing/2014/main" val="20002"/>
                    </a:ext>
                  </a:extLst>
                </a:gridCol>
                <a:gridCol w="3557493">
                  <a:extLst>
                    <a:ext uri="{9D8B030D-6E8A-4147-A177-3AD203B41FA5}">
                      <a16:colId xmlns:a16="http://schemas.microsoft.com/office/drawing/2014/main" val="1510273550"/>
                    </a:ext>
                  </a:extLst>
                </a:gridCol>
              </a:tblGrid>
              <a:tr h="216611">
                <a:tc>
                  <a:txBody>
                    <a:bodyPr/>
                    <a:lstStyle/>
                    <a:p>
                      <a:pPr algn="ctr"/>
                      <a:r>
                        <a:rPr lang="en-US" sz="1200" dirty="0"/>
                        <a:t>#</a:t>
                      </a:r>
                    </a:p>
                  </a:txBody>
                  <a:tcPr anchor="ctr"/>
                </a:tc>
                <a:tc>
                  <a:txBody>
                    <a:bodyPr/>
                    <a:lstStyle/>
                    <a:p>
                      <a:pPr algn="ctr"/>
                      <a:r>
                        <a:rPr lang="en-US" sz="1200" dirty="0"/>
                        <a:t>Parameters</a:t>
                      </a:r>
                    </a:p>
                  </a:txBody>
                  <a:tcPr anchor="ctr"/>
                </a:tc>
                <a:tc>
                  <a:txBody>
                    <a:bodyPr/>
                    <a:lstStyle/>
                    <a:p>
                      <a:pPr algn="ctr"/>
                      <a:r>
                        <a:rPr lang="en-US" sz="1200" dirty="0"/>
                        <a:t>Restrictions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Opportunities / Decision</a:t>
                      </a:r>
                    </a:p>
                  </a:txBody>
                  <a:tcPr anchor="ctr"/>
                </a:tc>
                <a:extLst>
                  <a:ext uri="{0D108BD9-81ED-4DB2-BD59-A6C34878D82A}">
                    <a16:rowId xmlns:a16="http://schemas.microsoft.com/office/drawing/2014/main" val="10000"/>
                  </a:ext>
                </a:extLst>
              </a:tr>
              <a:tr h="361019">
                <a:tc>
                  <a:txBody>
                    <a:bodyPr/>
                    <a:lstStyle/>
                    <a:p>
                      <a:pPr algn="ctr"/>
                      <a:r>
                        <a:rPr lang="en-US" sz="1200" dirty="0"/>
                        <a:t>6</a:t>
                      </a:r>
                    </a:p>
                  </a:txBody>
                  <a:tcPr anchor="ctr"/>
                </a:tc>
                <a:tc>
                  <a:txBody>
                    <a:bodyPr/>
                    <a:lstStyle/>
                    <a:p>
                      <a:r>
                        <a:rPr lang="en-US" sz="1200" dirty="0"/>
                        <a:t>Necessity to obtain written customer</a:t>
                      </a:r>
                    </a:p>
                    <a:p>
                      <a:r>
                        <a:rPr lang="en-US" sz="1200" dirty="0"/>
                        <a:t>consent for processing his personal data</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mandatory </a:t>
                      </a:r>
                      <a:r>
                        <a:rPr lang="en-US" sz="1200" baseline="0" dirty="0"/>
                        <a:t>(can be done on a website or mobile application)</a:t>
                      </a:r>
                      <a:endParaRPr lang="en-US" sz="12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p>
                  </a:txBody>
                  <a:tcPr anchor="ctr"/>
                </a:tc>
                <a:extLst>
                  <a:ext uri="{0D108BD9-81ED-4DB2-BD59-A6C34878D82A}">
                    <a16:rowId xmlns:a16="http://schemas.microsoft.com/office/drawing/2014/main" val="10002"/>
                  </a:ext>
                </a:extLst>
              </a:tr>
              <a:tr h="938649">
                <a:tc>
                  <a:txBody>
                    <a:bodyPr/>
                    <a:lstStyle/>
                    <a:p>
                      <a:pPr algn="ctr"/>
                      <a:r>
                        <a:rPr lang="en-US" sz="1200" dirty="0"/>
                        <a:t>7</a:t>
                      </a:r>
                    </a:p>
                  </a:txBody>
                  <a:tcPr anchor="ctr"/>
                </a:tc>
                <a:tc>
                  <a:txBody>
                    <a:bodyPr/>
                    <a:lstStyle/>
                    <a:p>
                      <a:r>
                        <a:rPr lang="en-US" sz="1200" dirty="0">
                          <a:solidFill>
                            <a:schemeClr val="tx1"/>
                          </a:solidFill>
                        </a:rPr>
                        <a:t>Face-to-face customer’s verification  (KYC procedure)</a:t>
                      </a:r>
                    </a:p>
                  </a:txBody>
                  <a:tcPr anchor="ctr"/>
                </a:tc>
                <a:tc>
                  <a:txBody>
                    <a:bodyPr/>
                    <a:lstStyle/>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solidFill>
                            <a:schemeClr val="tx1"/>
                          </a:solidFill>
                        </a:rPr>
                        <a:t>Not</a:t>
                      </a:r>
                      <a:r>
                        <a:rPr lang="en-US" sz="1200" baseline="0" dirty="0">
                          <a:solidFill>
                            <a:schemeClr val="tx1"/>
                          </a:solidFill>
                        </a:rPr>
                        <a:t> required by Moneylending Act.</a:t>
                      </a:r>
                    </a:p>
                    <a:p>
                      <a:pPr marL="171450" marR="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solidFill>
                            <a:schemeClr val="tx1"/>
                          </a:solidFill>
                        </a:rPr>
                        <a:t>Regulated by </a:t>
                      </a:r>
                      <a:r>
                        <a:rPr lang="en-US" sz="1200" dirty="0"/>
                        <a:t>Anti-Money Laundering and</a:t>
                      </a:r>
                      <a:r>
                        <a:rPr lang="en-US" sz="1200" baseline="0" dirty="0"/>
                        <a:t> </a:t>
                      </a:r>
                      <a:r>
                        <a:rPr lang="en-US" sz="1200" dirty="0"/>
                        <a:t>Counter Financing of Terrorism</a:t>
                      </a:r>
                      <a:r>
                        <a:rPr lang="en-US" sz="1200" baseline="0" dirty="0"/>
                        <a:t> </a:t>
                      </a:r>
                      <a:r>
                        <a:rPr lang="en-US" sz="1200" dirty="0"/>
                        <a:t>(AML/CFT)</a:t>
                      </a:r>
                      <a:r>
                        <a:rPr lang="en-US" sz="1200" baseline="0" dirty="0"/>
                        <a:t> </a:t>
                      </a:r>
                      <a:r>
                        <a:rPr lang="en-US" sz="1200" baseline="0" dirty="0">
                          <a:solidFill>
                            <a:schemeClr val="tx1"/>
                          </a:solidFill>
                        </a:rPr>
                        <a:t>“</a:t>
                      </a:r>
                      <a:r>
                        <a:rPr lang="en-US" sz="1200" dirty="0">
                          <a:solidFill>
                            <a:schemeClr val="tx1"/>
                          </a:solidFill>
                        </a:rPr>
                        <a:t>Reporting institutions shall not undertake any transactions without</a:t>
                      </a:r>
                      <a:r>
                        <a:rPr lang="en-US" sz="1200" baseline="0" dirty="0">
                          <a:solidFill>
                            <a:schemeClr val="tx1"/>
                          </a:solidFill>
                        </a:rPr>
                        <a:t> </a:t>
                      </a:r>
                      <a:r>
                        <a:rPr lang="en-US" sz="1200" dirty="0">
                          <a:solidFill>
                            <a:schemeClr val="tx1"/>
                          </a:solidFill>
                        </a:rPr>
                        <a:t>face-to-face contact with the customer unless the business</a:t>
                      </a:r>
                      <a:r>
                        <a:rPr lang="en-US" sz="1200" baseline="0" dirty="0">
                          <a:solidFill>
                            <a:schemeClr val="tx1"/>
                          </a:solidFill>
                        </a:rPr>
                        <a:t> </a:t>
                      </a:r>
                      <a:r>
                        <a:rPr lang="en-US" sz="1200" dirty="0">
                          <a:solidFill>
                            <a:schemeClr val="tx1"/>
                          </a:solidFill>
                        </a:rPr>
                        <a:t>relationship with the customer has been first established and CDD</a:t>
                      </a:r>
                      <a:r>
                        <a:rPr lang="en-US" sz="1200" baseline="0" dirty="0">
                          <a:solidFill>
                            <a:schemeClr val="tx1"/>
                          </a:solidFill>
                        </a:rPr>
                        <a:t> </a:t>
                      </a:r>
                      <a:r>
                        <a:rPr lang="en-US" sz="1200" dirty="0">
                          <a:solidFill>
                            <a:schemeClr val="tx1"/>
                          </a:solidFill>
                        </a:rPr>
                        <a:t>measures have been conducted”</a:t>
                      </a:r>
                    </a:p>
                  </a:txBody>
                  <a:tcPr anchor="ctr"/>
                </a:tc>
                <a:tc>
                  <a:txBody>
                    <a:bodyPr/>
                    <a:lstStyle/>
                    <a:p>
                      <a:pPr marL="171450" indent="-171450">
                        <a:buFont typeface="Arial" panose="020B0604020202020204" pitchFamily="34" charset="0"/>
                        <a:buChar char="•"/>
                      </a:pPr>
                      <a:r>
                        <a:rPr lang="en-US" sz="1200" kern="1200" baseline="0" dirty="0">
                          <a:solidFill>
                            <a:srgbClr val="000000"/>
                          </a:solidFill>
                          <a:latin typeface="+mn-lt"/>
                          <a:ea typeface="+mn-ea"/>
                          <a:cs typeface="+mn-cs"/>
                        </a:rPr>
                        <a:t>1</a:t>
                      </a:r>
                      <a:r>
                        <a:rPr lang="en-US" sz="1200" kern="1200" baseline="30000" dirty="0">
                          <a:solidFill>
                            <a:srgbClr val="000000"/>
                          </a:solidFill>
                          <a:latin typeface="+mn-lt"/>
                          <a:ea typeface="+mn-ea"/>
                          <a:cs typeface="+mn-cs"/>
                        </a:rPr>
                        <a:t>st</a:t>
                      </a:r>
                      <a:r>
                        <a:rPr lang="en-US" sz="1200" kern="1200" baseline="0" dirty="0">
                          <a:solidFill>
                            <a:srgbClr val="000000"/>
                          </a:solidFill>
                          <a:latin typeface="+mn-lt"/>
                          <a:ea typeface="+mn-ea"/>
                          <a:cs typeface="+mn-cs"/>
                        </a:rPr>
                        <a:t> loan agreement signing – face-to-face with courier</a:t>
                      </a:r>
                    </a:p>
                    <a:p>
                      <a:pPr marL="171450" indent="-171450">
                        <a:buFont typeface="Arial" panose="020B0604020202020204" pitchFamily="34" charset="0"/>
                        <a:buChar char="•"/>
                      </a:pPr>
                      <a:r>
                        <a:rPr lang="en-US" sz="1200" kern="1200" baseline="0" dirty="0">
                          <a:solidFill>
                            <a:srgbClr val="000000"/>
                          </a:solidFill>
                          <a:latin typeface="+mn-lt"/>
                          <a:ea typeface="+mn-ea"/>
                          <a:cs typeface="+mn-cs"/>
                        </a:rPr>
                        <a:t>Repeat loans – fully online</a:t>
                      </a:r>
                      <a:endParaRPr lang="en-US" sz="1200" dirty="0">
                        <a:solidFill>
                          <a:schemeClr val="tx1"/>
                        </a:solidFill>
                      </a:endParaRPr>
                    </a:p>
                  </a:txBody>
                  <a:tcPr anchor="ctr"/>
                </a:tc>
                <a:extLst>
                  <a:ext uri="{0D108BD9-81ED-4DB2-BD59-A6C34878D82A}">
                    <a16:rowId xmlns:a16="http://schemas.microsoft.com/office/drawing/2014/main" val="10003"/>
                  </a:ext>
                </a:extLst>
              </a:tr>
              <a:tr h="794241">
                <a:tc>
                  <a:txBody>
                    <a:bodyPr/>
                    <a:lstStyle/>
                    <a:p>
                      <a:pPr algn="ctr"/>
                      <a:r>
                        <a:rPr lang="en-US" sz="1200" dirty="0"/>
                        <a:t>8</a:t>
                      </a:r>
                    </a:p>
                  </a:txBody>
                  <a:tcPr anchor="ctr"/>
                </a:tc>
                <a:tc>
                  <a:txBody>
                    <a:bodyPr/>
                    <a:lstStyle/>
                    <a:p>
                      <a:r>
                        <a:rPr lang="en-US" sz="1200" dirty="0"/>
                        <a:t>Remote contract signing </a:t>
                      </a:r>
                    </a:p>
                  </a:txBody>
                  <a:tcPr anchor="ctr"/>
                </a:tc>
                <a:tc>
                  <a:txBody>
                    <a:bodyPr/>
                    <a:lstStyle/>
                    <a:p>
                      <a:pPr marL="171450" indent="-171450">
                        <a:buFont typeface="Arial" panose="020B0604020202020204" pitchFamily="34" charset="0"/>
                        <a:buChar char="•"/>
                      </a:pPr>
                      <a:r>
                        <a:rPr lang="en-US" sz="1200" kern="1200" baseline="0" dirty="0">
                          <a:solidFill>
                            <a:srgbClr val="000000"/>
                          </a:solidFill>
                          <a:latin typeface="+mn-lt"/>
                          <a:ea typeface="+mn-ea"/>
                          <a:cs typeface="+mn-cs"/>
                        </a:rPr>
                        <a:t>Moneylending Act 1951 required agreement to be in writing</a:t>
                      </a:r>
                    </a:p>
                  </a:txBody>
                  <a:tcPr anchor="ctr"/>
                </a:tc>
                <a:tc>
                  <a:txBody>
                    <a:bodyPr/>
                    <a:lstStyle/>
                    <a:p>
                      <a:pPr marL="171450" indent="-171450">
                        <a:buFont typeface="Arial" panose="020B0604020202020204" pitchFamily="34" charset="0"/>
                        <a:buChar char="•"/>
                      </a:pPr>
                      <a:r>
                        <a:rPr lang="en-US" sz="1200" kern="1200" baseline="0" dirty="0">
                          <a:solidFill>
                            <a:srgbClr val="000000"/>
                          </a:solidFill>
                          <a:latin typeface="+mn-lt"/>
                          <a:ea typeface="+mn-ea"/>
                          <a:cs typeface="+mn-cs"/>
                        </a:rPr>
                        <a:t>In 1997 </a:t>
                      </a:r>
                      <a:r>
                        <a:rPr lang="en-US" sz="1200" kern="1200" baseline="0" dirty="0" err="1">
                          <a:solidFill>
                            <a:srgbClr val="000000"/>
                          </a:solidFill>
                          <a:latin typeface="+mn-lt"/>
                          <a:ea typeface="+mn-ea"/>
                          <a:cs typeface="+mn-cs"/>
                        </a:rPr>
                        <a:t>acc</a:t>
                      </a:r>
                      <a:r>
                        <a:rPr lang="en-US" sz="1200" kern="1200" baseline="0" dirty="0">
                          <a:solidFill>
                            <a:srgbClr val="000000"/>
                          </a:solidFill>
                          <a:latin typeface="+mn-lt"/>
                          <a:ea typeface="+mn-ea"/>
                          <a:cs typeface="+mn-cs"/>
                        </a:rPr>
                        <a:t> to Digital Signature Act 1997 possibility of electronic signature appeared</a:t>
                      </a:r>
                      <a:endParaRPr lang="en-US" sz="1200" kern="1200" baseline="0" dirty="0">
                        <a:solidFill>
                          <a:srgbClr val="FF0000"/>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rgbClr val="000000"/>
                          </a:solidFill>
                          <a:latin typeface="+mn-lt"/>
                          <a:ea typeface="+mn-ea"/>
                          <a:cs typeface="+mn-cs"/>
                        </a:rPr>
                        <a:t>Electronic Commerce Act 2006 allows </a:t>
                      </a:r>
                      <a:r>
                        <a:rPr lang="en-US" sz="1200" dirty="0"/>
                        <a:t>“electronic signature” means … sound or any other symbol … created in an electronic form adopted by a person as a signature</a:t>
                      </a:r>
                      <a:r>
                        <a:rPr lang="en-US" sz="1200" kern="1200" baseline="0" dirty="0">
                          <a:solidFill>
                            <a:srgbClr val="000000"/>
                          </a:solidFill>
                          <a:latin typeface="+mn-lt"/>
                          <a:ea typeface="+mn-ea"/>
                          <a:cs typeface="+mn-cs"/>
                        </a:rPr>
                        <a:t>”</a:t>
                      </a:r>
                      <a:endParaRPr lang="en-US" sz="1200" kern="1200" baseline="0" dirty="0">
                        <a:solidFill>
                          <a:srgbClr val="FF0000"/>
                        </a:solidFill>
                        <a:latin typeface="+mn-lt"/>
                        <a:ea typeface="+mn-ea"/>
                        <a:cs typeface="+mn-cs"/>
                      </a:endParaRPr>
                    </a:p>
                  </a:txBody>
                  <a:tcPr anchor="ctr"/>
                </a:tc>
                <a:extLst>
                  <a:ext uri="{0D108BD9-81ED-4DB2-BD59-A6C34878D82A}">
                    <a16:rowId xmlns:a16="http://schemas.microsoft.com/office/drawing/2014/main" val="10004"/>
                  </a:ext>
                </a:extLst>
              </a:tr>
              <a:tr h="0">
                <a:tc>
                  <a:txBody>
                    <a:bodyPr/>
                    <a:lstStyle/>
                    <a:p>
                      <a:pPr algn="ctr"/>
                      <a:endParaRPr lang="en-US" sz="120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Late payment</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Calculated at the rate of </a:t>
                      </a:r>
                      <a:r>
                        <a:rPr lang="ru-RU" sz="1200" baseline="0" dirty="0"/>
                        <a:t>8</a:t>
                      </a:r>
                      <a:r>
                        <a:rPr lang="en-US" sz="1200" baseline="0" dirty="0"/>
                        <a:t> per centum per annum from day to day from the date of default in payment of the sum or instalment until that sum or instalment is paid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chemeClr val="tx1"/>
                          </a:solidFill>
                        </a:rPr>
                        <a:t>We will take commission payable to independent company which will </a:t>
                      </a:r>
                      <a:r>
                        <a:rPr lang="en-US" sz="1200" baseline="0" dirty="0">
                          <a:solidFill>
                            <a:schemeClr val="tx1"/>
                          </a:solidFill>
                        </a:rPr>
                        <a:t>charge an additional of 1% of the overdue amount per day as Debt Collection &amp; Consultation fees.</a:t>
                      </a:r>
                    </a:p>
                  </a:txBody>
                  <a:tcPr anchor="ctr"/>
                </a:tc>
                <a:extLst>
                  <a:ext uri="{0D108BD9-81ED-4DB2-BD59-A6C34878D82A}">
                    <a16:rowId xmlns:a16="http://schemas.microsoft.com/office/drawing/2014/main" val="3781790153"/>
                  </a:ext>
                </a:extLst>
              </a:tr>
              <a:tr h="0">
                <a:tc>
                  <a:txBody>
                    <a:bodyPr/>
                    <a:lstStyle/>
                    <a:p>
                      <a:pPr algn="ctr"/>
                      <a:r>
                        <a:rPr lang="en-US" sz="1200" dirty="0"/>
                        <a:t>9</a:t>
                      </a:r>
                    </a:p>
                  </a:txBody>
                  <a:tcPr anchor="ctr"/>
                </a:tc>
                <a:tc>
                  <a:txBody>
                    <a:bodyPr/>
                    <a:lstStyle/>
                    <a:p>
                      <a:r>
                        <a:rPr lang="en-US" sz="1200" dirty="0"/>
                        <a:t>Debt collection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 specific restrictions</a:t>
                      </a:r>
                      <a:endParaRPr lang="en-US" sz="1200" baseline="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p>
                  </a:txBody>
                  <a:tcPr anchor="ctr"/>
                </a:tc>
                <a:extLst>
                  <a:ext uri="{0D108BD9-81ED-4DB2-BD59-A6C34878D82A}">
                    <a16:rowId xmlns:a16="http://schemas.microsoft.com/office/drawing/2014/main" val="10005"/>
                  </a:ext>
                </a:extLst>
              </a:tr>
            </a:tbl>
          </a:graphicData>
        </a:graphic>
      </p:graphicFrame>
      <p:pic>
        <p:nvPicPr>
          <p:cNvPr id="17" name="Рисунок 16"/>
          <p:cNvPicPr>
            <a:picLocks noChangeAspect="1"/>
          </p:cNvPicPr>
          <p:nvPr/>
        </p:nvPicPr>
        <p:blipFill rotWithShape="1">
          <a:blip r:embed="rId3" cstate="print">
            <a:extLst>
              <a:ext uri="{28A0092B-C50C-407E-A947-70E740481C1C}">
                <a14:useLocalDpi xmlns:a14="http://schemas.microsoft.com/office/drawing/2010/main" val="0"/>
              </a:ext>
            </a:extLst>
          </a:blip>
          <a:srcRect l="19255" t="11480" r="18170" b="10300"/>
          <a:stretch/>
        </p:blipFill>
        <p:spPr>
          <a:xfrm>
            <a:off x="167227" y="1196751"/>
            <a:ext cx="261847" cy="261847"/>
          </a:xfrm>
          <a:prstGeom prst="rect">
            <a:avLst/>
          </a:prstGeom>
        </p:spPr>
      </p:pic>
      <p:pic>
        <p:nvPicPr>
          <p:cNvPr id="22" name="Рисунок 21"/>
          <p:cNvPicPr>
            <a:picLocks noChangeAspect="1"/>
          </p:cNvPicPr>
          <p:nvPr/>
        </p:nvPicPr>
        <p:blipFill rotWithShape="1">
          <a:blip r:embed="rId3" cstate="print">
            <a:extLst>
              <a:ext uri="{28A0092B-C50C-407E-A947-70E740481C1C}">
                <a14:useLocalDpi xmlns:a14="http://schemas.microsoft.com/office/drawing/2010/main" val="0"/>
              </a:ext>
            </a:extLst>
          </a:blip>
          <a:srcRect l="19255" t="11480" r="18170" b="10300"/>
          <a:stretch/>
        </p:blipFill>
        <p:spPr>
          <a:xfrm>
            <a:off x="184880" y="5527852"/>
            <a:ext cx="261847" cy="261847"/>
          </a:xfrm>
          <a:prstGeom prst="rect">
            <a:avLst/>
          </a:prstGeom>
        </p:spPr>
      </p:pic>
      <p:pic>
        <p:nvPicPr>
          <p:cNvPr id="18" name="Рисунок 17"/>
          <p:cNvPicPr>
            <a:picLocks noChangeAspect="1"/>
          </p:cNvPicPr>
          <p:nvPr/>
        </p:nvPicPr>
        <p:blipFill rotWithShape="1">
          <a:blip r:embed="rId3" cstate="print">
            <a:extLst>
              <a:ext uri="{28A0092B-C50C-407E-A947-70E740481C1C}">
                <a14:useLocalDpi xmlns:a14="http://schemas.microsoft.com/office/drawing/2010/main" val="0"/>
              </a:ext>
            </a:extLst>
          </a:blip>
          <a:srcRect l="19255" t="11480" r="18170" b="10300"/>
          <a:stretch/>
        </p:blipFill>
        <p:spPr>
          <a:xfrm>
            <a:off x="150706" y="6491590"/>
            <a:ext cx="261847" cy="261847"/>
          </a:xfrm>
          <a:prstGeom prst="rect">
            <a:avLst/>
          </a:prstGeom>
        </p:spPr>
      </p:pic>
      <p:sp>
        <p:nvSpPr>
          <p:cNvPr id="4" name="TextBox 3"/>
          <p:cNvSpPr txBox="1"/>
          <p:nvPr/>
        </p:nvSpPr>
        <p:spPr>
          <a:xfrm>
            <a:off x="2189548" y="6423719"/>
            <a:ext cx="2988660" cy="461665"/>
          </a:xfrm>
          <a:prstGeom prst="rect">
            <a:avLst/>
          </a:prstGeom>
          <a:noFill/>
        </p:spPr>
        <p:txBody>
          <a:bodyPr wrap="square" rtlCol="0">
            <a:spAutoFit/>
          </a:bodyPr>
          <a:lstStyle/>
          <a:p>
            <a:r>
              <a:rPr lang="en-US" sz="1200" dirty="0"/>
              <a:t>Need to pay some attention, but no serious issues</a:t>
            </a:r>
            <a:endParaRPr lang="en-US" sz="1200" dirty="0">
              <a:cs typeface="Arial" charset="0"/>
            </a:endParaRPr>
          </a:p>
        </p:txBody>
      </p:sp>
      <p:pic>
        <p:nvPicPr>
          <p:cNvPr id="5"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706" y="3947660"/>
            <a:ext cx="296021" cy="266912"/>
          </a:xfrm>
          <a:prstGeom prst="rect">
            <a:avLst/>
          </a:prstGeom>
        </p:spPr>
      </p:pic>
      <p:pic>
        <p:nvPicPr>
          <p:cNvPr id="25" name="Рисунок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7380" y="6523911"/>
            <a:ext cx="269110" cy="242647"/>
          </a:xfrm>
          <a:prstGeom prst="rect">
            <a:avLst/>
          </a:prstGeom>
        </p:spPr>
      </p:pic>
      <p:pic>
        <p:nvPicPr>
          <p:cNvPr id="8" name="Рисунок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04324" y="6480131"/>
            <a:ext cx="319120" cy="319120"/>
          </a:xfrm>
          <a:prstGeom prst="rect">
            <a:avLst/>
          </a:prstGeom>
        </p:spPr>
      </p:pic>
      <p:sp>
        <p:nvSpPr>
          <p:cNvPr id="26" name="TextBox 25"/>
          <p:cNvSpPr txBox="1"/>
          <p:nvPr/>
        </p:nvSpPr>
        <p:spPr>
          <a:xfrm>
            <a:off x="369878" y="6484015"/>
            <a:ext cx="1292996" cy="276999"/>
          </a:xfrm>
          <a:prstGeom prst="rect">
            <a:avLst/>
          </a:prstGeom>
          <a:noFill/>
        </p:spPr>
        <p:txBody>
          <a:bodyPr wrap="square" rtlCol="0">
            <a:spAutoFit/>
          </a:bodyPr>
          <a:lstStyle/>
          <a:p>
            <a:r>
              <a:rPr lang="en-US" sz="1200" dirty="0">
                <a:cs typeface="Arial" charset="0"/>
              </a:rPr>
              <a:t>No specific issues</a:t>
            </a:r>
          </a:p>
        </p:txBody>
      </p:sp>
      <p:sp>
        <p:nvSpPr>
          <p:cNvPr id="27" name="TextBox 26"/>
          <p:cNvSpPr txBox="1"/>
          <p:nvPr/>
        </p:nvSpPr>
        <p:spPr>
          <a:xfrm>
            <a:off x="5523444" y="6422898"/>
            <a:ext cx="3274432" cy="461665"/>
          </a:xfrm>
          <a:prstGeom prst="rect">
            <a:avLst/>
          </a:prstGeom>
          <a:noFill/>
        </p:spPr>
        <p:txBody>
          <a:bodyPr wrap="square" rtlCol="0">
            <a:spAutoFit/>
          </a:bodyPr>
          <a:lstStyle/>
          <a:p>
            <a:r>
              <a:rPr lang="en-US" sz="1200" dirty="0">
                <a:cs typeface="Arial" charset="0"/>
              </a:rPr>
              <a:t>There are some issues, which require serious attention.</a:t>
            </a:r>
          </a:p>
        </p:txBody>
      </p:sp>
      <p:pic>
        <p:nvPicPr>
          <p:cNvPr id="28"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618" y="2634379"/>
            <a:ext cx="296021" cy="266912"/>
          </a:xfrm>
          <a:prstGeom prst="rect">
            <a:avLst/>
          </a:prstGeom>
        </p:spPr>
      </p:pic>
      <p:sp>
        <p:nvSpPr>
          <p:cNvPr id="21" name="TextBox 20"/>
          <p:cNvSpPr txBox="1"/>
          <p:nvPr/>
        </p:nvSpPr>
        <p:spPr>
          <a:xfrm>
            <a:off x="123665" y="5842626"/>
            <a:ext cx="8902878"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Due to existing legislation it is reasonable to sign initial agreement in writing (O2O model) with courier and make repeat loans fully online using customers consent during signing  the initial loan agreement by customer</a:t>
            </a:r>
          </a:p>
        </p:txBody>
      </p:sp>
      <p:pic>
        <p:nvPicPr>
          <p:cNvPr id="16" name="Рисунок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486" y="5103889"/>
            <a:ext cx="296021" cy="266912"/>
          </a:xfrm>
          <a:prstGeom prst="rect">
            <a:avLst/>
          </a:prstGeom>
        </p:spPr>
      </p:pic>
    </p:spTree>
    <p:extLst>
      <p:ext uri="{BB962C8B-B14F-4D97-AF65-F5344CB8AC3E}">
        <p14:creationId xmlns:p14="http://schemas.microsoft.com/office/powerpoint/2010/main" val="23931682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6942" y="116632"/>
            <a:ext cx="8159540" cy="312281"/>
          </a:xfrm>
        </p:spPr>
        <p:txBody>
          <a:bodyPr/>
          <a:lstStyle/>
          <a:p>
            <a:r>
              <a:rPr lang="en-US" dirty="0"/>
              <a:t>Legal setup </a:t>
            </a:r>
          </a:p>
        </p:txBody>
      </p:sp>
      <p:sp>
        <p:nvSpPr>
          <p:cNvPr id="6" name="Номер слайда 5"/>
          <p:cNvSpPr>
            <a:spLocks noGrp="1"/>
          </p:cNvSpPr>
          <p:nvPr>
            <p:ph type="sldNum" sz="quarter" idx="12"/>
          </p:nvPr>
        </p:nvSpPr>
        <p:spPr/>
        <p:txBody>
          <a:bodyPr/>
          <a:lstStyle/>
          <a:p>
            <a:fld id="{D7F305DA-160D-498F-B102-A1D8643B4A2C}" type="slidenum">
              <a:rPr lang="ru-RU" smtClean="0"/>
              <a:pPr/>
              <a:t>15</a:t>
            </a:fld>
            <a:endParaRPr lang="ru-RU"/>
          </a:p>
        </p:txBody>
      </p:sp>
      <p:cxnSp>
        <p:nvCxnSpPr>
          <p:cNvPr id="7" name="Straight Connector 6"/>
          <p:cNvCxnSpPr/>
          <p:nvPr/>
        </p:nvCxnSpPr>
        <p:spPr>
          <a:xfrm>
            <a:off x="7380312" y="831010"/>
            <a:ext cx="493354" cy="0"/>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380312" y="975026"/>
            <a:ext cx="493354"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65065" y="698027"/>
            <a:ext cx="1204176" cy="553998"/>
          </a:xfrm>
          <a:prstGeom prst="rect">
            <a:avLst/>
          </a:prstGeom>
          <a:noFill/>
        </p:spPr>
        <p:txBody>
          <a:bodyPr wrap="none" rtlCol="0">
            <a:spAutoFit/>
          </a:bodyPr>
          <a:lstStyle/>
          <a:p>
            <a:r>
              <a:rPr lang="en-US" sz="1000" dirty="0"/>
              <a:t>Equity participation</a:t>
            </a:r>
          </a:p>
          <a:p>
            <a:r>
              <a:rPr lang="en-US" sz="1000" dirty="0"/>
              <a:t>Link</a:t>
            </a:r>
          </a:p>
          <a:p>
            <a:r>
              <a:rPr lang="en-US" sz="1000" dirty="0"/>
              <a:t>Paid-up capital</a:t>
            </a:r>
          </a:p>
        </p:txBody>
      </p:sp>
      <p:cxnSp>
        <p:nvCxnSpPr>
          <p:cNvPr id="11" name="Straight Connector 10"/>
          <p:cNvCxnSpPr/>
          <p:nvPr/>
        </p:nvCxnSpPr>
        <p:spPr>
          <a:xfrm>
            <a:off x="7380312" y="1119042"/>
            <a:ext cx="493354" cy="0"/>
          </a:xfrm>
          <a:prstGeom prst="line">
            <a:avLst/>
          </a:prstGeom>
          <a:ln w="25400">
            <a:solidFill>
              <a:schemeClr val="accent2">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73744" y="1735503"/>
            <a:ext cx="745757" cy="276999"/>
          </a:xfrm>
          <a:prstGeom prst="rect">
            <a:avLst/>
          </a:prstGeom>
          <a:noFill/>
        </p:spPr>
        <p:txBody>
          <a:bodyPr wrap="square" rtlCol="0">
            <a:spAutoFit/>
          </a:bodyPr>
          <a:lstStyle/>
          <a:p>
            <a:pPr algn="ctr"/>
            <a:r>
              <a:rPr lang="en-US" sz="1200" dirty="0">
                <a:solidFill>
                  <a:srgbClr val="00B050"/>
                </a:solidFill>
              </a:rPr>
              <a:t>100%</a:t>
            </a:r>
          </a:p>
        </p:txBody>
      </p:sp>
      <p:sp>
        <p:nvSpPr>
          <p:cNvPr id="13" name="Rectangle 12"/>
          <p:cNvSpPr/>
          <p:nvPr/>
        </p:nvSpPr>
        <p:spPr>
          <a:xfrm>
            <a:off x="2255217" y="988052"/>
            <a:ext cx="1533209" cy="4959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MM</a:t>
            </a:r>
            <a:endParaRPr lang="en-US" sz="1200" dirty="0">
              <a:solidFill>
                <a:schemeClr val="tx1"/>
              </a:solidFill>
            </a:endParaRPr>
          </a:p>
        </p:txBody>
      </p:sp>
      <p:sp>
        <p:nvSpPr>
          <p:cNvPr id="14" name="Rectangle 13"/>
          <p:cNvSpPr/>
          <p:nvPr/>
        </p:nvSpPr>
        <p:spPr>
          <a:xfrm>
            <a:off x="4706037" y="2073804"/>
            <a:ext cx="1489466" cy="57523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Ringgit Direct (Moneylender License owner)</a:t>
            </a:r>
          </a:p>
        </p:txBody>
      </p:sp>
      <p:sp>
        <p:nvSpPr>
          <p:cNvPr id="15" name="Rectangle 14"/>
          <p:cNvSpPr/>
          <p:nvPr/>
        </p:nvSpPr>
        <p:spPr>
          <a:xfrm>
            <a:off x="2318034" y="2061378"/>
            <a:ext cx="1605894" cy="57391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Ace Risk Consultancy  (Risk Management Company)</a:t>
            </a:r>
          </a:p>
        </p:txBody>
      </p:sp>
      <p:cxnSp>
        <p:nvCxnSpPr>
          <p:cNvPr id="16" name="Straight Arrow Connector 15"/>
          <p:cNvCxnSpPr/>
          <p:nvPr/>
        </p:nvCxnSpPr>
        <p:spPr>
          <a:xfrm>
            <a:off x="5062058" y="1395934"/>
            <a:ext cx="2837" cy="686145"/>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936429" y="1455735"/>
            <a:ext cx="4574" cy="605643"/>
          </a:xfrm>
          <a:prstGeom prst="straightConnector1">
            <a:avLst/>
          </a:prstGeom>
          <a:ln w="127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822624" y="1706161"/>
            <a:ext cx="745757" cy="276999"/>
          </a:xfrm>
          <a:prstGeom prst="rect">
            <a:avLst/>
          </a:prstGeom>
          <a:noFill/>
        </p:spPr>
        <p:txBody>
          <a:bodyPr wrap="square" rtlCol="0">
            <a:spAutoFit/>
          </a:bodyPr>
          <a:lstStyle/>
          <a:p>
            <a:pPr algn="ctr"/>
            <a:r>
              <a:rPr lang="en-US" sz="1200" dirty="0">
                <a:solidFill>
                  <a:schemeClr val="accent2">
                    <a:lumMod val="75000"/>
                  </a:schemeClr>
                </a:solidFill>
              </a:rPr>
              <a:t>$500K</a:t>
            </a:r>
          </a:p>
        </p:txBody>
      </p:sp>
      <p:cxnSp>
        <p:nvCxnSpPr>
          <p:cNvPr id="21" name="Elbow Connector 20"/>
          <p:cNvCxnSpPr>
            <a:stCxn id="15" idx="2"/>
            <a:endCxn id="14" idx="2"/>
          </p:cNvCxnSpPr>
          <p:nvPr/>
        </p:nvCxnSpPr>
        <p:spPr>
          <a:xfrm rot="16200000" flipH="1">
            <a:off x="4279003" y="1477268"/>
            <a:ext cx="13745" cy="2329789"/>
          </a:xfrm>
          <a:prstGeom prst="bentConnector3">
            <a:avLst>
              <a:gd name="adj1" fmla="val 1625980"/>
            </a:avLst>
          </a:prstGeom>
          <a:ln w="12700">
            <a:solidFill>
              <a:schemeClr val="accent5">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633007" y="2883578"/>
            <a:ext cx="1899133" cy="246221"/>
          </a:xfrm>
          <a:prstGeom prst="rect">
            <a:avLst/>
          </a:prstGeom>
          <a:noFill/>
        </p:spPr>
        <p:txBody>
          <a:bodyPr wrap="square" rtlCol="0">
            <a:spAutoFit/>
          </a:bodyPr>
          <a:lstStyle/>
          <a:p>
            <a:r>
              <a:rPr lang="en-US" sz="1000" dirty="0">
                <a:solidFill>
                  <a:schemeClr val="tx2">
                    <a:lumMod val="50000"/>
                  </a:schemeClr>
                </a:solidFill>
              </a:rPr>
              <a:t>Service agreement</a:t>
            </a:r>
          </a:p>
        </p:txBody>
      </p:sp>
      <p:sp>
        <p:nvSpPr>
          <p:cNvPr id="23" name="Rectangle 22"/>
          <p:cNvSpPr/>
          <p:nvPr/>
        </p:nvSpPr>
        <p:spPr>
          <a:xfrm>
            <a:off x="970869" y="2073804"/>
            <a:ext cx="1229342" cy="698706"/>
          </a:xfrm>
          <a:prstGeom prst="rect">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2 Independent local directors:</a:t>
            </a:r>
          </a:p>
          <a:p>
            <a:r>
              <a:rPr lang="en-US" sz="1000" dirty="0">
                <a:solidFill>
                  <a:schemeClr val="tx1"/>
                </a:solidFill>
              </a:rPr>
              <a:t>1 – Head of Risk</a:t>
            </a:r>
          </a:p>
          <a:p>
            <a:r>
              <a:rPr lang="en-US" sz="1000" dirty="0">
                <a:solidFill>
                  <a:schemeClr val="tx1"/>
                </a:solidFill>
              </a:rPr>
              <a:t>1 – Nominee</a:t>
            </a:r>
          </a:p>
        </p:txBody>
      </p:sp>
      <p:sp>
        <p:nvSpPr>
          <p:cNvPr id="27" name="Rectangle 26"/>
          <p:cNvSpPr/>
          <p:nvPr/>
        </p:nvSpPr>
        <p:spPr>
          <a:xfrm>
            <a:off x="217490" y="826326"/>
            <a:ext cx="573702" cy="910710"/>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SG</a:t>
            </a:r>
          </a:p>
        </p:txBody>
      </p:sp>
      <p:sp>
        <p:nvSpPr>
          <p:cNvPr id="28" name="Rectangle 27"/>
          <p:cNvSpPr/>
          <p:nvPr/>
        </p:nvSpPr>
        <p:spPr>
          <a:xfrm>
            <a:off x="221693" y="1737036"/>
            <a:ext cx="569499" cy="1089147"/>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MY</a:t>
            </a:r>
          </a:p>
        </p:txBody>
      </p:sp>
      <p:cxnSp>
        <p:nvCxnSpPr>
          <p:cNvPr id="29" name="Straight Connector 28"/>
          <p:cNvCxnSpPr/>
          <p:nvPr/>
        </p:nvCxnSpPr>
        <p:spPr>
          <a:xfrm>
            <a:off x="-7913" y="1737036"/>
            <a:ext cx="9116417" cy="0"/>
          </a:xfrm>
          <a:prstGeom prst="line">
            <a:avLst/>
          </a:prstGeom>
          <a:ln w="3175">
            <a:prstDash val="lgDash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4793108" y="982483"/>
            <a:ext cx="1533209" cy="49599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ysClr val="windowText" lastClr="000000"/>
                </a:solidFill>
              </a:rPr>
              <a:t>APV</a:t>
            </a:r>
          </a:p>
        </p:txBody>
      </p:sp>
      <p:cxnSp>
        <p:nvCxnSpPr>
          <p:cNvPr id="39" name="Straight Arrow Connector 38"/>
          <p:cNvCxnSpPr/>
          <p:nvPr/>
        </p:nvCxnSpPr>
        <p:spPr>
          <a:xfrm>
            <a:off x="2771800" y="1486600"/>
            <a:ext cx="0" cy="574778"/>
          </a:xfrm>
          <a:prstGeom prst="straightConnector1">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156364" y="1696215"/>
            <a:ext cx="745757" cy="276999"/>
          </a:xfrm>
          <a:prstGeom prst="rect">
            <a:avLst/>
          </a:prstGeom>
          <a:noFill/>
        </p:spPr>
        <p:txBody>
          <a:bodyPr wrap="square" rtlCol="0">
            <a:spAutoFit/>
          </a:bodyPr>
          <a:lstStyle/>
          <a:p>
            <a:pPr algn="ctr"/>
            <a:r>
              <a:rPr lang="en-US" sz="1200" dirty="0">
                <a:solidFill>
                  <a:srgbClr val="00B050"/>
                </a:solidFill>
              </a:rPr>
              <a:t>100%</a:t>
            </a:r>
          </a:p>
        </p:txBody>
      </p:sp>
      <p:sp>
        <p:nvSpPr>
          <p:cNvPr id="42" name="TextBox 41"/>
          <p:cNvSpPr txBox="1"/>
          <p:nvPr/>
        </p:nvSpPr>
        <p:spPr>
          <a:xfrm>
            <a:off x="144628" y="4219525"/>
            <a:ext cx="8807572" cy="2031325"/>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There should not be any visible relations between the shareholders of MFI and </a:t>
            </a:r>
            <a:r>
              <a:rPr lang="en-US" sz="1400" dirty="0">
                <a:solidFill>
                  <a:sysClr val="windowText" lastClr="000000"/>
                </a:solidFill>
              </a:rPr>
              <a:t>Risk Management Company (RMC) </a:t>
            </a:r>
            <a:r>
              <a:rPr lang="en-US" sz="1400" dirty="0"/>
              <a:t>to provide opportunity for extracting additional profit with minimal legal risks</a:t>
            </a:r>
          </a:p>
          <a:p>
            <a:r>
              <a:rPr lang="en-US" sz="1400" dirty="0"/>
              <a:t>Each company should have at least 2 Directors, citizens of Malaysia:</a:t>
            </a:r>
          </a:p>
          <a:p>
            <a:pPr lvl="1"/>
            <a:r>
              <a:rPr lang="en-US" sz="1400" dirty="0"/>
              <a:t>Ringgit Direct </a:t>
            </a:r>
            <a:r>
              <a:rPr lang="en-US" sz="1400" dirty="0" err="1"/>
              <a:t>Sdn</a:t>
            </a:r>
            <a:r>
              <a:rPr lang="en-US" sz="1400" dirty="0"/>
              <a:t> </a:t>
            </a:r>
            <a:r>
              <a:rPr lang="en-US" sz="1400" dirty="0" err="1"/>
              <a:t>Bhd</a:t>
            </a:r>
            <a:r>
              <a:rPr lang="en-US" sz="1400" dirty="0"/>
              <a:t> (Moneylender License owner):</a:t>
            </a:r>
          </a:p>
          <a:p>
            <a:pPr lvl="2"/>
            <a:r>
              <a:rPr lang="en-US" sz="1400" dirty="0"/>
              <a:t>Mr. Geoffrey Looi (CEO under the Employment of ML)</a:t>
            </a:r>
          </a:p>
          <a:p>
            <a:pPr lvl="2"/>
            <a:r>
              <a:rPr lang="en-US" sz="1400" dirty="0"/>
              <a:t>Mr. Jeffrey Kong (Nominee only, not an employee)</a:t>
            </a:r>
          </a:p>
          <a:p>
            <a:pPr lvl="1"/>
            <a:r>
              <a:rPr lang="en-US" sz="1400" dirty="0"/>
              <a:t>Ace Risk Consultancy </a:t>
            </a:r>
            <a:r>
              <a:rPr lang="en-US" sz="1400" dirty="0" err="1"/>
              <a:t>Sdn</a:t>
            </a:r>
            <a:r>
              <a:rPr lang="en-US" sz="1400" dirty="0"/>
              <a:t> </a:t>
            </a:r>
            <a:r>
              <a:rPr lang="en-US" sz="1400" dirty="0" err="1"/>
              <a:t>Bhd</a:t>
            </a:r>
            <a:r>
              <a:rPr lang="en-US" sz="1400" dirty="0"/>
              <a:t> (RMC):</a:t>
            </a:r>
          </a:p>
          <a:p>
            <a:pPr lvl="2"/>
            <a:r>
              <a:rPr lang="en-US" sz="1400" dirty="0"/>
              <a:t>Mr. Harold Chen (Head of Risk under the Employment of RMC)</a:t>
            </a:r>
          </a:p>
          <a:p>
            <a:pPr lvl="2"/>
            <a:r>
              <a:rPr lang="en-US" sz="1400" dirty="0"/>
              <a:t>Ms. </a:t>
            </a:r>
            <a:r>
              <a:rPr lang="en-US" sz="1400" dirty="0" err="1"/>
              <a:t>Shany</a:t>
            </a:r>
            <a:r>
              <a:rPr lang="en-US" sz="1400" dirty="0"/>
              <a:t> Chang (Nominee only, not an employee)</a:t>
            </a:r>
          </a:p>
        </p:txBody>
      </p:sp>
      <p:sp>
        <p:nvSpPr>
          <p:cNvPr id="26" name="Rectangle 25"/>
          <p:cNvSpPr/>
          <p:nvPr/>
        </p:nvSpPr>
        <p:spPr>
          <a:xfrm>
            <a:off x="6345096" y="2092675"/>
            <a:ext cx="1229342" cy="685021"/>
          </a:xfrm>
          <a:prstGeom prst="rect">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chemeClr val="tx1"/>
                </a:solidFill>
              </a:rPr>
              <a:t>2 Independent local directors:</a:t>
            </a:r>
          </a:p>
          <a:p>
            <a:r>
              <a:rPr lang="en-US" sz="1000" dirty="0">
                <a:solidFill>
                  <a:schemeClr val="tx1"/>
                </a:solidFill>
              </a:rPr>
              <a:t>1 – CEO</a:t>
            </a:r>
          </a:p>
          <a:p>
            <a:r>
              <a:rPr lang="en-US" sz="1000" dirty="0">
                <a:solidFill>
                  <a:schemeClr val="tx1"/>
                </a:solidFill>
              </a:rPr>
              <a:t>1 – Nominee</a:t>
            </a:r>
          </a:p>
        </p:txBody>
      </p:sp>
      <p:cxnSp>
        <p:nvCxnSpPr>
          <p:cNvPr id="30" name="Straight Arrow Connector 29"/>
          <p:cNvCxnSpPr/>
          <p:nvPr/>
        </p:nvCxnSpPr>
        <p:spPr>
          <a:xfrm flipH="1">
            <a:off x="3311730" y="1533216"/>
            <a:ext cx="10238" cy="556179"/>
          </a:xfrm>
          <a:prstGeom prst="straightConnector1">
            <a:avLst/>
          </a:prstGeom>
          <a:ln w="12700">
            <a:solidFill>
              <a:schemeClr val="accent2">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204653" y="1706161"/>
            <a:ext cx="745757" cy="276999"/>
          </a:xfrm>
          <a:prstGeom prst="rect">
            <a:avLst/>
          </a:prstGeom>
          <a:noFill/>
        </p:spPr>
        <p:txBody>
          <a:bodyPr wrap="square" rtlCol="0">
            <a:spAutoFit/>
          </a:bodyPr>
          <a:lstStyle/>
          <a:p>
            <a:pPr algn="ctr"/>
            <a:r>
              <a:rPr lang="en-US" sz="1200" dirty="0">
                <a:solidFill>
                  <a:schemeClr val="accent2">
                    <a:lumMod val="75000"/>
                  </a:schemeClr>
                </a:solidFill>
              </a:rPr>
              <a:t>$125K</a:t>
            </a:r>
          </a:p>
        </p:txBody>
      </p:sp>
    </p:spTree>
    <p:extLst>
      <p:ext uri="{BB962C8B-B14F-4D97-AF65-F5344CB8AC3E}">
        <p14:creationId xmlns:p14="http://schemas.microsoft.com/office/powerpoint/2010/main" val="4012556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6942" y="116632"/>
            <a:ext cx="8159540" cy="312281"/>
          </a:xfrm>
        </p:spPr>
        <p:txBody>
          <a:bodyPr/>
          <a:lstStyle/>
          <a:p>
            <a:pPr>
              <a:lnSpc>
                <a:spcPct val="70000"/>
              </a:lnSpc>
              <a:spcBef>
                <a:spcPct val="20000"/>
              </a:spcBef>
            </a:pPr>
            <a:r>
              <a:rPr lang="en-US" altLang="en-US" dirty="0"/>
              <a:t>Process of Obtaining the </a:t>
            </a:r>
            <a:r>
              <a:rPr lang="ru-RU" dirty="0">
                <a:latin typeface="Calibri" charset="0"/>
              </a:rPr>
              <a:t>Mandatory document</a:t>
            </a:r>
            <a:r>
              <a:rPr lang="en-US" dirty="0">
                <a:latin typeface="Calibri" charset="0"/>
              </a:rPr>
              <a:t>s</a:t>
            </a:r>
            <a:endParaRPr lang="en-US" altLang="en-US" dirty="0"/>
          </a:p>
        </p:txBody>
      </p:sp>
      <p:sp>
        <p:nvSpPr>
          <p:cNvPr id="6" name="Номер слайда 5"/>
          <p:cNvSpPr>
            <a:spLocks noGrp="1"/>
          </p:cNvSpPr>
          <p:nvPr>
            <p:ph type="sldNum" sz="quarter" idx="12"/>
          </p:nvPr>
        </p:nvSpPr>
        <p:spPr/>
        <p:txBody>
          <a:bodyPr/>
          <a:lstStyle/>
          <a:p>
            <a:fld id="{D7F305DA-160D-498F-B102-A1D8643B4A2C}" type="slidenum">
              <a:rPr lang="ru-RU" smtClean="0"/>
              <a:pPr/>
              <a:t>16</a:t>
            </a:fld>
            <a:endParaRPr lang="ru-RU"/>
          </a:p>
        </p:txBody>
      </p:sp>
      <p:sp>
        <p:nvSpPr>
          <p:cNvPr id="4" name="Rectangle 3"/>
          <p:cNvSpPr/>
          <p:nvPr/>
        </p:nvSpPr>
        <p:spPr>
          <a:xfrm>
            <a:off x="211892" y="6451779"/>
            <a:ext cx="4851008" cy="261610"/>
          </a:xfrm>
          <a:prstGeom prst="rect">
            <a:avLst/>
          </a:prstGeom>
        </p:spPr>
        <p:txBody>
          <a:bodyPr wrap="none">
            <a:spAutoFit/>
          </a:bodyPr>
          <a:lstStyle/>
          <a:p>
            <a:r>
              <a:rPr lang="en-US" sz="1100" dirty="0"/>
              <a:t>* Moneylenders Act 1951, Point </a:t>
            </a:r>
            <a:r>
              <a:rPr lang="ru-RU" sz="1100" dirty="0"/>
              <a:t>№7</a:t>
            </a:r>
            <a:r>
              <a:rPr lang="en-US" sz="1100" dirty="0"/>
              <a:t> application of Licensing. – appendix, page 84</a:t>
            </a:r>
          </a:p>
        </p:txBody>
      </p:sp>
      <p:graphicFrame>
        <p:nvGraphicFramePr>
          <p:cNvPr id="7" name="Table 6"/>
          <p:cNvGraphicFramePr>
            <a:graphicFrameLocks noGrp="1"/>
          </p:cNvGraphicFramePr>
          <p:nvPr>
            <p:extLst>
              <p:ext uri="{D42A27DB-BD31-4B8C-83A1-F6EECF244321}">
                <p14:modId xmlns:p14="http://schemas.microsoft.com/office/powerpoint/2010/main" val="3505040109"/>
              </p:ext>
            </p:extLst>
          </p:nvPr>
        </p:nvGraphicFramePr>
        <p:xfrm>
          <a:off x="140742" y="692697"/>
          <a:ext cx="8846342" cy="5682259"/>
        </p:xfrm>
        <a:graphic>
          <a:graphicData uri="http://schemas.openxmlformats.org/drawingml/2006/table">
            <a:tbl>
              <a:tblPr firstRow="1" bandRow="1">
                <a:tableStyleId>{5C22544A-7EE6-4342-B048-85BDC9FD1C3A}</a:tableStyleId>
              </a:tblPr>
              <a:tblGrid>
                <a:gridCol w="542826">
                  <a:extLst>
                    <a:ext uri="{9D8B030D-6E8A-4147-A177-3AD203B41FA5}">
                      <a16:colId xmlns:a16="http://schemas.microsoft.com/office/drawing/2014/main" val="20000"/>
                    </a:ext>
                  </a:extLst>
                </a:gridCol>
                <a:gridCol w="5628532">
                  <a:extLst>
                    <a:ext uri="{9D8B030D-6E8A-4147-A177-3AD203B41FA5}">
                      <a16:colId xmlns:a16="http://schemas.microsoft.com/office/drawing/2014/main" val="20001"/>
                    </a:ext>
                  </a:extLst>
                </a:gridCol>
                <a:gridCol w="1337492">
                  <a:extLst>
                    <a:ext uri="{9D8B030D-6E8A-4147-A177-3AD203B41FA5}">
                      <a16:colId xmlns:a16="http://schemas.microsoft.com/office/drawing/2014/main" val="20002"/>
                    </a:ext>
                  </a:extLst>
                </a:gridCol>
                <a:gridCol w="1337492">
                  <a:extLst>
                    <a:ext uri="{9D8B030D-6E8A-4147-A177-3AD203B41FA5}">
                      <a16:colId xmlns:a16="http://schemas.microsoft.com/office/drawing/2014/main" val="244273518"/>
                    </a:ext>
                  </a:extLst>
                </a:gridCol>
              </a:tblGrid>
              <a:tr h="323875">
                <a:tc>
                  <a:txBody>
                    <a:bodyPr/>
                    <a:lstStyle/>
                    <a:p>
                      <a:pPr algn="ctr"/>
                      <a:r>
                        <a:rPr lang="en-US" sz="1200" dirty="0"/>
                        <a:t>Step</a:t>
                      </a:r>
                      <a:endParaRPr lang="ru-RU" sz="1200" dirty="0"/>
                    </a:p>
                  </a:txBody>
                  <a:tcPr/>
                </a:tc>
                <a:tc>
                  <a:txBody>
                    <a:bodyPr/>
                    <a:lstStyle/>
                    <a:p>
                      <a:pPr algn="ctr"/>
                      <a:r>
                        <a:rPr lang="en-US" sz="1200" dirty="0"/>
                        <a:t>Description</a:t>
                      </a:r>
                      <a:endParaRPr lang="ru-RU" sz="1200" dirty="0"/>
                    </a:p>
                  </a:txBody>
                  <a:tcPr/>
                </a:tc>
                <a:tc>
                  <a:txBody>
                    <a:bodyPr/>
                    <a:lstStyle/>
                    <a:p>
                      <a:pPr algn="ctr"/>
                      <a:r>
                        <a:rPr lang="en-MY" sz="1200" dirty="0"/>
                        <a:t>Time</a:t>
                      </a:r>
                      <a:endParaRPr lang="ru-RU" sz="1200" dirty="0"/>
                    </a:p>
                  </a:txBody>
                  <a:tcPr/>
                </a:tc>
                <a:tc>
                  <a:txBody>
                    <a:bodyPr/>
                    <a:lstStyle/>
                    <a:p>
                      <a:pPr algn="ctr"/>
                      <a:r>
                        <a:rPr lang="en-US" sz="1200" dirty="0"/>
                        <a:t>Sta</a:t>
                      </a:r>
                      <a:r>
                        <a:rPr lang="en-US" sz="1200" baseline="0" dirty="0"/>
                        <a:t>tus</a:t>
                      </a:r>
                      <a:endParaRPr lang="ru-RU" sz="1200" dirty="0"/>
                    </a:p>
                  </a:txBody>
                  <a:tcPr/>
                </a:tc>
                <a:extLst>
                  <a:ext uri="{0D108BD9-81ED-4DB2-BD59-A6C34878D82A}">
                    <a16:rowId xmlns:a16="http://schemas.microsoft.com/office/drawing/2014/main" val="10000"/>
                  </a:ext>
                </a:extLst>
              </a:tr>
              <a:tr h="607668">
                <a:tc>
                  <a:txBody>
                    <a:bodyPr/>
                    <a:lstStyle/>
                    <a:p>
                      <a:pPr algn="ctr"/>
                      <a:r>
                        <a:rPr lang="en-US" sz="1200" b="0" dirty="0"/>
                        <a:t>1</a:t>
                      </a:r>
                      <a:endParaRPr lang="ru-RU" sz="1200" b="0" dirty="0"/>
                    </a:p>
                  </a:txBody>
                  <a:tcPr/>
                </a:tc>
                <a:tc>
                  <a:txBody>
                    <a:bodyPr/>
                    <a:lstStyle/>
                    <a:p>
                      <a:pPr>
                        <a:lnSpc>
                          <a:spcPct val="120000"/>
                        </a:lnSpc>
                        <a:spcBef>
                          <a:spcPct val="20000"/>
                        </a:spcBef>
                        <a:buFont typeface="Arial" pitchFamily="34" charset="0"/>
                        <a:buNone/>
                      </a:pPr>
                      <a:r>
                        <a:rPr lang="en-SG" altLang="en-US" sz="1200" b="0" i="0" dirty="0">
                          <a:solidFill>
                            <a:schemeClr val="tx1"/>
                          </a:solidFill>
                          <a:latin typeface="+mn-lt"/>
                        </a:rPr>
                        <a:t>Establish a private limited company with 2 local directors, registered with the companies commission of Malaysia </a:t>
                      </a:r>
                    </a:p>
                    <a:p>
                      <a:pPr marL="285750" indent="-285750">
                        <a:lnSpc>
                          <a:spcPct val="120000"/>
                        </a:lnSpc>
                        <a:spcBef>
                          <a:spcPct val="20000"/>
                        </a:spcBef>
                        <a:buFont typeface="Arial" panose="020B0604020202020204" pitchFamily="34" charset="0"/>
                        <a:buChar char="•"/>
                      </a:pPr>
                      <a:r>
                        <a:rPr lang="en-SG" altLang="en-US" sz="1200" b="0" i="0" dirty="0">
                          <a:solidFill>
                            <a:schemeClr val="tx1"/>
                          </a:solidFill>
                          <a:latin typeface="+mn-lt"/>
                        </a:rPr>
                        <a:t>Company must have a physical operating address in the country </a:t>
                      </a:r>
                      <a:endParaRPr lang="en-US" altLang="en-US" sz="1200" b="0" i="0" dirty="0">
                        <a:solidFill>
                          <a:schemeClr val="tx1"/>
                        </a:solidFill>
                        <a:latin typeface="+mn-lt"/>
                      </a:endParaRPr>
                    </a:p>
                  </a:txBody>
                  <a:tcPr/>
                </a:tc>
                <a:tc>
                  <a:txBody>
                    <a:bodyPr/>
                    <a:lstStyle/>
                    <a:p>
                      <a:pPr marL="0" indent="0" algn="ctr">
                        <a:lnSpc>
                          <a:spcPct val="120000"/>
                        </a:lnSpc>
                        <a:spcBef>
                          <a:spcPct val="20000"/>
                        </a:spcBef>
                        <a:buFont typeface="Arial" panose="020B0604020202020204" pitchFamily="34" charset="0"/>
                        <a:buNone/>
                      </a:pPr>
                      <a:r>
                        <a:rPr lang="en-US" altLang="en-US" sz="1200" b="0" i="0" dirty="0">
                          <a:solidFill>
                            <a:srgbClr val="4D4D4D"/>
                          </a:solidFill>
                          <a:latin typeface="+mn-lt"/>
                        </a:rPr>
                        <a:t>7 –</a:t>
                      </a:r>
                      <a:r>
                        <a:rPr lang="en-US" altLang="en-US" sz="1200" b="0" i="0" baseline="0" dirty="0">
                          <a:solidFill>
                            <a:srgbClr val="4D4D4D"/>
                          </a:solidFill>
                          <a:latin typeface="+mn-lt"/>
                        </a:rPr>
                        <a:t> 14 working days</a:t>
                      </a:r>
                      <a:endParaRPr lang="en-US" altLang="en-US" sz="1200" b="0" i="0" dirty="0">
                        <a:solidFill>
                          <a:srgbClr val="4D4D4D"/>
                        </a:solidFill>
                        <a:latin typeface="+mn-lt"/>
                      </a:endParaRPr>
                    </a:p>
                  </a:txBody>
                  <a:tcPr/>
                </a:tc>
                <a:tc>
                  <a:txBody>
                    <a:bodyPr/>
                    <a:lstStyle/>
                    <a:p>
                      <a:pPr marL="0" indent="0">
                        <a:lnSpc>
                          <a:spcPct val="120000"/>
                        </a:lnSpc>
                        <a:spcBef>
                          <a:spcPct val="20000"/>
                        </a:spcBef>
                        <a:buFont typeface="Arial" panose="020B0604020202020204" pitchFamily="34" charset="0"/>
                        <a:buNone/>
                      </a:pPr>
                      <a:r>
                        <a:rPr lang="en-US" altLang="en-US" sz="1200" b="0" i="0" dirty="0">
                          <a:solidFill>
                            <a:srgbClr val="4D4D4D"/>
                          </a:solidFill>
                          <a:latin typeface="+mn-lt"/>
                        </a:rPr>
                        <a:t>Done</a:t>
                      </a:r>
                    </a:p>
                  </a:txBody>
                  <a:tcPr/>
                </a:tc>
                <a:extLst>
                  <a:ext uri="{0D108BD9-81ED-4DB2-BD59-A6C34878D82A}">
                    <a16:rowId xmlns:a16="http://schemas.microsoft.com/office/drawing/2014/main" val="10001"/>
                  </a:ext>
                </a:extLst>
              </a:tr>
              <a:tr h="438086">
                <a:tc>
                  <a:txBody>
                    <a:bodyPr/>
                    <a:lstStyle/>
                    <a:p>
                      <a:pPr algn="ctr"/>
                      <a:r>
                        <a:rPr lang="en-US" sz="1200" b="0" dirty="0"/>
                        <a:t>2</a:t>
                      </a:r>
                      <a:endParaRPr lang="ru-RU" sz="1200" b="0" dirty="0"/>
                    </a:p>
                  </a:txBody>
                  <a:tcPr/>
                </a:tc>
                <a:tc>
                  <a:txBody>
                    <a:bodyPr/>
                    <a:lstStyle/>
                    <a:p>
                      <a:pPr>
                        <a:lnSpc>
                          <a:spcPct val="120000"/>
                        </a:lnSpc>
                        <a:spcBef>
                          <a:spcPct val="20000"/>
                        </a:spcBef>
                        <a:buFont typeface="Arial" pitchFamily="34" charset="0"/>
                        <a:buNone/>
                      </a:pPr>
                      <a:r>
                        <a:rPr lang="en-SG" altLang="en-US" sz="1200" i="0" dirty="0">
                          <a:solidFill>
                            <a:schemeClr val="tx1"/>
                          </a:solidFill>
                          <a:latin typeface="+mn-lt"/>
                        </a:rPr>
                        <a:t>Cover Letter stating intention to apply for a license</a:t>
                      </a:r>
                    </a:p>
                    <a:p>
                      <a:pPr marL="285750" indent="-285750">
                        <a:lnSpc>
                          <a:spcPct val="120000"/>
                        </a:lnSpc>
                        <a:spcBef>
                          <a:spcPct val="20000"/>
                        </a:spcBef>
                        <a:buFont typeface="Arial" panose="020B0604020202020204" pitchFamily="34" charset="0"/>
                        <a:buChar char="•"/>
                      </a:pPr>
                      <a:r>
                        <a:rPr lang="en-SG" altLang="en-US" sz="1200" i="0" dirty="0">
                          <a:solidFill>
                            <a:schemeClr val="tx1"/>
                          </a:solidFill>
                          <a:latin typeface="+mn-lt"/>
                        </a:rPr>
                        <a:t>Cover letter must be signed by the Directors of the company </a:t>
                      </a:r>
                      <a:endParaRPr lang="en-US" altLang="en-US" sz="1200" i="0" dirty="0">
                        <a:solidFill>
                          <a:schemeClr val="tx1"/>
                        </a:solidFill>
                        <a:latin typeface="+mn-lt"/>
                      </a:endParaRPr>
                    </a:p>
                  </a:txBody>
                  <a:tcPr/>
                </a:tc>
                <a:tc rowSpan="7">
                  <a:txBody>
                    <a:bodyPr/>
                    <a:lstStyle/>
                    <a:p>
                      <a:pPr marL="0" indent="0" algn="ctr">
                        <a:lnSpc>
                          <a:spcPct val="120000"/>
                        </a:lnSpc>
                        <a:spcBef>
                          <a:spcPct val="20000"/>
                        </a:spcBef>
                        <a:buFont typeface="Arial" panose="020B0604020202020204" pitchFamily="34" charset="0"/>
                        <a:buNone/>
                      </a:pPr>
                      <a:r>
                        <a:rPr lang="en-US" altLang="en-US" sz="1200" i="0" dirty="0">
                          <a:solidFill>
                            <a:srgbClr val="4D4D4D"/>
                          </a:solidFill>
                          <a:latin typeface="+mn-lt"/>
                        </a:rPr>
                        <a:t>15 working</a:t>
                      </a:r>
                      <a:r>
                        <a:rPr lang="en-US" altLang="en-US" sz="1200" i="0" baseline="0" dirty="0">
                          <a:solidFill>
                            <a:srgbClr val="4D4D4D"/>
                          </a:solidFill>
                          <a:latin typeface="+mn-lt"/>
                        </a:rPr>
                        <a:t> </a:t>
                      </a:r>
                      <a:r>
                        <a:rPr lang="en-US" altLang="en-US" sz="1200" i="0" dirty="0">
                          <a:solidFill>
                            <a:srgbClr val="4D4D4D"/>
                          </a:solidFill>
                          <a:latin typeface="+mn-lt"/>
                        </a:rPr>
                        <a:t>days</a:t>
                      </a:r>
                    </a:p>
                  </a:txBody>
                  <a:tcPr anchor="ctr"/>
                </a:tc>
                <a:tc rowSpan="2">
                  <a:txBody>
                    <a:bodyPr/>
                    <a:lstStyle/>
                    <a:p>
                      <a:pPr marL="0" indent="0">
                        <a:lnSpc>
                          <a:spcPct val="120000"/>
                        </a:lnSpc>
                        <a:spcBef>
                          <a:spcPct val="20000"/>
                        </a:spcBef>
                        <a:buFont typeface="Arial" panose="020B0604020202020204" pitchFamily="34" charset="0"/>
                        <a:buNone/>
                      </a:pPr>
                      <a:r>
                        <a:rPr lang="en-US" altLang="en-US" sz="1200" i="0" dirty="0">
                          <a:solidFill>
                            <a:srgbClr val="4D4D4D"/>
                          </a:solidFill>
                          <a:latin typeface="+mn-lt"/>
                        </a:rPr>
                        <a:t>Done</a:t>
                      </a:r>
                    </a:p>
                  </a:txBody>
                  <a:tcPr/>
                </a:tc>
                <a:extLst>
                  <a:ext uri="{0D108BD9-81ED-4DB2-BD59-A6C34878D82A}">
                    <a16:rowId xmlns:a16="http://schemas.microsoft.com/office/drawing/2014/main" val="10002"/>
                  </a:ext>
                </a:extLst>
              </a:tr>
              <a:tr h="0">
                <a:tc rowSpan="2">
                  <a:txBody>
                    <a:bodyPr/>
                    <a:lstStyle/>
                    <a:p>
                      <a:pPr algn="ctr"/>
                      <a:r>
                        <a:rPr lang="en-US" sz="1200" b="0" dirty="0"/>
                        <a:t>3</a:t>
                      </a:r>
                      <a:endParaRPr lang="ru-RU" sz="1200" b="0" dirty="0"/>
                    </a:p>
                  </a:txBody>
                  <a:tcPr/>
                </a:tc>
                <a:tc rowSpan="2">
                  <a:txBody>
                    <a:bodyPr/>
                    <a:lstStyle/>
                    <a:p>
                      <a:pPr>
                        <a:lnSpc>
                          <a:spcPct val="120000"/>
                        </a:lnSpc>
                        <a:spcBef>
                          <a:spcPct val="20000"/>
                        </a:spcBef>
                        <a:buFont typeface="Arial" pitchFamily="34" charset="0"/>
                        <a:buNone/>
                      </a:pPr>
                      <a:r>
                        <a:rPr lang="en-SG" altLang="en-US" sz="1200" dirty="0">
                          <a:solidFill>
                            <a:schemeClr val="tx1"/>
                          </a:solidFill>
                          <a:latin typeface="+mn-lt"/>
                        </a:rPr>
                        <a:t>Complete necessary forms</a:t>
                      </a:r>
                    </a:p>
                    <a:p>
                      <a:pPr marL="285750" indent="-285750">
                        <a:lnSpc>
                          <a:spcPct val="120000"/>
                        </a:lnSpc>
                        <a:spcBef>
                          <a:spcPct val="20000"/>
                        </a:spcBef>
                        <a:buFont typeface="Arial" panose="020B0604020202020204" pitchFamily="34" charset="0"/>
                        <a:buChar char="•"/>
                      </a:pPr>
                      <a:r>
                        <a:rPr lang="en-SG" altLang="en-US" sz="1200" i="0" dirty="0">
                          <a:solidFill>
                            <a:schemeClr val="tx1"/>
                          </a:solidFill>
                          <a:latin typeface="+mn-lt"/>
                        </a:rPr>
                        <a:t>New application Licence</a:t>
                      </a:r>
                    </a:p>
                    <a:p>
                      <a:pPr marL="285750" indent="-285750">
                        <a:lnSpc>
                          <a:spcPct val="120000"/>
                        </a:lnSpc>
                        <a:spcBef>
                          <a:spcPct val="20000"/>
                        </a:spcBef>
                        <a:buFont typeface="Arial" panose="020B0604020202020204" pitchFamily="34" charset="0"/>
                        <a:buChar char="•"/>
                      </a:pPr>
                      <a:r>
                        <a:rPr lang="en-SG" altLang="en-US" sz="1200" i="0" dirty="0">
                          <a:solidFill>
                            <a:schemeClr val="tx1"/>
                          </a:solidFill>
                          <a:latin typeface="+mn-lt"/>
                        </a:rPr>
                        <a:t>Statutory Declaration</a:t>
                      </a:r>
                      <a:endParaRPr lang="en-US" altLang="en-US" sz="1200" i="0" dirty="0">
                        <a:solidFill>
                          <a:schemeClr val="tx1"/>
                        </a:solidFill>
                        <a:latin typeface="+mn-lt"/>
                      </a:endParaRPr>
                    </a:p>
                  </a:txBody>
                  <a:tcPr/>
                </a:tc>
                <a:tc vMerge="1">
                  <a:txBody>
                    <a:bodyPr/>
                    <a:lstStyle/>
                    <a:p>
                      <a:pPr marL="285750" indent="-285750">
                        <a:lnSpc>
                          <a:spcPct val="120000"/>
                        </a:lnSpc>
                        <a:spcBef>
                          <a:spcPct val="20000"/>
                        </a:spcBef>
                        <a:buFont typeface="Arial" panose="020B0604020202020204" pitchFamily="34" charset="0"/>
                        <a:buChar char="•"/>
                      </a:pPr>
                      <a:endParaRPr lang="en-US" altLang="en-US" sz="1200" i="0" dirty="0">
                        <a:solidFill>
                          <a:srgbClr val="4D4D4D"/>
                        </a:solidFill>
                        <a:latin typeface="+mn-lt"/>
                      </a:endParaRPr>
                    </a:p>
                  </a:txBody>
                  <a:tcPr/>
                </a:tc>
                <a:tc vMerge="1">
                  <a:txBody>
                    <a:bodyPr/>
                    <a:lstStyle/>
                    <a:p>
                      <a:endParaRPr lang="en-US"/>
                    </a:p>
                  </a:txBody>
                  <a:tcPr/>
                </a:tc>
                <a:extLst>
                  <a:ext uri="{0D108BD9-81ED-4DB2-BD59-A6C34878D82A}">
                    <a16:rowId xmlns:a16="http://schemas.microsoft.com/office/drawing/2014/main" val="10003"/>
                  </a:ext>
                </a:extLst>
              </a:tr>
              <a:tr h="580975">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indent="0">
                        <a:lnSpc>
                          <a:spcPct val="120000"/>
                        </a:lnSpc>
                        <a:spcBef>
                          <a:spcPct val="20000"/>
                        </a:spcBef>
                        <a:buFont typeface="Arial" panose="020B0604020202020204" pitchFamily="34" charset="0"/>
                        <a:buNone/>
                      </a:pPr>
                      <a:r>
                        <a:rPr lang="en-US" altLang="en-US" sz="1200" i="0" dirty="0">
                          <a:solidFill>
                            <a:srgbClr val="4D4D4D"/>
                          </a:solidFill>
                          <a:latin typeface="+mn-lt"/>
                        </a:rPr>
                        <a:t>Done</a:t>
                      </a:r>
                    </a:p>
                  </a:txBody>
                  <a:tcPr>
                    <a:solidFill>
                      <a:srgbClr val="D0D8E8"/>
                    </a:solidFill>
                  </a:tcPr>
                </a:tc>
                <a:extLst>
                  <a:ext uri="{0D108BD9-81ED-4DB2-BD59-A6C34878D82A}">
                    <a16:rowId xmlns:a16="http://schemas.microsoft.com/office/drawing/2014/main" val="3232162703"/>
                  </a:ext>
                </a:extLst>
              </a:tr>
              <a:tr h="211977">
                <a:tc>
                  <a:txBody>
                    <a:bodyPr/>
                    <a:lstStyle/>
                    <a:p>
                      <a:pPr algn="ctr"/>
                      <a:r>
                        <a:rPr lang="en-US" sz="1200" b="0" dirty="0"/>
                        <a:t>4</a:t>
                      </a:r>
                      <a:endParaRPr lang="ru-RU" sz="12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altLang="en-US" sz="1200" dirty="0">
                          <a:solidFill>
                            <a:schemeClr val="tx1"/>
                          </a:solidFill>
                          <a:latin typeface="+mn-lt"/>
                        </a:rPr>
                        <a:t>Company Directors to submit  personal identification for approval (Passport) </a:t>
                      </a:r>
                      <a:endParaRPr lang="en-US" altLang="en-US" sz="1200" i="1" dirty="0">
                        <a:solidFill>
                          <a:schemeClr val="tx1"/>
                        </a:solidFill>
                        <a:latin typeface="+mn-lt"/>
                      </a:endParaRPr>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1200" i="1" dirty="0">
                        <a:solidFill>
                          <a:srgbClr val="4D4D4D"/>
                        </a:solidFill>
                        <a:latin typeface="+mn-lt"/>
                      </a:endParaRPr>
                    </a:p>
                  </a:txBody>
                  <a:tcPr/>
                </a:tc>
                <a:tc>
                  <a:txBody>
                    <a:bodyPr/>
                    <a:lstStyle/>
                    <a:p>
                      <a:r>
                        <a:rPr lang="en-US" altLang="en-US" sz="1200" i="0" dirty="0">
                          <a:solidFill>
                            <a:srgbClr val="4D4D4D"/>
                          </a:solidFill>
                          <a:latin typeface="+mn-lt"/>
                        </a:rPr>
                        <a:t>Done</a:t>
                      </a:r>
                      <a:r>
                        <a:rPr lang="en-US" sz="1200" dirty="0"/>
                        <a:t> </a:t>
                      </a:r>
                    </a:p>
                  </a:txBody>
                  <a:tcPr/>
                </a:tc>
                <a:extLst>
                  <a:ext uri="{0D108BD9-81ED-4DB2-BD59-A6C34878D82A}">
                    <a16:rowId xmlns:a16="http://schemas.microsoft.com/office/drawing/2014/main" val="10004"/>
                  </a:ext>
                </a:extLst>
              </a:tr>
              <a:tr h="211977">
                <a:tc>
                  <a:txBody>
                    <a:bodyPr/>
                    <a:lstStyle/>
                    <a:p>
                      <a:pPr algn="ctr"/>
                      <a:r>
                        <a:rPr lang="en-US" sz="1200" b="0" dirty="0"/>
                        <a:t>5</a:t>
                      </a:r>
                      <a:endParaRPr lang="ru-RU" sz="12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SG" altLang="en-US" sz="1200" dirty="0">
                          <a:solidFill>
                            <a:schemeClr val="tx1"/>
                          </a:solidFill>
                          <a:latin typeface="+mn-lt"/>
                        </a:rPr>
                        <a:t>Submit company credentials</a:t>
                      </a:r>
                      <a:endParaRPr lang="en-US" altLang="en-US" sz="1200" i="1" dirty="0">
                        <a:solidFill>
                          <a:schemeClr val="tx1"/>
                        </a:solidFill>
                        <a:latin typeface="+mn-lt"/>
                      </a:endParaRPr>
                    </a:p>
                  </a:txBody>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ltLang="en-US" sz="1200" i="1" dirty="0">
                        <a:solidFill>
                          <a:srgbClr val="4D4D4D"/>
                        </a:solidFill>
                        <a:latin typeface="+mn-lt"/>
                      </a:endParaRPr>
                    </a:p>
                  </a:txBody>
                  <a:tcPr/>
                </a:tc>
                <a:tc>
                  <a:txBody>
                    <a:bodyPr/>
                    <a:lstStyle/>
                    <a:p>
                      <a:r>
                        <a:rPr lang="en-US" sz="1200" dirty="0"/>
                        <a:t>Done</a:t>
                      </a:r>
                    </a:p>
                  </a:txBody>
                  <a:tcPr/>
                </a:tc>
                <a:extLst>
                  <a:ext uri="{0D108BD9-81ED-4DB2-BD59-A6C34878D82A}">
                    <a16:rowId xmlns:a16="http://schemas.microsoft.com/office/drawing/2014/main" val="10005"/>
                  </a:ext>
                </a:extLst>
              </a:tr>
              <a:tr h="748986">
                <a:tc>
                  <a:txBody>
                    <a:bodyPr/>
                    <a:lstStyle/>
                    <a:p>
                      <a:pPr algn="ctr"/>
                      <a:r>
                        <a:rPr lang="en-US" sz="1200" b="0" i="0" dirty="0">
                          <a:latin typeface="+mn-lt"/>
                        </a:rPr>
                        <a:t>6</a:t>
                      </a:r>
                      <a:endParaRPr lang="ru-RU" sz="1200" b="0" i="0" dirty="0">
                        <a:latin typeface="+mn-lt"/>
                      </a:endParaRPr>
                    </a:p>
                  </a:txBody>
                  <a:tcPr/>
                </a:tc>
                <a:tc>
                  <a:txBody>
                    <a:bodyPr/>
                    <a:lstStyle/>
                    <a:p>
                      <a:pPr>
                        <a:lnSpc>
                          <a:spcPct val="120000"/>
                        </a:lnSpc>
                        <a:spcBef>
                          <a:spcPct val="20000"/>
                        </a:spcBef>
                        <a:buFont typeface="Arial" pitchFamily="34" charset="0"/>
                        <a:buNone/>
                      </a:pPr>
                      <a:r>
                        <a:rPr lang="en-SG" altLang="en-US" sz="1200" i="0" dirty="0">
                          <a:solidFill>
                            <a:schemeClr val="tx1"/>
                          </a:solidFill>
                          <a:latin typeface="+mn-lt"/>
                        </a:rPr>
                        <a:t>Company must have a minimum paid up capital</a:t>
                      </a:r>
                      <a:r>
                        <a:rPr lang="en-SG" altLang="en-US" sz="1200" i="0" baseline="0" dirty="0">
                          <a:solidFill>
                            <a:schemeClr val="tx1"/>
                          </a:solidFill>
                          <a:latin typeface="+mn-lt"/>
                        </a:rPr>
                        <a:t> </a:t>
                      </a:r>
                      <a:r>
                        <a:rPr lang="en-SG" altLang="en-US" sz="1200" i="0" dirty="0">
                          <a:solidFill>
                            <a:schemeClr val="tx1"/>
                          </a:solidFill>
                          <a:latin typeface="+mn-lt"/>
                        </a:rPr>
                        <a:t>of RM 2,000,000 ($500K) in the bank account</a:t>
                      </a:r>
                      <a:r>
                        <a:rPr lang="en-MY" altLang="en-US" sz="1200" i="0" dirty="0">
                          <a:solidFill>
                            <a:schemeClr val="tx1"/>
                          </a:solidFill>
                          <a:latin typeface="+mn-lt"/>
                        </a:rPr>
                        <a:t>.</a:t>
                      </a:r>
                      <a:r>
                        <a:rPr lang="en-MY" altLang="en-US" sz="1200" i="0" baseline="0" dirty="0">
                          <a:solidFill>
                            <a:schemeClr val="tx1"/>
                          </a:solidFill>
                          <a:latin typeface="+mn-lt"/>
                        </a:rPr>
                        <a:t> We should retain this sum of money in the company’s bank account for about 2 weeks, and after that, the sum can be withdrawn from the company bank account. </a:t>
                      </a:r>
                      <a:r>
                        <a:rPr lang="en-SG" altLang="en-US" sz="1200" i="0" dirty="0">
                          <a:solidFill>
                            <a:schemeClr val="tx1"/>
                          </a:solidFill>
                          <a:latin typeface="+mn-lt"/>
                        </a:rPr>
                        <a:t>Must be supported by bank statements as proof. </a:t>
                      </a:r>
                      <a:endParaRPr lang="en-US" altLang="en-US" sz="1200" i="0" dirty="0">
                        <a:solidFill>
                          <a:schemeClr val="tx1"/>
                        </a:solidFill>
                        <a:latin typeface="+mn-lt"/>
                      </a:endParaRPr>
                    </a:p>
                  </a:txBody>
                  <a:tcPr/>
                </a:tc>
                <a:tc vMerge="1">
                  <a:txBody>
                    <a:bodyPr/>
                    <a:lstStyle/>
                    <a:p>
                      <a:pPr marL="285750" indent="-285750">
                        <a:lnSpc>
                          <a:spcPct val="120000"/>
                        </a:lnSpc>
                        <a:spcBef>
                          <a:spcPct val="20000"/>
                        </a:spcBef>
                        <a:buFont typeface="Arial" panose="020B0604020202020204" pitchFamily="34" charset="0"/>
                        <a:buChar char="•"/>
                      </a:pPr>
                      <a:endParaRPr lang="en-US" altLang="en-US" sz="1200" i="0" dirty="0">
                        <a:solidFill>
                          <a:srgbClr val="4D4D4D"/>
                        </a:solidFill>
                        <a:latin typeface="+mn-lt"/>
                      </a:endParaRPr>
                    </a:p>
                  </a:txBody>
                  <a:tcPr/>
                </a:tc>
                <a:tc>
                  <a:txBody>
                    <a:bodyPr/>
                    <a:lstStyle/>
                    <a:p>
                      <a:r>
                        <a:rPr lang="en-US" sz="1200" dirty="0"/>
                        <a:t>Done</a:t>
                      </a:r>
                    </a:p>
                  </a:txBody>
                  <a:tcPr/>
                </a:tc>
                <a:extLst>
                  <a:ext uri="{0D108BD9-81ED-4DB2-BD59-A6C34878D82A}">
                    <a16:rowId xmlns:a16="http://schemas.microsoft.com/office/drawing/2014/main" val="10006"/>
                  </a:ext>
                </a:extLst>
              </a:tr>
              <a:tr h="438086">
                <a:tc>
                  <a:txBody>
                    <a:bodyPr/>
                    <a:lstStyle/>
                    <a:p>
                      <a:pPr algn="ctr"/>
                      <a:r>
                        <a:rPr lang="en-US" sz="1200" b="0" i="0" dirty="0">
                          <a:solidFill>
                            <a:schemeClr val="tx1"/>
                          </a:solidFill>
                          <a:latin typeface="+mn-lt"/>
                        </a:rPr>
                        <a:t>7</a:t>
                      </a:r>
                      <a:endParaRPr lang="ru-RU" sz="1200" b="0" i="0" dirty="0">
                        <a:solidFill>
                          <a:schemeClr val="tx1"/>
                        </a:solidFill>
                        <a:latin typeface="+mn-lt"/>
                      </a:endParaRPr>
                    </a:p>
                  </a:txBody>
                  <a:tcPr/>
                </a:tc>
                <a:tc>
                  <a:txBody>
                    <a:bodyPr/>
                    <a:lstStyle/>
                    <a:p>
                      <a:pPr>
                        <a:lnSpc>
                          <a:spcPct val="120000"/>
                        </a:lnSpc>
                        <a:spcBef>
                          <a:spcPct val="20000"/>
                        </a:spcBef>
                        <a:buFont typeface="Arial" pitchFamily="34" charset="0"/>
                        <a:buNone/>
                      </a:pPr>
                      <a:r>
                        <a:rPr lang="en-SG" altLang="en-US" sz="1200" i="0" dirty="0">
                          <a:solidFill>
                            <a:schemeClr val="tx1"/>
                          </a:solidFill>
                          <a:latin typeface="+mn-lt"/>
                        </a:rPr>
                        <a:t>Company or the Directors submitted must not have a pawnshop</a:t>
                      </a:r>
                      <a:r>
                        <a:rPr lang="ru-RU" altLang="en-US" sz="1200" i="0" dirty="0">
                          <a:solidFill>
                            <a:schemeClr val="tx1"/>
                          </a:solidFill>
                          <a:latin typeface="+mn-lt"/>
                        </a:rPr>
                        <a:t> </a:t>
                      </a:r>
                      <a:r>
                        <a:rPr lang="en-SG" altLang="en-US" sz="1200" i="0" dirty="0">
                          <a:solidFill>
                            <a:schemeClr val="tx1"/>
                          </a:solidFill>
                          <a:latin typeface="+mn-lt"/>
                        </a:rPr>
                        <a:t>registered with them</a:t>
                      </a:r>
                    </a:p>
                    <a:p>
                      <a:pPr marL="285750" indent="-285750">
                        <a:lnSpc>
                          <a:spcPct val="120000"/>
                        </a:lnSpc>
                        <a:spcBef>
                          <a:spcPct val="20000"/>
                        </a:spcBef>
                        <a:buFont typeface="Arial" panose="020B0604020202020204" pitchFamily="34" charset="0"/>
                        <a:buChar char="•"/>
                      </a:pPr>
                      <a:r>
                        <a:rPr lang="en-SG" altLang="en-US" sz="1200" i="0" dirty="0">
                          <a:solidFill>
                            <a:schemeClr val="tx1"/>
                          </a:solidFill>
                          <a:latin typeface="+mn-lt"/>
                        </a:rPr>
                        <a:t>Money Lending businesses cannot establish or already have a Pawnshop licence.</a:t>
                      </a:r>
                      <a:r>
                        <a:rPr lang="en-US" sz="1200" dirty="0">
                          <a:solidFill>
                            <a:schemeClr val="tx1"/>
                          </a:solidFill>
                        </a:rPr>
                        <a:t>*</a:t>
                      </a:r>
                      <a:endParaRPr lang="en-US" altLang="en-US" sz="1200" i="0" dirty="0">
                        <a:solidFill>
                          <a:schemeClr val="tx1"/>
                        </a:solidFill>
                        <a:latin typeface="+mn-lt"/>
                      </a:endParaRPr>
                    </a:p>
                  </a:txBody>
                  <a:tcPr/>
                </a:tc>
                <a:tc vMerge="1">
                  <a:txBody>
                    <a:bodyPr/>
                    <a:lstStyle/>
                    <a:p>
                      <a:pPr marL="285750" indent="-285750">
                        <a:lnSpc>
                          <a:spcPct val="120000"/>
                        </a:lnSpc>
                        <a:spcBef>
                          <a:spcPct val="20000"/>
                        </a:spcBef>
                        <a:buFont typeface="Arial" panose="020B0604020202020204" pitchFamily="34" charset="0"/>
                        <a:buChar char="•"/>
                      </a:pPr>
                      <a:endParaRPr lang="en-US" altLang="en-US" sz="1200" i="0" dirty="0">
                        <a:solidFill>
                          <a:srgbClr val="4D4D4D"/>
                        </a:solidFill>
                        <a:latin typeface="+mn-lt"/>
                      </a:endParaRPr>
                    </a:p>
                  </a:txBody>
                  <a:tcPr/>
                </a:tc>
                <a:tc>
                  <a:txBody>
                    <a:bodyPr/>
                    <a:lstStyle/>
                    <a:p>
                      <a:pPr marL="0" indent="0">
                        <a:lnSpc>
                          <a:spcPct val="120000"/>
                        </a:lnSpc>
                        <a:spcBef>
                          <a:spcPct val="20000"/>
                        </a:spcBef>
                        <a:buFont typeface="Arial" panose="020B0604020202020204" pitchFamily="34" charset="0"/>
                        <a:buNone/>
                      </a:pPr>
                      <a:r>
                        <a:rPr lang="en-US" altLang="en-US" sz="1200" i="0" dirty="0">
                          <a:solidFill>
                            <a:srgbClr val="4D4D4D"/>
                          </a:solidFill>
                          <a:latin typeface="+mn-lt"/>
                        </a:rPr>
                        <a:t>Done</a:t>
                      </a:r>
                    </a:p>
                  </a:txBody>
                  <a:tcPr>
                    <a:solidFill>
                      <a:srgbClr val="E9EDF4"/>
                    </a:solidFill>
                  </a:tcPr>
                </a:tc>
                <a:extLst>
                  <a:ext uri="{0D108BD9-81ED-4DB2-BD59-A6C34878D82A}">
                    <a16:rowId xmlns:a16="http://schemas.microsoft.com/office/drawing/2014/main" val="10007"/>
                  </a:ext>
                </a:extLst>
              </a:tr>
              <a:tr h="409823">
                <a:tc>
                  <a:txBody>
                    <a:bodyPr/>
                    <a:lstStyle/>
                    <a:p>
                      <a:pPr algn="ctr"/>
                      <a:r>
                        <a:rPr lang="en-US" sz="1200" b="0" i="0" dirty="0">
                          <a:solidFill>
                            <a:schemeClr val="tx1"/>
                          </a:solidFill>
                          <a:latin typeface="+mn-lt"/>
                        </a:rPr>
                        <a:t>8</a:t>
                      </a:r>
                      <a:endParaRPr lang="ru-RU" sz="1200" b="0" i="0" dirty="0">
                        <a:solidFill>
                          <a:schemeClr val="tx1"/>
                        </a:solidFill>
                        <a:latin typeface="+mn-lt"/>
                      </a:endParaRPr>
                    </a:p>
                  </a:txBody>
                  <a:tcPr/>
                </a:tc>
                <a:tc>
                  <a:txBody>
                    <a:bodyPr/>
                    <a:lstStyle/>
                    <a:p>
                      <a:pPr marL="0" indent="0">
                        <a:lnSpc>
                          <a:spcPct val="120000"/>
                        </a:lnSpc>
                        <a:spcBef>
                          <a:spcPct val="20000"/>
                        </a:spcBef>
                        <a:buFont typeface="Arial" panose="020B0604020202020204" pitchFamily="34" charset="0"/>
                        <a:buNone/>
                      </a:pPr>
                      <a:r>
                        <a:rPr lang="en-US" altLang="en-US" sz="1200" i="0" baseline="0" dirty="0">
                          <a:solidFill>
                            <a:schemeClr val="tx1"/>
                          </a:solidFill>
                          <a:latin typeface="+mn-lt"/>
                        </a:rPr>
                        <a:t>All needed documents are provided to the Regulator. Waiting for the Decision</a:t>
                      </a:r>
                      <a:endParaRPr lang="en-US" altLang="en-US" sz="1200" i="0" dirty="0">
                        <a:solidFill>
                          <a:schemeClr val="tx1"/>
                        </a:solidFill>
                        <a:latin typeface="+mn-lt"/>
                      </a:endParaRPr>
                    </a:p>
                  </a:txBody>
                  <a:tcPr/>
                </a:tc>
                <a:tc>
                  <a:txBody>
                    <a:bodyPr/>
                    <a:lstStyle/>
                    <a:p>
                      <a:pPr marL="0" indent="0" algn="ctr">
                        <a:lnSpc>
                          <a:spcPct val="120000"/>
                        </a:lnSpc>
                        <a:spcBef>
                          <a:spcPct val="20000"/>
                        </a:spcBef>
                        <a:buFont typeface="Arial" panose="020B0604020202020204" pitchFamily="34" charset="0"/>
                        <a:buNone/>
                      </a:pPr>
                      <a:r>
                        <a:rPr lang="en-US" altLang="en-US" sz="1200" i="0" dirty="0">
                          <a:solidFill>
                            <a:srgbClr val="4D4D4D"/>
                          </a:solidFill>
                          <a:latin typeface="+mn-lt"/>
                        </a:rPr>
                        <a:t>30 days</a:t>
                      </a:r>
                    </a:p>
                  </a:txBody>
                  <a:tcPr/>
                </a:tc>
                <a:tc>
                  <a:txBody>
                    <a:bodyPr/>
                    <a:lstStyle/>
                    <a:p>
                      <a:pPr marL="0" indent="0">
                        <a:lnSpc>
                          <a:spcPct val="120000"/>
                        </a:lnSpc>
                        <a:spcBef>
                          <a:spcPct val="20000"/>
                        </a:spcBef>
                        <a:buFont typeface="Arial" panose="020B0604020202020204" pitchFamily="34" charset="0"/>
                        <a:buNone/>
                      </a:pPr>
                      <a:r>
                        <a:rPr lang="en-US" altLang="en-US" sz="1200" i="0" baseline="0" dirty="0">
                          <a:solidFill>
                            <a:srgbClr val="4D4D4D"/>
                          </a:solidFill>
                          <a:latin typeface="+mn-lt"/>
                        </a:rPr>
                        <a:t>Target date 30.03.2016</a:t>
                      </a:r>
                      <a:endParaRPr lang="en-US" altLang="en-US" sz="1200" i="0" dirty="0">
                        <a:solidFill>
                          <a:srgbClr val="4D4D4D"/>
                        </a:solidFill>
                        <a:latin typeface="+mn-lt"/>
                      </a:endParaRPr>
                    </a:p>
                  </a:txBody>
                  <a:tcPr>
                    <a:solidFill>
                      <a:srgbClr val="D0D8E8"/>
                    </a:solidFill>
                  </a:tcPr>
                </a:tc>
                <a:extLst>
                  <a:ext uri="{0D108BD9-81ED-4DB2-BD59-A6C34878D82A}">
                    <a16:rowId xmlns:a16="http://schemas.microsoft.com/office/drawing/2014/main" val="3430222837"/>
                  </a:ext>
                </a:extLst>
              </a:tr>
              <a:tr h="438086">
                <a:tc>
                  <a:txBody>
                    <a:bodyPr/>
                    <a:lstStyle/>
                    <a:p>
                      <a:pPr algn="ctr"/>
                      <a:r>
                        <a:rPr lang="en-MY" sz="1200" b="0" i="0" dirty="0">
                          <a:solidFill>
                            <a:schemeClr val="tx1"/>
                          </a:solidFill>
                          <a:latin typeface="+mn-lt"/>
                        </a:rPr>
                        <a:t>9</a:t>
                      </a:r>
                      <a:endParaRPr lang="ru-RU" sz="1200" b="0" i="0" dirty="0">
                        <a:solidFill>
                          <a:schemeClr val="tx1"/>
                        </a:solidFill>
                        <a:latin typeface="+mn-lt"/>
                      </a:endParaRPr>
                    </a:p>
                  </a:txBody>
                  <a:tcPr/>
                </a:tc>
                <a:tc>
                  <a:txBody>
                    <a:bodyPr/>
                    <a:lstStyle/>
                    <a:p>
                      <a:pPr marL="0" indent="0">
                        <a:lnSpc>
                          <a:spcPct val="120000"/>
                        </a:lnSpc>
                        <a:spcBef>
                          <a:spcPct val="20000"/>
                        </a:spcBef>
                        <a:buFont typeface="Arial" panose="020B0604020202020204" pitchFamily="34" charset="0"/>
                        <a:buNone/>
                      </a:pPr>
                      <a:r>
                        <a:rPr lang="en-US" altLang="en-US" sz="1200" i="0" dirty="0">
                          <a:solidFill>
                            <a:schemeClr val="tx1"/>
                          </a:solidFill>
                          <a:latin typeface="+mn-lt"/>
                        </a:rPr>
                        <a:t>Special</a:t>
                      </a:r>
                      <a:r>
                        <a:rPr lang="en-US" altLang="en-US" sz="1200" i="0" baseline="0" dirty="0">
                          <a:solidFill>
                            <a:schemeClr val="tx1"/>
                          </a:solidFill>
                          <a:latin typeface="+mn-lt"/>
                        </a:rPr>
                        <a:t> Permit for Advertising </a:t>
                      </a:r>
                    </a:p>
                    <a:p>
                      <a:pPr marL="171450" indent="-171450">
                        <a:lnSpc>
                          <a:spcPct val="120000"/>
                        </a:lnSpc>
                        <a:spcBef>
                          <a:spcPct val="20000"/>
                        </a:spcBef>
                        <a:buFont typeface="Arial" panose="020B0604020202020204" pitchFamily="34" charset="0"/>
                        <a:buChar char="•"/>
                      </a:pPr>
                      <a:r>
                        <a:rPr lang="en-US" altLang="en-US" sz="1200" i="0" dirty="0">
                          <a:solidFill>
                            <a:schemeClr val="tx1"/>
                          </a:solidFill>
                          <a:latin typeface="+mn-lt"/>
                        </a:rPr>
                        <a:t>   Application can only be made once</a:t>
                      </a:r>
                      <a:r>
                        <a:rPr lang="en-US" altLang="en-US" sz="1200" i="0" baseline="0" dirty="0">
                          <a:solidFill>
                            <a:schemeClr val="tx1"/>
                          </a:solidFill>
                          <a:latin typeface="+mn-lt"/>
                        </a:rPr>
                        <a:t> the Money Lender license is approved</a:t>
                      </a:r>
                      <a:endParaRPr lang="en-US" altLang="en-US" sz="1200" i="0" dirty="0">
                        <a:solidFill>
                          <a:schemeClr val="tx1"/>
                        </a:solidFill>
                        <a:latin typeface="+mn-lt"/>
                      </a:endParaRPr>
                    </a:p>
                  </a:txBody>
                  <a:tcPr/>
                </a:tc>
                <a:tc>
                  <a:txBody>
                    <a:bodyPr/>
                    <a:lstStyle/>
                    <a:p>
                      <a:pPr marL="0" indent="0" algn="ctr">
                        <a:lnSpc>
                          <a:spcPct val="120000"/>
                        </a:lnSpc>
                        <a:spcBef>
                          <a:spcPct val="20000"/>
                        </a:spcBef>
                        <a:buFont typeface="Arial" panose="020B0604020202020204" pitchFamily="34" charset="0"/>
                        <a:buNone/>
                      </a:pPr>
                      <a:r>
                        <a:rPr lang="en-US" altLang="en-US" sz="1200" i="0" dirty="0">
                          <a:solidFill>
                            <a:srgbClr val="4D4D4D"/>
                          </a:solidFill>
                          <a:latin typeface="+mn-lt"/>
                        </a:rPr>
                        <a:t>30 days</a:t>
                      </a:r>
                    </a:p>
                  </a:txBody>
                  <a:tcPr/>
                </a:tc>
                <a:tc>
                  <a:txBody>
                    <a:bodyPr/>
                    <a:lstStyle/>
                    <a:p>
                      <a:pPr marL="0" indent="0">
                        <a:lnSpc>
                          <a:spcPct val="120000"/>
                        </a:lnSpc>
                        <a:spcBef>
                          <a:spcPct val="20000"/>
                        </a:spcBef>
                        <a:buFont typeface="Arial" panose="020B0604020202020204" pitchFamily="34" charset="0"/>
                        <a:buNone/>
                      </a:pPr>
                      <a:r>
                        <a:rPr lang="en-US" altLang="en-US" sz="1200" i="0" dirty="0">
                          <a:solidFill>
                            <a:srgbClr val="4D4D4D"/>
                          </a:solidFill>
                          <a:latin typeface="+mn-lt"/>
                        </a:rPr>
                        <a:t>Target</a:t>
                      </a:r>
                      <a:r>
                        <a:rPr lang="en-US" altLang="en-US" sz="1200" i="0" baseline="0" dirty="0">
                          <a:solidFill>
                            <a:srgbClr val="4D4D4D"/>
                          </a:solidFill>
                          <a:latin typeface="+mn-lt"/>
                        </a:rPr>
                        <a:t> date</a:t>
                      </a:r>
                      <a:br>
                        <a:rPr lang="en-US" altLang="en-US" sz="1200" i="0" baseline="0" dirty="0">
                          <a:solidFill>
                            <a:srgbClr val="4D4D4D"/>
                          </a:solidFill>
                          <a:latin typeface="+mn-lt"/>
                        </a:rPr>
                      </a:br>
                      <a:r>
                        <a:rPr lang="en-US" altLang="en-US" sz="1200" i="0" baseline="0" dirty="0">
                          <a:solidFill>
                            <a:srgbClr val="4D4D4D"/>
                          </a:solidFill>
                          <a:latin typeface="+mn-lt"/>
                        </a:rPr>
                        <a:t>30.04.2016</a:t>
                      </a:r>
                      <a:endParaRPr lang="en-US" altLang="en-US" sz="1200" i="0" dirty="0">
                        <a:solidFill>
                          <a:srgbClr val="4D4D4D"/>
                        </a:solidFill>
                        <a:latin typeface="+mn-lt"/>
                      </a:endParaRPr>
                    </a:p>
                  </a:txBody>
                  <a:tcPr>
                    <a:solidFill>
                      <a:srgbClr val="E9EDF4"/>
                    </a:solidFill>
                  </a:tcPr>
                </a:tc>
                <a:extLst>
                  <a:ext uri="{0D108BD9-81ED-4DB2-BD59-A6C34878D82A}">
                    <a16:rowId xmlns:a16="http://schemas.microsoft.com/office/drawing/2014/main" val="1851001782"/>
                  </a:ext>
                </a:extLst>
              </a:tr>
            </a:tbl>
          </a:graphicData>
        </a:graphic>
      </p:graphicFrame>
    </p:spTree>
    <p:extLst>
      <p:ext uri="{BB962C8B-B14F-4D97-AF65-F5344CB8AC3E}">
        <p14:creationId xmlns:p14="http://schemas.microsoft.com/office/powerpoint/2010/main" val="1895208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4. Product &amp; Marketing</a:t>
            </a:r>
          </a:p>
        </p:txBody>
      </p:sp>
      <p:sp>
        <p:nvSpPr>
          <p:cNvPr id="4" name="Номер слайда 3"/>
          <p:cNvSpPr>
            <a:spLocks noGrp="1"/>
          </p:cNvSpPr>
          <p:nvPr>
            <p:ph type="sldNum" sz="quarter" idx="12"/>
          </p:nvPr>
        </p:nvSpPr>
        <p:spPr/>
        <p:txBody>
          <a:bodyPr/>
          <a:lstStyle/>
          <a:p>
            <a:fld id="{D7F305DA-160D-498F-B102-A1D8643B4A2C}" type="slidenum">
              <a:rPr lang="ru-RU" smtClean="0"/>
              <a:pPr/>
              <a:t>17</a:t>
            </a:fld>
            <a:endParaRPr lang="ru-RU"/>
          </a:p>
        </p:txBody>
      </p:sp>
    </p:spTree>
    <p:extLst>
      <p:ext uri="{BB962C8B-B14F-4D97-AF65-F5344CB8AC3E}">
        <p14:creationId xmlns:p14="http://schemas.microsoft.com/office/powerpoint/2010/main" val="464902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p:txBody>
          <a:bodyPr/>
          <a:lstStyle/>
          <a:p>
            <a:r>
              <a:rPr lang="en-US" dirty="0">
                <a:solidFill>
                  <a:srgbClr val="FF0000"/>
                </a:solidFill>
              </a:rPr>
              <a:t>Consumer Lending Landscape</a:t>
            </a:r>
          </a:p>
        </p:txBody>
      </p:sp>
      <p:sp>
        <p:nvSpPr>
          <p:cNvPr id="4" name="Номер слайда 3"/>
          <p:cNvSpPr>
            <a:spLocks noGrp="1"/>
          </p:cNvSpPr>
          <p:nvPr>
            <p:ph type="sldNum" sz="quarter" idx="12"/>
          </p:nvPr>
        </p:nvSpPr>
        <p:spPr/>
        <p:txBody>
          <a:bodyPr/>
          <a:lstStyle/>
          <a:p>
            <a:fld id="{D7F305DA-160D-498F-B102-A1D8643B4A2C}" type="slidenum">
              <a:rPr lang="ru-RU" smtClean="0"/>
              <a:pPr/>
              <a:t>18</a:t>
            </a:fld>
            <a:endParaRPr lang="ru-RU"/>
          </a:p>
        </p:txBody>
      </p:sp>
      <p:graphicFrame>
        <p:nvGraphicFramePr>
          <p:cNvPr id="7" name="Таблица 6"/>
          <p:cNvGraphicFramePr>
            <a:graphicFrameLocks noGrp="1"/>
          </p:cNvGraphicFramePr>
          <p:nvPr>
            <p:extLst>
              <p:ext uri="{D42A27DB-BD31-4B8C-83A1-F6EECF244321}">
                <p14:modId xmlns:p14="http://schemas.microsoft.com/office/powerpoint/2010/main" val="260146245"/>
              </p:ext>
            </p:extLst>
          </p:nvPr>
        </p:nvGraphicFramePr>
        <p:xfrm>
          <a:off x="98634" y="620688"/>
          <a:ext cx="8937861" cy="5172563"/>
        </p:xfrm>
        <a:graphic>
          <a:graphicData uri="http://schemas.openxmlformats.org/drawingml/2006/table">
            <a:tbl>
              <a:tblPr firstRow="1" bandRow="1">
                <a:tableStyleId>{5C22544A-7EE6-4342-B048-85BDC9FD1C3A}</a:tableStyleId>
              </a:tblPr>
              <a:tblGrid>
                <a:gridCol w="1048230">
                  <a:extLst>
                    <a:ext uri="{9D8B030D-6E8A-4147-A177-3AD203B41FA5}">
                      <a16:colId xmlns:a16="http://schemas.microsoft.com/office/drawing/2014/main" val="20000"/>
                    </a:ext>
                  </a:extLst>
                </a:gridCol>
                <a:gridCol w="1132938">
                  <a:extLst>
                    <a:ext uri="{9D8B030D-6E8A-4147-A177-3AD203B41FA5}">
                      <a16:colId xmlns:a16="http://schemas.microsoft.com/office/drawing/2014/main" val="20001"/>
                    </a:ext>
                  </a:extLst>
                </a:gridCol>
                <a:gridCol w="796491">
                  <a:extLst>
                    <a:ext uri="{9D8B030D-6E8A-4147-A177-3AD203B41FA5}">
                      <a16:colId xmlns:a16="http://schemas.microsoft.com/office/drawing/2014/main" val="20002"/>
                    </a:ext>
                  </a:extLst>
                </a:gridCol>
                <a:gridCol w="941308">
                  <a:extLst>
                    <a:ext uri="{9D8B030D-6E8A-4147-A177-3AD203B41FA5}">
                      <a16:colId xmlns:a16="http://schemas.microsoft.com/office/drawing/2014/main" val="20003"/>
                    </a:ext>
                  </a:extLst>
                </a:gridCol>
                <a:gridCol w="2099841">
                  <a:extLst>
                    <a:ext uri="{9D8B030D-6E8A-4147-A177-3AD203B41FA5}">
                      <a16:colId xmlns:a16="http://schemas.microsoft.com/office/drawing/2014/main" val="20004"/>
                    </a:ext>
                  </a:extLst>
                </a:gridCol>
                <a:gridCol w="1129625">
                  <a:extLst>
                    <a:ext uri="{9D8B030D-6E8A-4147-A177-3AD203B41FA5}">
                      <a16:colId xmlns:a16="http://schemas.microsoft.com/office/drawing/2014/main" val="20005"/>
                    </a:ext>
                  </a:extLst>
                </a:gridCol>
                <a:gridCol w="1789428">
                  <a:extLst>
                    <a:ext uri="{9D8B030D-6E8A-4147-A177-3AD203B41FA5}">
                      <a16:colId xmlns:a16="http://schemas.microsoft.com/office/drawing/2014/main" val="20007"/>
                    </a:ext>
                  </a:extLst>
                </a:gridCol>
              </a:tblGrid>
              <a:tr h="599675">
                <a:tc>
                  <a:txBody>
                    <a:bodyPr/>
                    <a:lstStyle/>
                    <a:p>
                      <a:pPr algn="ctr"/>
                      <a:r>
                        <a:rPr lang="en-US" sz="1400" dirty="0"/>
                        <a:t>Type </a:t>
                      </a:r>
                      <a:endParaRPr lang="ru-RU"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bg1"/>
                          </a:solidFill>
                        </a:rPr>
                        <a:t>Annualized</a:t>
                      </a:r>
                    </a:p>
                    <a:p>
                      <a:pPr marL="0" algn="ctr" defTabSz="914400" rtl="0" eaLnBrk="1" latinLnBrk="0" hangingPunct="1"/>
                      <a:r>
                        <a:rPr lang="en-US" sz="1400" b="1" kern="1200" dirty="0">
                          <a:solidFill>
                            <a:schemeClr val="lt1"/>
                          </a:solidFill>
                          <a:latin typeface="+mn-lt"/>
                          <a:ea typeface="+mn-ea"/>
                          <a:cs typeface="+mn-cs"/>
                        </a:rPr>
                        <a:t>EIR</a:t>
                      </a:r>
                      <a:endParaRPr lang="ru-RU" sz="1400" b="1" kern="1200" dirty="0">
                        <a:solidFill>
                          <a:schemeClr val="lt1"/>
                        </a:solidFill>
                        <a:latin typeface="+mn-lt"/>
                        <a:ea typeface="+mn-ea"/>
                        <a:cs typeface="+mn-cs"/>
                      </a:endParaRPr>
                    </a:p>
                  </a:txBody>
                  <a:tcPr/>
                </a:tc>
                <a:tc>
                  <a:txBody>
                    <a:bodyPr/>
                    <a:lstStyle/>
                    <a:p>
                      <a:pPr marL="0" algn="ctr" defTabSz="914400" rtl="0" eaLnBrk="1" latinLnBrk="0" hangingPunct="1"/>
                      <a:r>
                        <a:rPr lang="en-US" sz="1400" b="1" kern="1200" dirty="0">
                          <a:solidFill>
                            <a:schemeClr val="lt1"/>
                          </a:solidFill>
                          <a:latin typeface="+mn-lt"/>
                          <a:ea typeface="+mn-ea"/>
                          <a:cs typeface="+mn-cs"/>
                        </a:rPr>
                        <a:t>Loan Amount </a:t>
                      </a:r>
                      <a:endParaRPr lang="ru-RU" sz="1400" b="1" kern="1200" dirty="0">
                        <a:solidFill>
                          <a:schemeClr val="lt1"/>
                        </a:solidFill>
                        <a:latin typeface="+mn-lt"/>
                        <a:ea typeface="+mn-ea"/>
                        <a:cs typeface="+mn-cs"/>
                      </a:endParaRPr>
                    </a:p>
                  </a:txBody>
                  <a:tcPr/>
                </a:tc>
                <a:tc>
                  <a:txBody>
                    <a:bodyPr/>
                    <a:lstStyle/>
                    <a:p>
                      <a:pPr marL="0" algn="ctr" defTabSz="914400" rtl="0" eaLnBrk="1" latinLnBrk="0" hangingPunct="1"/>
                      <a:r>
                        <a:rPr lang="en-US" sz="1400" b="1" kern="1200" dirty="0">
                          <a:solidFill>
                            <a:schemeClr val="bg1"/>
                          </a:solidFill>
                          <a:latin typeface="+mn-lt"/>
                          <a:ea typeface="+mn-ea"/>
                          <a:cs typeface="+mn-cs"/>
                        </a:rPr>
                        <a:t>Tenure</a:t>
                      </a:r>
                      <a:endParaRPr lang="ru-RU" sz="1400" b="1" kern="1200" dirty="0">
                        <a:solidFill>
                          <a:schemeClr val="bg1"/>
                        </a:solidFill>
                        <a:latin typeface="+mn-lt"/>
                        <a:ea typeface="+mn-ea"/>
                        <a:cs typeface="+mn-cs"/>
                      </a:endParaRPr>
                    </a:p>
                  </a:txBody>
                  <a:tcPr/>
                </a:tc>
                <a:tc>
                  <a:txBody>
                    <a:bodyPr/>
                    <a:lstStyle/>
                    <a:p>
                      <a:pPr marL="0" algn="ctr" defTabSz="914400" rtl="0" eaLnBrk="1" latinLnBrk="0" hangingPunct="1"/>
                      <a:r>
                        <a:rPr lang="en-US" sz="1400" b="1" kern="1200" dirty="0">
                          <a:solidFill>
                            <a:srgbClr val="E9EDF4"/>
                          </a:solidFill>
                          <a:latin typeface="+mn-lt"/>
                          <a:ea typeface="+mn-ea"/>
                          <a:cs typeface="+mn-cs"/>
                        </a:rPr>
                        <a:t>Ver</a:t>
                      </a:r>
                      <a:r>
                        <a:rPr lang="en-US" sz="1400" b="1" kern="1200" baseline="0" dirty="0">
                          <a:solidFill>
                            <a:srgbClr val="E9EDF4"/>
                          </a:solidFill>
                          <a:latin typeface="+mn-lt"/>
                          <a:ea typeface="+mn-ea"/>
                          <a:cs typeface="+mn-cs"/>
                        </a:rPr>
                        <a:t>ification</a:t>
                      </a:r>
                      <a:endParaRPr lang="ru-RU" sz="1400" b="1" kern="1200" dirty="0">
                        <a:solidFill>
                          <a:srgbClr val="E9EDF4"/>
                        </a:solidFill>
                        <a:latin typeface="+mn-lt"/>
                        <a:ea typeface="+mn-ea"/>
                        <a:cs typeface="+mn-cs"/>
                      </a:endParaRPr>
                    </a:p>
                  </a:txBody>
                  <a:tcPr/>
                </a:tc>
                <a:tc>
                  <a:txBody>
                    <a:bodyPr/>
                    <a:lstStyle/>
                    <a:p>
                      <a:pPr marL="0" algn="ctr" defTabSz="914400" rtl="0" eaLnBrk="1" latinLnBrk="0" hangingPunct="1"/>
                      <a:r>
                        <a:rPr lang="en-US" sz="1400" b="1" kern="1200" dirty="0">
                          <a:solidFill>
                            <a:srgbClr val="E9EDF4"/>
                          </a:solidFill>
                          <a:latin typeface="+mn-lt"/>
                          <a:ea typeface="+mn-ea"/>
                          <a:cs typeface="+mn-cs"/>
                        </a:rPr>
                        <a:t>Time-to-Money</a:t>
                      </a:r>
                    </a:p>
                  </a:txBody>
                  <a:tcPr/>
                </a:tc>
                <a:tc>
                  <a:txBody>
                    <a:bodyPr/>
                    <a:lstStyle/>
                    <a:p>
                      <a:pPr marL="0" algn="ctr" defTabSz="914400" rtl="0" eaLnBrk="1" latinLnBrk="0" hangingPunct="1"/>
                      <a:r>
                        <a:rPr lang="en-US" sz="1400" b="1" kern="1200" dirty="0">
                          <a:solidFill>
                            <a:srgbClr val="E9EDF4"/>
                          </a:solidFill>
                          <a:latin typeface="+mn-lt"/>
                          <a:ea typeface="+mn-ea"/>
                          <a:cs typeface="+mn-cs"/>
                        </a:rPr>
                        <a:t>Target Customers</a:t>
                      </a:r>
                    </a:p>
                  </a:txBody>
                  <a:tcPr/>
                </a:tc>
                <a:extLst>
                  <a:ext uri="{0D108BD9-81ED-4DB2-BD59-A6C34878D82A}">
                    <a16:rowId xmlns:a16="http://schemas.microsoft.com/office/drawing/2014/main" val="10000"/>
                  </a:ext>
                </a:extLst>
              </a:tr>
              <a:tr h="706642">
                <a:tc>
                  <a:txBody>
                    <a:bodyPr/>
                    <a:lstStyle/>
                    <a:p>
                      <a:pPr algn="l"/>
                      <a:r>
                        <a:rPr lang="en-US" sz="1100" dirty="0">
                          <a:solidFill>
                            <a:schemeClr val="tx1"/>
                          </a:solidFill>
                        </a:rPr>
                        <a:t>Unofficial lender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Up to 380%</a:t>
                      </a:r>
                    </a:p>
                  </a:txBody>
                  <a:tcPr/>
                </a:tc>
                <a:tc>
                  <a:txBody>
                    <a:bodyPr/>
                    <a:lstStyle/>
                    <a:p>
                      <a:pPr algn="l"/>
                      <a:r>
                        <a:rPr lang="en-US" sz="1100" dirty="0"/>
                        <a:t>$</a:t>
                      </a:r>
                      <a:r>
                        <a:rPr lang="en-US" sz="1100" dirty="0">
                          <a:solidFill>
                            <a:schemeClr val="tx1"/>
                          </a:solidFill>
                        </a:rPr>
                        <a:t>250 – </a:t>
                      </a:r>
                      <a:br>
                        <a:rPr lang="en-US" sz="1100" dirty="0">
                          <a:solidFill>
                            <a:schemeClr val="tx1"/>
                          </a:solidFill>
                        </a:rPr>
                      </a:br>
                      <a:r>
                        <a:rPr lang="en-US" sz="1100" dirty="0"/>
                        <a:t>$</a:t>
                      </a:r>
                      <a:r>
                        <a:rPr lang="en-US" sz="1100" dirty="0">
                          <a:solidFill>
                            <a:schemeClr val="tx1"/>
                          </a:solidFill>
                        </a:rPr>
                        <a:t>2</a:t>
                      </a:r>
                      <a:r>
                        <a:rPr lang="en-US" sz="1100" baseline="0" dirty="0">
                          <a:solidFill>
                            <a:schemeClr val="tx1"/>
                          </a:solidFill>
                        </a:rPr>
                        <a:t> 500</a:t>
                      </a:r>
                      <a:endParaRPr lang="en-US" sz="1100" dirty="0">
                        <a:solidFill>
                          <a:schemeClr val="tx1"/>
                        </a:solidFill>
                      </a:endParaRPr>
                    </a:p>
                    <a:p>
                      <a:pPr algn="l"/>
                      <a:endParaRPr lang="en-US" sz="1100" dirty="0">
                        <a:solidFill>
                          <a:schemeClr val="tx1"/>
                        </a:solidFill>
                      </a:endParaRPr>
                    </a:p>
                  </a:txBody>
                  <a:tcPr/>
                </a:tc>
                <a:tc>
                  <a:txBody>
                    <a:bodyPr/>
                    <a:lstStyle/>
                    <a:p>
                      <a:pPr algn="l"/>
                      <a:r>
                        <a:rPr lang="en-US" sz="1100" dirty="0">
                          <a:solidFill>
                            <a:schemeClr val="tx1"/>
                          </a:solidFill>
                        </a:rPr>
                        <a:t>From 1 week up to 6 months</a:t>
                      </a:r>
                    </a:p>
                  </a:txBody>
                  <a:tcPr/>
                </a:tc>
                <a:tc>
                  <a:txBody>
                    <a:bodyPr/>
                    <a:lstStyle/>
                    <a:p>
                      <a:pPr algn="l"/>
                      <a:r>
                        <a:rPr lang="en-US" sz="1100" dirty="0">
                          <a:solidFill>
                            <a:schemeClr val="tx1"/>
                          </a:solidFill>
                        </a:rPr>
                        <a:t>ID, Salary proof, Address proof</a:t>
                      </a:r>
                    </a:p>
                    <a:p>
                      <a:pPr algn="l"/>
                      <a:r>
                        <a:rPr lang="en-US" sz="1100" dirty="0">
                          <a:solidFill>
                            <a:schemeClr val="tx1"/>
                          </a:solidFill>
                        </a:rPr>
                        <a:t>Field</a:t>
                      </a:r>
                      <a:r>
                        <a:rPr lang="en-US" sz="1100" baseline="0" dirty="0">
                          <a:solidFill>
                            <a:schemeClr val="tx1"/>
                          </a:solidFill>
                        </a:rPr>
                        <a:t> visit</a:t>
                      </a:r>
                      <a:endParaRPr lang="en-US" sz="1100" dirty="0">
                        <a:solidFill>
                          <a:schemeClr val="tx1"/>
                        </a:solidFill>
                      </a:endParaRPr>
                    </a:p>
                  </a:txBody>
                  <a:tcPr/>
                </a:tc>
                <a:tc>
                  <a:txBody>
                    <a:bodyPr/>
                    <a:lstStyle/>
                    <a:p>
                      <a:pPr algn="l"/>
                      <a:r>
                        <a:rPr lang="en-US" sz="1100" dirty="0">
                          <a:solidFill>
                            <a:schemeClr val="tx1"/>
                          </a:solidFill>
                        </a:rPr>
                        <a:t>Up to </a:t>
                      </a:r>
                      <a:r>
                        <a:rPr lang="ru-RU" sz="1100" dirty="0">
                          <a:solidFill>
                            <a:schemeClr val="tx1"/>
                          </a:solidFill>
                        </a:rPr>
                        <a:t>3</a:t>
                      </a:r>
                      <a:r>
                        <a:rPr lang="en-US" sz="1100" dirty="0">
                          <a:solidFill>
                            <a:schemeClr val="tx1"/>
                          </a:solidFill>
                        </a:rPr>
                        <a:t> days</a:t>
                      </a:r>
                    </a:p>
                  </a:txBody>
                  <a:tcPr/>
                </a:tc>
                <a:tc>
                  <a:txBody>
                    <a:bodyPr/>
                    <a:lstStyle/>
                    <a:p>
                      <a:pPr algn="l"/>
                      <a:r>
                        <a:rPr lang="en-US" sz="1100" dirty="0">
                          <a:solidFill>
                            <a:schemeClr val="tx1"/>
                          </a:solidFill>
                        </a:rPr>
                        <a:t>Customers with unofficial</a:t>
                      </a:r>
                      <a:r>
                        <a:rPr lang="en-US" sz="1100" baseline="0" dirty="0">
                          <a:solidFill>
                            <a:schemeClr val="tx1"/>
                          </a:solidFill>
                        </a:rPr>
                        <a:t> salaries, no documentations, in black lists, no age limit</a:t>
                      </a:r>
                      <a:endParaRPr lang="en-US" sz="1100" dirty="0">
                        <a:solidFill>
                          <a:schemeClr val="tx1"/>
                        </a:solidFill>
                      </a:endParaRPr>
                    </a:p>
                  </a:txBody>
                  <a:tcPr/>
                </a:tc>
                <a:extLst>
                  <a:ext uri="{0D108BD9-81ED-4DB2-BD59-A6C34878D82A}">
                    <a16:rowId xmlns:a16="http://schemas.microsoft.com/office/drawing/2014/main" val="10002"/>
                  </a:ext>
                </a:extLst>
              </a:tr>
              <a:tr h="762222">
                <a:tc>
                  <a:txBody>
                    <a:bodyPr/>
                    <a:lstStyle/>
                    <a:p>
                      <a:pPr algn="l"/>
                      <a:r>
                        <a:rPr lang="en-US" sz="1100" dirty="0">
                          <a:solidFill>
                            <a:schemeClr val="tx1"/>
                          </a:solidFill>
                        </a:rPr>
                        <a:t>Licensed Moneylender</a:t>
                      </a:r>
                      <a:endParaRPr lang="ru-RU" sz="11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18% le</a:t>
                      </a:r>
                      <a:r>
                        <a:rPr lang="en-US" sz="1100" baseline="0" dirty="0">
                          <a:solidFill>
                            <a:schemeClr val="tx1"/>
                          </a:solidFill>
                        </a:rPr>
                        <a:t>gally, up to 318% illegally</a:t>
                      </a:r>
                      <a:endParaRPr lang="en-US" sz="1100" dirty="0">
                        <a:solidFill>
                          <a:schemeClr val="tx1"/>
                        </a:solidFill>
                      </a:endParaRPr>
                    </a:p>
                  </a:txBody>
                  <a:tcPr/>
                </a:tc>
                <a:tc>
                  <a:txBody>
                    <a:bodyPr/>
                    <a:lstStyle/>
                    <a:p>
                      <a:pPr algn="l"/>
                      <a:r>
                        <a:rPr lang="en-US" sz="1100" dirty="0"/>
                        <a:t>$</a:t>
                      </a:r>
                      <a:r>
                        <a:rPr lang="en-US" sz="1100" dirty="0">
                          <a:solidFill>
                            <a:schemeClr val="tx1"/>
                          </a:solidFill>
                        </a:rPr>
                        <a:t>25</a:t>
                      </a:r>
                      <a:r>
                        <a:rPr lang="ru-RU" sz="1100" dirty="0">
                          <a:solidFill>
                            <a:schemeClr val="tx1"/>
                          </a:solidFill>
                        </a:rPr>
                        <a:t>0</a:t>
                      </a:r>
                      <a:r>
                        <a:rPr lang="en-US" sz="1100" dirty="0">
                          <a:solidFill>
                            <a:schemeClr val="tx1"/>
                          </a:solidFill>
                        </a:rPr>
                        <a:t> – </a:t>
                      </a:r>
                      <a:br>
                        <a:rPr lang="en-US" sz="1100" dirty="0">
                          <a:solidFill>
                            <a:schemeClr val="tx1"/>
                          </a:solidFill>
                        </a:rPr>
                      </a:br>
                      <a:r>
                        <a:rPr lang="en-US" sz="1100" dirty="0"/>
                        <a:t>$</a:t>
                      </a:r>
                      <a:r>
                        <a:rPr lang="en-US" sz="1100" dirty="0">
                          <a:solidFill>
                            <a:schemeClr val="tx1"/>
                          </a:solidFill>
                        </a:rPr>
                        <a:t>2 500</a:t>
                      </a:r>
                    </a:p>
                  </a:txBody>
                  <a:tcPr/>
                </a:tc>
                <a:tc>
                  <a:txBody>
                    <a:bodyPr/>
                    <a:lstStyle/>
                    <a:p>
                      <a:pPr algn="l"/>
                      <a:r>
                        <a:rPr lang="en-US" sz="1100" dirty="0">
                          <a:solidFill>
                            <a:schemeClr val="tx1"/>
                          </a:solidFill>
                        </a:rPr>
                        <a:t>Up to</a:t>
                      </a:r>
                      <a:r>
                        <a:rPr lang="en-US" sz="1100" baseline="0" dirty="0">
                          <a:solidFill>
                            <a:schemeClr val="tx1"/>
                          </a:solidFill>
                        </a:rPr>
                        <a:t> 12 months</a:t>
                      </a:r>
                      <a:endParaRPr lang="en-US" sz="1100" dirty="0">
                        <a:solidFill>
                          <a:schemeClr val="tx1"/>
                        </a:solidFill>
                      </a:endParaRPr>
                    </a:p>
                  </a:txBody>
                  <a:tcPr/>
                </a:tc>
                <a:tc>
                  <a:txBody>
                    <a:bodyPr/>
                    <a:lstStyle/>
                    <a:p>
                      <a:pPr algn="l"/>
                      <a:r>
                        <a:rPr lang="en-US" sz="1100" dirty="0">
                          <a:solidFill>
                            <a:schemeClr val="tx1"/>
                          </a:solidFill>
                        </a:rPr>
                        <a:t>ID, Salary proof, Address proof</a:t>
                      </a:r>
                    </a:p>
                    <a:p>
                      <a:pPr algn="l"/>
                      <a:r>
                        <a:rPr lang="en-US" sz="1100" dirty="0">
                          <a:solidFill>
                            <a:schemeClr val="tx1"/>
                          </a:solidFill>
                        </a:rPr>
                        <a:t>Credit</a:t>
                      </a:r>
                      <a:r>
                        <a:rPr lang="en-US" sz="1100" baseline="0" dirty="0">
                          <a:solidFill>
                            <a:schemeClr val="tx1"/>
                          </a:solidFill>
                        </a:rPr>
                        <a:t> Bureau check</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rPr>
                        <a:t>Phone verification</a:t>
                      </a:r>
                    </a:p>
                  </a:txBody>
                  <a:tcPr/>
                </a:tc>
                <a:tc>
                  <a:txBody>
                    <a:bodyPr/>
                    <a:lstStyle/>
                    <a:p>
                      <a:pPr algn="l"/>
                      <a:r>
                        <a:rPr lang="en-US" sz="1100" dirty="0">
                          <a:solidFill>
                            <a:schemeClr val="tx1"/>
                          </a:solidFill>
                        </a:rPr>
                        <a:t>60 minutes – 3 days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Customers</a:t>
                      </a:r>
                      <a:r>
                        <a:rPr lang="en-US" sz="1100" baseline="0" dirty="0"/>
                        <a:t> without good credit history and </a:t>
                      </a:r>
                      <a:r>
                        <a:rPr lang="en-US" sz="1100" baseline="0" dirty="0" err="1"/>
                        <a:t>overdebted</a:t>
                      </a:r>
                      <a:endParaRPr lang="en-US" sz="1100" dirty="0"/>
                    </a:p>
                  </a:txBody>
                  <a:tcPr/>
                </a:tc>
                <a:extLst>
                  <a:ext uri="{0D108BD9-81ED-4DB2-BD59-A6C34878D82A}">
                    <a16:rowId xmlns:a16="http://schemas.microsoft.com/office/drawing/2014/main" val="3877790205"/>
                  </a:ext>
                </a:extLst>
              </a:tr>
              <a:tr h="609633">
                <a:tc>
                  <a:txBody>
                    <a:bodyPr/>
                    <a:lstStyle/>
                    <a:p>
                      <a:pPr algn="l"/>
                      <a:r>
                        <a:rPr lang="en-US" sz="1100" dirty="0">
                          <a:solidFill>
                            <a:schemeClr val="tx1"/>
                          </a:solidFill>
                        </a:rPr>
                        <a:t>Pawnshop</a:t>
                      </a:r>
                      <a:endParaRPr lang="ru-RU" sz="1100" dirty="0">
                        <a:solidFill>
                          <a:schemeClr val="tx1"/>
                        </a:solidFill>
                      </a:endParaRPr>
                    </a:p>
                  </a:txBody>
                  <a:tcPr/>
                </a:tc>
                <a:tc>
                  <a:txBody>
                    <a:bodyPr/>
                    <a:lstStyle/>
                    <a:p>
                      <a:pPr algn="l"/>
                      <a:r>
                        <a:rPr lang="en-US" sz="1100" dirty="0">
                          <a:solidFill>
                            <a:schemeClr val="tx1"/>
                          </a:solidFill>
                        </a:rPr>
                        <a:t>Up</a:t>
                      </a:r>
                      <a:r>
                        <a:rPr lang="en-US" sz="1100" baseline="0" dirty="0">
                          <a:solidFill>
                            <a:schemeClr val="tx1"/>
                          </a:solidFill>
                        </a:rPr>
                        <a:t> to 24</a:t>
                      </a:r>
                      <a:r>
                        <a:rPr lang="en-US" sz="1100" dirty="0">
                          <a:solidFill>
                            <a:schemeClr val="tx1"/>
                          </a:solidFill>
                        </a:rPr>
                        <a:t>%</a:t>
                      </a:r>
                    </a:p>
                  </a:txBody>
                  <a:tcPr/>
                </a:tc>
                <a:tc>
                  <a:txBody>
                    <a:bodyPr/>
                    <a:lstStyle/>
                    <a:p>
                      <a:pPr algn="l"/>
                      <a:r>
                        <a:rPr lang="en-US" sz="1100" dirty="0"/>
                        <a:t>$</a:t>
                      </a:r>
                      <a:r>
                        <a:rPr lang="en-US" sz="1100" dirty="0">
                          <a:solidFill>
                            <a:schemeClr val="tx1"/>
                          </a:solidFill>
                        </a:rPr>
                        <a:t>250 – </a:t>
                      </a:r>
                      <a:br>
                        <a:rPr lang="en-US" sz="1100" dirty="0">
                          <a:solidFill>
                            <a:schemeClr val="tx1"/>
                          </a:solidFill>
                        </a:rPr>
                      </a:br>
                      <a:r>
                        <a:rPr lang="en-US" sz="1100" dirty="0"/>
                        <a:t>$</a:t>
                      </a:r>
                      <a:r>
                        <a:rPr lang="en-US" sz="1100" dirty="0">
                          <a:solidFill>
                            <a:schemeClr val="tx1"/>
                          </a:solidFill>
                        </a:rPr>
                        <a:t>10 000</a:t>
                      </a:r>
                    </a:p>
                  </a:txBody>
                  <a:tcPr/>
                </a:tc>
                <a:tc>
                  <a:txBody>
                    <a:bodyPr/>
                    <a:lstStyle/>
                    <a:p>
                      <a:pPr algn="l"/>
                      <a:r>
                        <a:rPr lang="en-US" sz="1100" dirty="0">
                          <a:solidFill>
                            <a:schemeClr val="tx1"/>
                          </a:solidFill>
                        </a:rPr>
                        <a:t>From</a:t>
                      </a:r>
                      <a:r>
                        <a:rPr lang="en-US" sz="1100" baseline="0" dirty="0">
                          <a:solidFill>
                            <a:schemeClr val="tx1"/>
                          </a:solidFill>
                        </a:rPr>
                        <a:t> 1 week </a:t>
                      </a:r>
                      <a:r>
                        <a:rPr lang="en-US" sz="1100" dirty="0">
                          <a:solidFill>
                            <a:schemeClr val="tx1"/>
                          </a:solidFill>
                        </a:rPr>
                        <a:t>up to 6 months</a:t>
                      </a:r>
                    </a:p>
                  </a:txBody>
                  <a:tcPr/>
                </a:tc>
                <a:tc>
                  <a:txBody>
                    <a:bodyPr/>
                    <a:lstStyle/>
                    <a:p>
                      <a:pPr algn="l"/>
                      <a:r>
                        <a:rPr lang="en-US" sz="1100" dirty="0">
                          <a:solidFill>
                            <a:schemeClr val="tx1"/>
                          </a:solidFill>
                        </a:rPr>
                        <a:t>ID, </a:t>
                      </a:r>
                      <a:r>
                        <a:rPr lang="en-US" sz="1100" baseline="0" dirty="0">
                          <a:solidFill>
                            <a:schemeClr val="tx1"/>
                          </a:solidFill>
                        </a:rPr>
                        <a:t>Collateral</a:t>
                      </a:r>
                      <a:endParaRPr lang="en-US" sz="1100" dirty="0">
                        <a:solidFill>
                          <a:schemeClr val="tx1"/>
                        </a:solidFill>
                      </a:endParaRPr>
                    </a:p>
                  </a:txBody>
                  <a:tcPr/>
                </a:tc>
                <a:tc>
                  <a:txBody>
                    <a:bodyPr/>
                    <a:lstStyle/>
                    <a:p>
                      <a:pPr algn="l"/>
                      <a:r>
                        <a:rPr lang="en-US" sz="1100" dirty="0">
                          <a:solidFill>
                            <a:schemeClr val="tx1"/>
                          </a:solidFill>
                        </a:rPr>
                        <a:t>Up to 3 days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Customers with unofficial</a:t>
                      </a:r>
                      <a:r>
                        <a:rPr lang="en-US" sz="1100" baseline="0" dirty="0">
                          <a:solidFill>
                            <a:schemeClr val="tx1"/>
                          </a:solidFill>
                        </a:rPr>
                        <a:t> salaries, not complete documents, in black lists, no age limit, collateral</a:t>
                      </a:r>
                      <a:endParaRPr lang="en-US" sz="1100" dirty="0">
                        <a:solidFill>
                          <a:schemeClr val="tx1"/>
                        </a:solidFill>
                      </a:endParaRPr>
                    </a:p>
                  </a:txBody>
                  <a:tcPr/>
                </a:tc>
                <a:extLst>
                  <a:ext uri="{0D108BD9-81ED-4DB2-BD59-A6C34878D82A}">
                    <a16:rowId xmlns:a16="http://schemas.microsoft.com/office/drawing/2014/main" val="10003"/>
                  </a:ext>
                </a:extLst>
              </a:tr>
              <a:tr h="762222">
                <a:tc>
                  <a:txBody>
                    <a:bodyPr/>
                    <a:lstStyle/>
                    <a:p>
                      <a:pPr algn="l"/>
                      <a:r>
                        <a:rPr lang="en-US" sz="1100" dirty="0">
                          <a:solidFill>
                            <a:schemeClr val="tx1"/>
                          </a:solidFill>
                        </a:rPr>
                        <a:t>Co-operative</a:t>
                      </a:r>
                      <a:endParaRPr lang="ru-RU" sz="11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Up to 15%</a:t>
                      </a:r>
                    </a:p>
                  </a:txBody>
                  <a:tcPr/>
                </a:tc>
                <a:tc>
                  <a:txBody>
                    <a:bodyPr/>
                    <a:lstStyle/>
                    <a:p>
                      <a:pPr algn="l"/>
                      <a:r>
                        <a:rPr lang="en-US" sz="1100" dirty="0">
                          <a:solidFill>
                            <a:schemeClr val="tx1"/>
                          </a:solidFill>
                        </a:rPr>
                        <a:t>$250 – </a:t>
                      </a:r>
                      <a:br>
                        <a:rPr lang="en-US" sz="1100" dirty="0">
                          <a:solidFill>
                            <a:schemeClr val="tx1"/>
                          </a:solidFill>
                        </a:rPr>
                      </a:br>
                      <a:r>
                        <a:rPr lang="en-US" sz="1100" dirty="0">
                          <a:solidFill>
                            <a:schemeClr val="tx1"/>
                          </a:solidFill>
                        </a:rPr>
                        <a:t>$60</a:t>
                      </a:r>
                      <a:r>
                        <a:rPr lang="en-US" sz="1100" baseline="0" dirty="0">
                          <a:solidFill>
                            <a:schemeClr val="tx1"/>
                          </a:solidFill>
                        </a:rPr>
                        <a:t> 000</a:t>
                      </a:r>
                      <a:endParaRPr lang="en-US" sz="1100" dirty="0">
                        <a:solidFill>
                          <a:schemeClr val="tx1"/>
                        </a:solidFill>
                      </a:endParaRPr>
                    </a:p>
                  </a:txBody>
                  <a:tcPr/>
                </a:tc>
                <a:tc>
                  <a:txBody>
                    <a:bodyPr/>
                    <a:lstStyle/>
                    <a:p>
                      <a:pPr algn="l"/>
                      <a:r>
                        <a:rPr lang="en-US" sz="1100" dirty="0">
                          <a:solidFill>
                            <a:schemeClr val="tx1"/>
                          </a:solidFill>
                        </a:rPr>
                        <a:t>Up to 25 years</a:t>
                      </a:r>
                    </a:p>
                  </a:txBody>
                  <a:tcPr/>
                </a:tc>
                <a:tc>
                  <a:txBody>
                    <a:bodyPr/>
                    <a:lstStyle/>
                    <a:p>
                      <a:pPr algn="l"/>
                      <a:r>
                        <a:rPr lang="en-US" sz="1100" dirty="0">
                          <a:solidFill>
                            <a:schemeClr val="tx1"/>
                          </a:solidFill>
                        </a:rPr>
                        <a:t>ID, Salary proof, Address proof</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Credit</a:t>
                      </a:r>
                      <a:r>
                        <a:rPr lang="en-US" sz="1100" baseline="0" dirty="0">
                          <a:solidFill>
                            <a:schemeClr val="tx1"/>
                          </a:solidFill>
                        </a:rPr>
                        <a:t> Bureau check</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rPr>
                        <a:t>Phone verification</a:t>
                      </a:r>
                    </a:p>
                    <a:p>
                      <a:pPr algn="l"/>
                      <a:endParaRPr lang="en-US" sz="1100" dirty="0">
                        <a:solidFill>
                          <a:schemeClr val="tx1"/>
                        </a:solidFill>
                      </a:endParaRPr>
                    </a:p>
                  </a:txBody>
                  <a:tcPr/>
                </a:tc>
                <a:tc>
                  <a:txBody>
                    <a:bodyPr/>
                    <a:lstStyle/>
                    <a:p>
                      <a:pPr algn="l"/>
                      <a:r>
                        <a:rPr lang="en-US" sz="1100" dirty="0">
                          <a:solidFill>
                            <a:schemeClr val="tx1"/>
                          </a:solidFill>
                        </a:rPr>
                        <a:t>Up</a:t>
                      </a:r>
                      <a:r>
                        <a:rPr lang="en-US" sz="1100" baseline="0" dirty="0">
                          <a:solidFill>
                            <a:schemeClr val="tx1"/>
                          </a:solidFill>
                        </a:rPr>
                        <a:t> to 10 days</a:t>
                      </a:r>
                      <a:endParaRPr lang="en-US" sz="11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Only</a:t>
                      </a:r>
                      <a:r>
                        <a:rPr lang="en-US" sz="1100" baseline="0" dirty="0">
                          <a:solidFill>
                            <a:schemeClr val="tx1"/>
                          </a:solidFill>
                        </a:rPr>
                        <a:t> for government employees</a:t>
                      </a:r>
                      <a:endParaRPr lang="en-US" sz="1100" dirty="0">
                        <a:solidFill>
                          <a:schemeClr val="tx1"/>
                        </a:solidFill>
                      </a:endParaRPr>
                    </a:p>
                  </a:txBody>
                  <a:tcPr/>
                </a:tc>
                <a:extLst>
                  <a:ext uri="{0D108BD9-81ED-4DB2-BD59-A6C34878D82A}">
                    <a16:rowId xmlns:a16="http://schemas.microsoft.com/office/drawing/2014/main" val="3234956390"/>
                  </a:ext>
                </a:extLst>
              </a:tr>
              <a:tr h="762222">
                <a:tc>
                  <a:txBody>
                    <a:bodyPr/>
                    <a:lstStyle/>
                    <a:p>
                      <a:pPr algn="l"/>
                      <a:r>
                        <a:rPr lang="en-US" sz="1100" dirty="0">
                          <a:solidFill>
                            <a:schemeClr val="tx1"/>
                          </a:solidFill>
                        </a:rPr>
                        <a:t>Credit card</a:t>
                      </a:r>
                      <a:r>
                        <a:rPr lang="en-US" sz="1100" baseline="0" dirty="0">
                          <a:solidFill>
                            <a:schemeClr val="tx1"/>
                          </a:solidFill>
                        </a:rPr>
                        <a:t> company</a:t>
                      </a:r>
                      <a:endParaRPr lang="ru-RU" sz="11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Up to 18%</a:t>
                      </a:r>
                    </a:p>
                  </a:txBody>
                  <a:tcPr/>
                </a:tc>
                <a:tc>
                  <a:txBody>
                    <a:bodyPr/>
                    <a:lstStyle/>
                    <a:p>
                      <a:pPr algn="l"/>
                      <a:r>
                        <a:rPr lang="en-US" sz="1100" dirty="0">
                          <a:solidFill>
                            <a:schemeClr val="tx1"/>
                          </a:solidFill>
                        </a:rPr>
                        <a:t>$250 – </a:t>
                      </a:r>
                      <a:br>
                        <a:rPr lang="en-US" sz="1100" dirty="0">
                          <a:solidFill>
                            <a:schemeClr val="tx1"/>
                          </a:solidFill>
                        </a:rPr>
                      </a:br>
                      <a:r>
                        <a:rPr lang="en-US" sz="1100" dirty="0">
                          <a:solidFill>
                            <a:schemeClr val="tx1"/>
                          </a:solidFill>
                        </a:rPr>
                        <a:t>$60 000</a:t>
                      </a:r>
                    </a:p>
                  </a:txBody>
                  <a:tcPr/>
                </a:tc>
                <a:tc>
                  <a:txBody>
                    <a:bodyPr/>
                    <a:lstStyle/>
                    <a:p>
                      <a:pPr algn="l"/>
                      <a:r>
                        <a:rPr lang="en-US" sz="1100" dirty="0">
                          <a:solidFill>
                            <a:schemeClr val="tx1"/>
                          </a:solidFill>
                        </a:rPr>
                        <a:t>Up to 2</a:t>
                      </a:r>
                      <a:r>
                        <a:rPr lang="en-US" sz="1100" baseline="0" dirty="0">
                          <a:solidFill>
                            <a:schemeClr val="tx1"/>
                          </a:solidFill>
                        </a:rPr>
                        <a:t> years</a:t>
                      </a:r>
                      <a:endParaRPr lang="en-US" sz="1100" dirty="0">
                        <a:solidFill>
                          <a:schemeClr val="tx1"/>
                        </a:solidFill>
                      </a:endParaRPr>
                    </a:p>
                  </a:txBody>
                  <a:tcPr/>
                </a:tc>
                <a:tc>
                  <a:txBody>
                    <a:bodyPr/>
                    <a:lstStyle/>
                    <a:p>
                      <a:pPr algn="l"/>
                      <a:r>
                        <a:rPr lang="en-US" sz="1100" dirty="0">
                          <a:solidFill>
                            <a:schemeClr val="tx1"/>
                          </a:solidFill>
                        </a:rPr>
                        <a:t>ID, Salary proof, Address proof</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Credit</a:t>
                      </a:r>
                      <a:r>
                        <a:rPr lang="en-US" sz="1100" baseline="0" dirty="0">
                          <a:solidFill>
                            <a:schemeClr val="tx1"/>
                          </a:solidFill>
                        </a:rPr>
                        <a:t> Bureau check</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rPr>
                        <a:t>Phone verification</a:t>
                      </a:r>
                    </a:p>
                    <a:p>
                      <a:pPr algn="l"/>
                      <a:endParaRPr lang="en-US" sz="1100" dirty="0">
                        <a:solidFill>
                          <a:schemeClr val="tx1"/>
                        </a:solidFill>
                      </a:endParaRPr>
                    </a:p>
                  </a:txBody>
                  <a:tcPr/>
                </a:tc>
                <a:tc>
                  <a:txBody>
                    <a:bodyPr/>
                    <a:lstStyle/>
                    <a:p>
                      <a:pPr algn="l"/>
                      <a:r>
                        <a:rPr lang="en-US" sz="1100" dirty="0">
                          <a:solidFill>
                            <a:schemeClr val="tx1"/>
                          </a:solidFill>
                        </a:rPr>
                        <a:t>Up</a:t>
                      </a:r>
                      <a:r>
                        <a:rPr lang="en-US" sz="1100" baseline="0" dirty="0">
                          <a:solidFill>
                            <a:schemeClr val="tx1"/>
                          </a:solidFill>
                        </a:rPr>
                        <a:t> to </a:t>
                      </a:r>
                      <a:r>
                        <a:rPr lang="ru-RU" sz="1100" baseline="0" dirty="0">
                          <a:solidFill>
                            <a:schemeClr val="tx1"/>
                          </a:solidFill>
                        </a:rPr>
                        <a:t>5</a:t>
                      </a:r>
                      <a:r>
                        <a:rPr lang="en-US" sz="1100" baseline="0" dirty="0">
                          <a:solidFill>
                            <a:schemeClr val="tx1"/>
                          </a:solidFill>
                        </a:rPr>
                        <a:t> days</a:t>
                      </a:r>
                      <a:endParaRPr lang="en-US" sz="1100" dirty="0">
                        <a:solidFill>
                          <a:schemeClr val="tx1"/>
                        </a:solidFill>
                      </a:endParaRPr>
                    </a:p>
                  </a:txBody>
                  <a:tcPr/>
                </a:tc>
                <a:tc>
                  <a:txBody>
                    <a:bodyPr/>
                    <a:lstStyle/>
                    <a:p>
                      <a:pPr algn="l"/>
                      <a:r>
                        <a:rPr lang="en-US" sz="1100" dirty="0">
                          <a:solidFill>
                            <a:schemeClr val="tx1"/>
                          </a:solidFill>
                        </a:rPr>
                        <a:t>Fresh graduates</a:t>
                      </a:r>
                      <a:r>
                        <a:rPr lang="en-US" sz="1100" baseline="0" dirty="0">
                          <a:solidFill>
                            <a:schemeClr val="tx1"/>
                          </a:solidFill>
                        </a:rPr>
                        <a:t> and </a:t>
                      </a:r>
                      <a:r>
                        <a:rPr lang="en-US" sz="1100" dirty="0">
                          <a:solidFill>
                            <a:schemeClr val="tx1"/>
                          </a:solidFill>
                        </a:rPr>
                        <a:t>young adults</a:t>
                      </a:r>
                      <a:r>
                        <a:rPr lang="en-US" sz="1100" baseline="0" dirty="0">
                          <a:solidFill>
                            <a:schemeClr val="tx1"/>
                          </a:solidFill>
                        </a:rPr>
                        <a:t> whom newly joined the workforce</a:t>
                      </a:r>
                      <a:endParaRPr lang="en-US" sz="1100" dirty="0">
                        <a:solidFill>
                          <a:schemeClr val="tx1"/>
                        </a:solidFill>
                      </a:endParaRPr>
                    </a:p>
                  </a:txBody>
                  <a:tcPr/>
                </a:tc>
                <a:extLst>
                  <a:ext uri="{0D108BD9-81ED-4DB2-BD59-A6C34878D82A}">
                    <a16:rowId xmlns:a16="http://schemas.microsoft.com/office/drawing/2014/main" val="10005"/>
                  </a:ext>
                </a:extLst>
              </a:tr>
              <a:tr h="762222">
                <a:tc>
                  <a:txBody>
                    <a:bodyPr/>
                    <a:lstStyle/>
                    <a:p>
                      <a:pPr algn="l"/>
                      <a:r>
                        <a:rPr lang="en-US" sz="1100" dirty="0">
                          <a:solidFill>
                            <a:schemeClr val="tx1"/>
                          </a:solidFill>
                        </a:rPr>
                        <a:t>Bank</a:t>
                      </a:r>
                      <a:endParaRPr lang="ru-RU" sz="1100" dirty="0">
                        <a:solidFill>
                          <a:schemeClr val="tx1"/>
                        </a:solidFill>
                      </a:endParaRPr>
                    </a:p>
                  </a:txBody>
                  <a:tcPr/>
                </a:tc>
                <a:tc>
                  <a:txBody>
                    <a:bodyPr/>
                    <a:lstStyle/>
                    <a:p>
                      <a:pPr algn="l"/>
                      <a:r>
                        <a:rPr lang="en-US" sz="1100" dirty="0">
                          <a:solidFill>
                            <a:schemeClr val="tx1"/>
                          </a:solidFill>
                        </a:rPr>
                        <a:t>Up</a:t>
                      </a:r>
                      <a:r>
                        <a:rPr lang="en-US" sz="1100" baseline="0" dirty="0">
                          <a:solidFill>
                            <a:schemeClr val="tx1"/>
                          </a:solidFill>
                        </a:rPr>
                        <a:t> to 18%</a:t>
                      </a:r>
                      <a:endParaRPr lang="en-US" sz="1100" dirty="0">
                        <a:solidFill>
                          <a:schemeClr val="tx1"/>
                        </a:solidFill>
                      </a:endParaRPr>
                    </a:p>
                  </a:txBody>
                  <a:tcPr/>
                </a:tc>
                <a:tc>
                  <a:txBody>
                    <a:bodyPr/>
                    <a:lstStyle/>
                    <a:p>
                      <a:pPr algn="l"/>
                      <a:r>
                        <a:rPr lang="en-US" sz="1100" dirty="0">
                          <a:solidFill>
                            <a:schemeClr val="tx1"/>
                          </a:solidFill>
                        </a:rPr>
                        <a:t>Up to </a:t>
                      </a:r>
                      <a:br>
                        <a:rPr lang="en-US" sz="1100" dirty="0">
                          <a:solidFill>
                            <a:schemeClr val="tx1"/>
                          </a:solidFill>
                        </a:rPr>
                      </a:br>
                      <a:r>
                        <a:rPr lang="en-US" sz="1100" dirty="0">
                          <a:solidFill>
                            <a:schemeClr val="tx1"/>
                          </a:solidFill>
                        </a:rPr>
                        <a:t>$60 000</a:t>
                      </a:r>
                    </a:p>
                  </a:txBody>
                  <a:tcPr/>
                </a:tc>
                <a:tc>
                  <a:txBody>
                    <a:bodyPr/>
                    <a:lstStyle/>
                    <a:p>
                      <a:pPr algn="l"/>
                      <a:r>
                        <a:rPr lang="en-US" sz="1100" dirty="0">
                          <a:solidFill>
                            <a:schemeClr val="tx1"/>
                          </a:solidFill>
                        </a:rPr>
                        <a:t>12-60 months</a:t>
                      </a:r>
                    </a:p>
                  </a:txBody>
                  <a:tcPr/>
                </a:tc>
                <a:tc>
                  <a:txBody>
                    <a:bodyPr/>
                    <a:lstStyle/>
                    <a:p>
                      <a:pPr algn="l"/>
                      <a:r>
                        <a:rPr lang="en-US" sz="1100" dirty="0">
                          <a:solidFill>
                            <a:schemeClr val="tx1"/>
                          </a:solidFill>
                        </a:rPr>
                        <a:t>ID, Salary proof, Address proof</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Credit</a:t>
                      </a:r>
                      <a:r>
                        <a:rPr lang="en-US" sz="1100" baseline="0" dirty="0">
                          <a:solidFill>
                            <a:schemeClr val="tx1"/>
                          </a:solidFill>
                        </a:rPr>
                        <a:t> Bureau check</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rPr>
                        <a:t>Phone verification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a:solidFill>
                            <a:schemeClr val="tx1"/>
                          </a:solidFill>
                        </a:rPr>
                        <a:t>Guarantor (if required)</a:t>
                      </a:r>
                    </a:p>
                  </a:txBody>
                  <a:tcPr/>
                </a:tc>
                <a:tc>
                  <a:txBody>
                    <a:bodyPr/>
                    <a:lstStyle/>
                    <a:p>
                      <a:pPr algn="l"/>
                      <a:r>
                        <a:rPr lang="en-US" sz="1100" dirty="0">
                          <a:solidFill>
                            <a:schemeClr val="tx1"/>
                          </a:solidFill>
                        </a:rPr>
                        <a:t>Up</a:t>
                      </a:r>
                      <a:r>
                        <a:rPr lang="en-US" sz="1100" baseline="0" dirty="0">
                          <a:solidFill>
                            <a:schemeClr val="tx1"/>
                          </a:solidFill>
                        </a:rPr>
                        <a:t> to 1</a:t>
                      </a:r>
                      <a:r>
                        <a:rPr lang="en-US" sz="1100" dirty="0">
                          <a:solidFill>
                            <a:schemeClr val="tx1"/>
                          </a:solidFill>
                        </a:rPr>
                        <a:t>0 working days</a:t>
                      </a:r>
                    </a:p>
                  </a:txBody>
                  <a:tcPr/>
                </a:tc>
                <a:tc>
                  <a:txBody>
                    <a:bodyPr/>
                    <a:lstStyle/>
                    <a:p>
                      <a:pPr algn="l"/>
                      <a:r>
                        <a:rPr lang="en-US" sz="1100" dirty="0">
                          <a:solidFill>
                            <a:schemeClr val="tx1"/>
                          </a:solidFill>
                        </a:rPr>
                        <a:t>Only for customers that</a:t>
                      </a:r>
                      <a:r>
                        <a:rPr lang="en-US" sz="1100" baseline="0" dirty="0">
                          <a:solidFill>
                            <a:schemeClr val="tx1"/>
                          </a:solidFill>
                        </a:rPr>
                        <a:t> have good to strong credit history</a:t>
                      </a:r>
                      <a:endParaRPr lang="en-US" sz="1100" dirty="0">
                        <a:solidFill>
                          <a:schemeClr val="tx1"/>
                        </a:solidFill>
                      </a:endParaRPr>
                    </a:p>
                  </a:txBody>
                  <a:tcPr/>
                </a:tc>
                <a:extLst>
                  <a:ext uri="{0D108BD9-81ED-4DB2-BD59-A6C34878D82A}">
                    <a16:rowId xmlns:a16="http://schemas.microsoft.com/office/drawing/2014/main" val="3634480127"/>
                  </a:ext>
                </a:extLst>
              </a:tr>
            </a:tbl>
          </a:graphicData>
        </a:graphic>
      </p:graphicFrame>
      <p:sp>
        <p:nvSpPr>
          <p:cNvPr id="6" name="TextBox 5"/>
          <p:cNvSpPr txBox="1"/>
          <p:nvPr/>
        </p:nvSpPr>
        <p:spPr>
          <a:xfrm>
            <a:off x="133611" y="5866312"/>
            <a:ext cx="8902884" cy="523220"/>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Our Target audience is customers without good credit history and </a:t>
            </a:r>
            <a:r>
              <a:rPr lang="en-US" sz="1400" dirty="0" err="1"/>
              <a:t>overdebted</a:t>
            </a:r>
            <a:r>
              <a:rPr lang="en-US" sz="1400" dirty="0"/>
              <a:t> + customers eligible for Banks, Cooperatives and Credit card companies but in urgent need of funds</a:t>
            </a:r>
          </a:p>
        </p:txBody>
      </p:sp>
      <p:sp>
        <p:nvSpPr>
          <p:cNvPr id="8" name="TextBox 7"/>
          <p:cNvSpPr txBox="1"/>
          <p:nvPr/>
        </p:nvSpPr>
        <p:spPr>
          <a:xfrm>
            <a:off x="98635" y="6464578"/>
            <a:ext cx="8569075" cy="215444"/>
          </a:xfrm>
          <a:prstGeom prst="rect">
            <a:avLst/>
          </a:prstGeom>
          <a:noFill/>
        </p:spPr>
        <p:txBody>
          <a:bodyPr wrap="square" rtlCol="0">
            <a:spAutoFit/>
          </a:bodyPr>
          <a:lstStyle/>
          <a:p>
            <a:r>
              <a:rPr lang="en-US" sz="800" dirty="0"/>
              <a:t>* Description of competitors – Appendices page 74</a:t>
            </a:r>
          </a:p>
        </p:txBody>
      </p:sp>
    </p:spTree>
    <p:extLst>
      <p:ext uri="{BB962C8B-B14F-4D97-AF65-F5344CB8AC3E}">
        <p14:creationId xmlns:p14="http://schemas.microsoft.com/office/powerpoint/2010/main" val="2966841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solidFill>
                  <a:srgbClr val="FF0000"/>
                </a:solidFill>
              </a:rPr>
              <a:t>Current ML Industry Business Models</a:t>
            </a:r>
          </a:p>
        </p:txBody>
      </p:sp>
      <p:sp>
        <p:nvSpPr>
          <p:cNvPr id="8" name="Номер слайда 7"/>
          <p:cNvSpPr>
            <a:spLocks noGrp="1"/>
          </p:cNvSpPr>
          <p:nvPr>
            <p:ph type="sldNum" sz="quarter" idx="12"/>
          </p:nvPr>
        </p:nvSpPr>
        <p:spPr/>
        <p:txBody>
          <a:bodyPr/>
          <a:lstStyle/>
          <a:p>
            <a:fld id="{D7F305DA-160D-498F-B102-A1D8643B4A2C}" type="slidenum">
              <a:rPr lang="ru-RU" smtClean="0"/>
              <a:pPr/>
              <a:t>19</a:t>
            </a:fld>
            <a:endParaRPr lang="ru-RU"/>
          </a:p>
        </p:txBody>
      </p:sp>
      <p:sp>
        <p:nvSpPr>
          <p:cNvPr id="11" name="TextBox 10"/>
          <p:cNvSpPr txBox="1"/>
          <p:nvPr/>
        </p:nvSpPr>
        <p:spPr>
          <a:xfrm>
            <a:off x="104423" y="5517232"/>
            <a:ext cx="8857013" cy="738664"/>
          </a:xfrm>
          <a:prstGeom prst="rect">
            <a:avLst/>
          </a:prstGeom>
          <a:solidFill>
            <a:schemeClr val="accent1">
              <a:lumMod val="20000"/>
              <a:lumOff val="80000"/>
            </a:schemeClr>
          </a:solidFill>
          <a:ln>
            <a:solidFill>
              <a:schemeClr val="accent1"/>
            </a:solidFill>
          </a:ln>
        </p:spPr>
        <p:txBody>
          <a:bodyPr wrap="square" rtlCol="0">
            <a:spAutoFit/>
          </a:bodyPr>
          <a:lstStyle/>
          <a:p>
            <a:pPr algn="just"/>
            <a:r>
              <a:rPr lang="en-US" sz="1400" dirty="0"/>
              <a:t>Fully online model is in grey area due to gaps between </a:t>
            </a:r>
            <a:r>
              <a:rPr lang="en-US" sz="1400" dirty="0">
                <a:solidFill>
                  <a:srgbClr val="000000"/>
                </a:solidFill>
              </a:rPr>
              <a:t>Moneylending Act 1951 and Electronic Commerce Act 2006</a:t>
            </a:r>
          </a:p>
          <a:p>
            <a:pPr algn="just"/>
            <a:r>
              <a:rPr lang="en-US" sz="1400" dirty="0">
                <a:solidFill>
                  <a:srgbClr val="000000"/>
                </a:solidFill>
              </a:rPr>
              <a:t>Most players are using mix business models: application could be on website or at the branch, Contract could be delivered by courier or contract could be signed at the branch</a:t>
            </a:r>
            <a:endParaRPr lang="en-US" sz="1400" dirty="0"/>
          </a:p>
        </p:txBody>
      </p:sp>
      <p:graphicFrame>
        <p:nvGraphicFramePr>
          <p:cNvPr id="3" name="Table 3"/>
          <p:cNvGraphicFramePr>
            <a:graphicFrameLocks noGrp="1"/>
          </p:cNvGraphicFramePr>
          <p:nvPr>
            <p:extLst>
              <p:ext uri="{D42A27DB-BD31-4B8C-83A1-F6EECF244321}">
                <p14:modId xmlns:p14="http://schemas.microsoft.com/office/powerpoint/2010/main" val="2493217878"/>
              </p:ext>
            </p:extLst>
          </p:nvPr>
        </p:nvGraphicFramePr>
        <p:xfrm>
          <a:off x="130071" y="744752"/>
          <a:ext cx="8857013" cy="3571240"/>
        </p:xfrm>
        <a:graphic>
          <a:graphicData uri="http://schemas.openxmlformats.org/drawingml/2006/table">
            <a:tbl>
              <a:tblPr firstRow="1" bandRow="1">
                <a:tableStyleId>{5C22544A-7EE6-4342-B048-85BDC9FD1C3A}</a:tableStyleId>
              </a:tblPr>
              <a:tblGrid>
                <a:gridCol w="2132245">
                  <a:extLst>
                    <a:ext uri="{9D8B030D-6E8A-4147-A177-3AD203B41FA5}">
                      <a16:colId xmlns:a16="http://schemas.microsoft.com/office/drawing/2014/main" val="20000"/>
                    </a:ext>
                  </a:extLst>
                </a:gridCol>
                <a:gridCol w="3341315">
                  <a:extLst>
                    <a:ext uri="{9D8B030D-6E8A-4147-A177-3AD203B41FA5}">
                      <a16:colId xmlns:a16="http://schemas.microsoft.com/office/drawing/2014/main" val="20001"/>
                    </a:ext>
                  </a:extLst>
                </a:gridCol>
                <a:gridCol w="3383453">
                  <a:extLst>
                    <a:ext uri="{9D8B030D-6E8A-4147-A177-3AD203B41FA5}">
                      <a16:colId xmlns:a16="http://schemas.microsoft.com/office/drawing/2014/main" val="20002"/>
                    </a:ext>
                  </a:extLst>
                </a:gridCol>
              </a:tblGrid>
              <a:tr h="370840">
                <a:tc>
                  <a:txBody>
                    <a:bodyPr/>
                    <a:lstStyle/>
                    <a:p>
                      <a:endParaRPr lang="ru-RU" dirty="0"/>
                    </a:p>
                  </a:txBody>
                  <a:tcPr/>
                </a:tc>
                <a:tc>
                  <a:txBody>
                    <a:bodyPr/>
                    <a:lstStyle/>
                    <a:p>
                      <a:r>
                        <a:rPr lang="en-US" dirty="0"/>
                        <a:t>Remote</a:t>
                      </a:r>
                      <a:endParaRPr lang="ru-RU" dirty="0"/>
                    </a:p>
                  </a:txBody>
                  <a:tcPr/>
                </a:tc>
                <a:tc>
                  <a:txBody>
                    <a:bodyPr/>
                    <a:lstStyle/>
                    <a:p>
                      <a:r>
                        <a:rPr lang="en-US" dirty="0"/>
                        <a:t>Branch</a:t>
                      </a:r>
                      <a:endParaRPr lang="ru-RU" dirty="0"/>
                    </a:p>
                  </a:txBody>
                  <a:tcPr/>
                </a:tc>
                <a:extLst>
                  <a:ext uri="{0D108BD9-81ED-4DB2-BD59-A6C34878D82A}">
                    <a16:rowId xmlns:a16="http://schemas.microsoft.com/office/drawing/2014/main" val="10000"/>
                  </a:ext>
                </a:extLst>
              </a:tr>
              <a:tr h="74543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t>Fully</a:t>
                      </a:r>
                      <a:r>
                        <a:rPr lang="en-US" sz="1400" b="1" baseline="0" dirty="0"/>
                        <a:t> o</a:t>
                      </a:r>
                      <a:r>
                        <a:rPr lang="en-US" sz="1400" b="1" dirty="0"/>
                        <a:t>nline*</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400" b="1" dirty="0"/>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t>   Application on website</a:t>
                      </a:r>
                    </a:p>
                    <a:p>
                      <a:pPr marL="285750" indent="-285750">
                        <a:buFont typeface="Arial" panose="020B0604020202020204" pitchFamily="34" charset="0"/>
                        <a:buChar char="•"/>
                      </a:pPr>
                      <a:r>
                        <a:rPr lang="en-US" sz="1200" dirty="0"/>
                        <a:t>Documents</a:t>
                      </a:r>
                      <a:r>
                        <a:rPr lang="en-US" sz="1200" baseline="0" dirty="0"/>
                        <a:t> delivered via email, </a:t>
                      </a:r>
                      <a:r>
                        <a:rPr lang="en-US" sz="1200" baseline="0" dirty="0" err="1"/>
                        <a:t>whatsapp</a:t>
                      </a:r>
                      <a:r>
                        <a:rPr lang="en-US" sz="1200" baseline="0" dirty="0"/>
                        <a:t>, uploading during application</a:t>
                      </a:r>
                    </a:p>
                    <a:p>
                      <a:pPr marL="285750" indent="-285750">
                        <a:buFont typeface="Arial" panose="020B0604020202020204" pitchFamily="34" charset="0"/>
                        <a:buChar char="•"/>
                      </a:pPr>
                      <a:r>
                        <a:rPr lang="en-US" sz="1200" baseline="0" dirty="0"/>
                        <a:t>Contract signing by confirmation with code sent via SMS</a:t>
                      </a:r>
                    </a:p>
                    <a:p>
                      <a:pPr marL="285750" indent="-285750">
                        <a:buFont typeface="Arial" panose="020B0604020202020204" pitchFamily="34" charset="0"/>
                        <a:buChar char="•"/>
                      </a:pPr>
                      <a:r>
                        <a:rPr lang="en-US" sz="1200" baseline="0" dirty="0"/>
                        <a:t>Loan disbursed to client’s bank account</a:t>
                      </a:r>
                    </a:p>
                  </a:txBody>
                  <a:tcPr/>
                </a:tc>
                <a:tc>
                  <a:txBody>
                    <a:bodyPr/>
                    <a:lstStyle/>
                    <a:p>
                      <a:pPr algn="ctr"/>
                      <a:r>
                        <a:rPr lang="en-US" sz="1200" dirty="0"/>
                        <a:t>Not available</a:t>
                      </a:r>
                      <a:endParaRPr lang="ru-RU" sz="1200"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t>Online to</a:t>
                      </a:r>
                      <a:r>
                        <a:rPr lang="en-US" sz="1400" b="1" baseline="0" dirty="0"/>
                        <a:t> offline</a:t>
                      </a:r>
                      <a:endParaRPr lang="ru-RU" sz="1400" b="1" dirty="0"/>
                    </a:p>
                  </a:txBody>
                  <a:tcPr/>
                </a:tc>
                <a:tc>
                  <a:txBody>
                    <a:bodyPr/>
                    <a:lstStyle/>
                    <a:p>
                      <a:pPr marL="171450" indent="-171450">
                        <a:buFont typeface="Arial" panose="020B0604020202020204" pitchFamily="34" charset="0"/>
                        <a:buChar char="•"/>
                      </a:pPr>
                      <a:r>
                        <a:rPr lang="en-US" sz="1200" baseline="0" dirty="0"/>
                        <a:t>   Application on website</a:t>
                      </a:r>
                    </a:p>
                    <a:p>
                      <a:pPr marL="285750" indent="-285750">
                        <a:buFont typeface="Arial" panose="020B0604020202020204" pitchFamily="34" charset="0"/>
                        <a:buChar char="•"/>
                      </a:pPr>
                      <a:r>
                        <a:rPr lang="en-US" sz="1200" dirty="0"/>
                        <a:t>Documents</a:t>
                      </a:r>
                      <a:r>
                        <a:rPr lang="en-US" sz="1200" baseline="0" dirty="0"/>
                        <a:t> delivered via email, </a:t>
                      </a:r>
                      <a:r>
                        <a:rPr lang="en-US" sz="1200" baseline="0" dirty="0" err="1"/>
                        <a:t>whatsapp</a:t>
                      </a:r>
                      <a:r>
                        <a:rPr lang="en-US" sz="1200" baseline="0" dirty="0"/>
                        <a:t>, uploading during application</a:t>
                      </a:r>
                    </a:p>
                    <a:p>
                      <a:pPr marL="285750" indent="-285750">
                        <a:buFont typeface="Arial" panose="020B0604020202020204" pitchFamily="34" charset="0"/>
                        <a:buChar char="•"/>
                      </a:pPr>
                      <a:r>
                        <a:rPr lang="en-US" sz="1200" baseline="0" dirty="0"/>
                        <a:t>Couriers deliver contract for signing</a:t>
                      </a:r>
                    </a:p>
                    <a:p>
                      <a:pPr marL="285750" indent="-285750">
                        <a:buFont typeface="Arial" panose="020B0604020202020204" pitchFamily="34" charset="0"/>
                        <a:buChar char="•"/>
                      </a:pPr>
                      <a:r>
                        <a:rPr lang="en-US" sz="1200" baseline="0" dirty="0"/>
                        <a:t>Loan disbursed to client’s bank account</a:t>
                      </a:r>
                    </a:p>
                  </a:txBody>
                  <a:tcPr/>
                </a:tc>
                <a:tc>
                  <a:txBody>
                    <a:bodyPr/>
                    <a:lstStyle/>
                    <a:p>
                      <a:pPr marL="171450" indent="-171450">
                        <a:buFont typeface="Arial" panose="020B0604020202020204" pitchFamily="34" charset="0"/>
                        <a:buChar char="•"/>
                      </a:pPr>
                      <a:r>
                        <a:rPr lang="en-US" sz="1200" baseline="0" dirty="0"/>
                        <a:t>   Application on website</a:t>
                      </a:r>
                    </a:p>
                    <a:p>
                      <a:pPr marL="285750" indent="-285750">
                        <a:buFont typeface="Arial" panose="020B0604020202020204" pitchFamily="34" charset="0"/>
                        <a:buChar char="•"/>
                      </a:pPr>
                      <a:r>
                        <a:rPr lang="en-US" sz="1200" dirty="0"/>
                        <a:t>Documents</a:t>
                      </a:r>
                      <a:r>
                        <a:rPr lang="en-US" sz="1200" baseline="0" dirty="0"/>
                        <a:t> delivered by client to ML branch</a:t>
                      </a:r>
                    </a:p>
                    <a:p>
                      <a:pPr marL="285750" indent="-285750">
                        <a:buFont typeface="Arial" panose="020B0604020202020204" pitchFamily="34" charset="0"/>
                        <a:buChar char="•"/>
                      </a:pPr>
                      <a:r>
                        <a:rPr lang="en-US" sz="1200" baseline="0" dirty="0"/>
                        <a:t>Contract signing physically in ML branch</a:t>
                      </a:r>
                    </a:p>
                    <a:p>
                      <a:pPr marL="285750" indent="-285750">
                        <a:buFont typeface="Arial" panose="020B0604020202020204" pitchFamily="34" charset="0"/>
                        <a:buChar char="•"/>
                      </a:pPr>
                      <a:r>
                        <a:rPr lang="en-US" sz="1200" baseline="0" dirty="0"/>
                        <a:t>Loan transferring to clients bank account / by cash in ML branch</a:t>
                      </a: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a:t>Fully offline</a:t>
                      </a:r>
                      <a:endParaRPr lang="ru-RU" sz="1400"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Not available</a:t>
                      </a:r>
                      <a:endParaRPr lang="ru-RU" sz="1200" dirty="0"/>
                    </a:p>
                    <a:p>
                      <a:endParaRPr lang="ru-RU" dirty="0"/>
                    </a:p>
                  </a:txBody>
                  <a:tcPr/>
                </a:tc>
                <a:tc>
                  <a:txBody>
                    <a:bodyPr/>
                    <a:lstStyle/>
                    <a:p>
                      <a:pPr marL="171450" indent="-171450">
                        <a:buFont typeface="Arial" panose="020B0604020202020204" pitchFamily="34" charset="0"/>
                        <a:buChar char="•"/>
                      </a:pPr>
                      <a:r>
                        <a:rPr lang="en-US" sz="1200" baseline="0" dirty="0"/>
                        <a:t>   Application applying in branch</a:t>
                      </a:r>
                    </a:p>
                    <a:p>
                      <a:pPr marL="285750" indent="-285750">
                        <a:buFont typeface="Arial" panose="020B0604020202020204" pitchFamily="34" charset="0"/>
                        <a:buChar char="•"/>
                      </a:pPr>
                      <a:r>
                        <a:rPr lang="en-US" sz="1200" dirty="0"/>
                        <a:t>Documents</a:t>
                      </a:r>
                      <a:r>
                        <a:rPr lang="en-US" sz="1200" baseline="0" dirty="0"/>
                        <a:t> deliver by client to ML branch</a:t>
                      </a:r>
                    </a:p>
                    <a:p>
                      <a:pPr marL="285750" indent="-285750">
                        <a:buFont typeface="Arial" panose="020B0604020202020204" pitchFamily="34" charset="0"/>
                        <a:buChar char="•"/>
                      </a:pPr>
                      <a:r>
                        <a:rPr lang="en-US" sz="1200" baseline="0" dirty="0"/>
                        <a:t>Contract signing physically in ML branch</a:t>
                      </a:r>
                    </a:p>
                    <a:p>
                      <a:pPr marL="285750" indent="-285750">
                        <a:buFont typeface="Arial" panose="020B0604020202020204" pitchFamily="34" charset="0"/>
                        <a:buChar char="•"/>
                      </a:pPr>
                      <a:r>
                        <a:rPr lang="en-US" sz="1200" baseline="0" dirty="0"/>
                        <a:t>Loan transferring to clients bank account / by cash in ML branch</a:t>
                      </a:r>
                    </a:p>
                  </a:txBody>
                  <a:tcPr/>
                </a:tc>
                <a:extLst>
                  <a:ext uri="{0D108BD9-81ED-4DB2-BD59-A6C34878D82A}">
                    <a16:rowId xmlns:a16="http://schemas.microsoft.com/office/drawing/2014/main" val="10003"/>
                  </a:ext>
                </a:extLst>
              </a:tr>
            </a:tbl>
          </a:graphicData>
        </a:graphic>
      </p:graphicFrame>
      <p:sp>
        <p:nvSpPr>
          <p:cNvPr id="10" name="TextBox 9"/>
          <p:cNvSpPr txBox="1"/>
          <p:nvPr/>
        </p:nvSpPr>
        <p:spPr>
          <a:xfrm>
            <a:off x="0" y="6455951"/>
            <a:ext cx="8964488" cy="230832"/>
          </a:xfrm>
          <a:prstGeom prst="rect">
            <a:avLst/>
          </a:prstGeom>
          <a:noFill/>
        </p:spPr>
        <p:txBody>
          <a:bodyPr wrap="square" rtlCol="0">
            <a:spAutoFit/>
          </a:bodyPr>
          <a:lstStyle/>
          <a:p>
            <a:pPr marL="171450" indent="-171450">
              <a:buFont typeface="Arial" panose="020B0604020202020204" pitchFamily="34" charset="0"/>
              <a:buChar char="•"/>
            </a:pPr>
            <a:r>
              <a:rPr lang="en-US" sz="900" dirty="0"/>
              <a:t>We know only one player in this market and his practice is illegal </a:t>
            </a:r>
            <a:r>
              <a:rPr lang="en-US" sz="900" dirty="0">
                <a:hlinkClick r:id="rId3"/>
              </a:rPr>
              <a:t>https://www.money2loans.com/</a:t>
            </a:r>
            <a:endParaRPr lang="en-US" sz="900" dirty="0"/>
          </a:p>
        </p:txBody>
      </p:sp>
    </p:spTree>
    <p:extLst>
      <p:ext uri="{BB962C8B-B14F-4D97-AF65-F5344CB8AC3E}">
        <p14:creationId xmlns:p14="http://schemas.microsoft.com/office/powerpoint/2010/main" val="3378348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endParaRPr lang="ru-RU" dirty="0"/>
          </a:p>
        </p:txBody>
      </p:sp>
      <p:sp>
        <p:nvSpPr>
          <p:cNvPr id="3" name="Slide Number Placeholder 2"/>
          <p:cNvSpPr>
            <a:spLocks noGrp="1"/>
          </p:cNvSpPr>
          <p:nvPr>
            <p:ph type="sldNum" sz="quarter" idx="12"/>
          </p:nvPr>
        </p:nvSpPr>
        <p:spPr/>
        <p:txBody>
          <a:bodyPr/>
          <a:lstStyle/>
          <a:p>
            <a:fld id="{D7F305DA-160D-498F-B102-A1D8643B4A2C}" type="slidenum">
              <a:rPr lang="ru-RU" smtClean="0"/>
              <a:pPr/>
              <a:t>2</a:t>
            </a:fld>
            <a:endParaRPr lang="ru-RU"/>
          </a:p>
        </p:txBody>
      </p:sp>
      <p:graphicFrame>
        <p:nvGraphicFramePr>
          <p:cNvPr id="4" name="Table 4"/>
          <p:cNvGraphicFramePr>
            <a:graphicFrameLocks noGrp="1"/>
          </p:cNvGraphicFramePr>
          <p:nvPr>
            <p:extLst>
              <p:ext uri="{D42A27DB-BD31-4B8C-83A1-F6EECF244321}">
                <p14:modId xmlns:p14="http://schemas.microsoft.com/office/powerpoint/2010/main" val="3445588936"/>
              </p:ext>
            </p:extLst>
          </p:nvPr>
        </p:nvGraphicFramePr>
        <p:xfrm>
          <a:off x="251520" y="836712"/>
          <a:ext cx="8735564" cy="4846912"/>
        </p:xfrm>
        <a:graphic>
          <a:graphicData uri="http://schemas.openxmlformats.org/drawingml/2006/table">
            <a:tbl>
              <a:tblPr bandRow="1">
                <a:tableStyleId>{5C22544A-7EE6-4342-B048-85BDC9FD1C3A}</a:tableStyleId>
              </a:tblPr>
              <a:tblGrid>
                <a:gridCol w="536394">
                  <a:extLst>
                    <a:ext uri="{9D8B030D-6E8A-4147-A177-3AD203B41FA5}">
                      <a16:colId xmlns:a16="http://schemas.microsoft.com/office/drawing/2014/main" val="20000"/>
                    </a:ext>
                  </a:extLst>
                </a:gridCol>
                <a:gridCol w="7456494">
                  <a:extLst>
                    <a:ext uri="{9D8B030D-6E8A-4147-A177-3AD203B41FA5}">
                      <a16:colId xmlns:a16="http://schemas.microsoft.com/office/drawing/2014/main" val="20001"/>
                    </a:ext>
                  </a:extLst>
                </a:gridCol>
                <a:gridCol w="742676">
                  <a:extLst>
                    <a:ext uri="{9D8B030D-6E8A-4147-A177-3AD203B41FA5}">
                      <a16:colId xmlns:a16="http://schemas.microsoft.com/office/drawing/2014/main" val="20002"/>
                    </a:ext>
                  </a:extLst>
                </a:gridCol>
              </a:tblGrid>
              <a:tr h="454424">
                <a:tc>
                  <a:txBody>
                    <a:bodyPr/>
                    <a:lstStyle/>
                    <a:p>
                      <a:pPr algn="ctr" fontAlgn="b"/>
                      <a:r>
                        <a:rPr lang="ru-RU" sz="1800" b="0" i="0" u="none" strike="noStrike" dirty="0">
                          <a:solidFill>
                            <a:srgbClr val="000000"/>
                          </a:solidFill>
                          <a:effectLst/>
                          <a:latin typeface="Calibri" panose="020F0502020204030204" pitchFamily="34" charset="0"/>
                        </a:rPr>
                        <a:t>1</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Investment Summary</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3-5</a:t>
                      </a:r>
                    </a:p>
                  </a:txBody>
                  <a:tcPr anchor="ctr"/>
                </a:tc>
                <a:extLst>
                  <a:ext uri="{0D108BD9-81ED-4DB2-BD59-A6C34878D82A}">
                    <a16:rowId xmlns:a16="http://schemas.microsoft.com/office/drawing/2014/main" val="10000"/>
                  </a:ext>
                </a:extLst>
              </a:tr>
              <a:tr h="454424">
                <a:tc>
                  <a:txBody>
                    <a:bodyPr/>
                    <a:lstStyle/>
                    <a:p>
                      <a:pPr algn="ctr" fontAlgn="b"/>
                      <a:r>
                        <a:rPr lang="ru-RU" sz="1800" b="0" i="0" u="none" strike="noStrike" dirty="0">
                          <a:solidFill>
                            <a:srgbClr val="000000"/>
                          </a:solidFill>
                          <a:effectLst/>
                          <a:latin typeface="Calibri" panose="020F0502020204030204" pitchFamily="34" charset="0"/>
                        </a:rPr>
                        <a:t>2</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Market Overview</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6-1</a:t>
                      </a:r>
                      <a:r>
                        <a:rPr lang="ru-RU" sz="1800" b="0" i="0" u="none" strike="noStrike" dirty="0">
                          <a:solidFill>
                            <a:schemeClr val="tx1"/>
                          </a:solidFill>
                          <a:effectLst/>
                          <a:latin typeface="+mj-lt"/>
                        </a:rPr>
                        <a:t>0</a:t>
                      </a:r>
                      <a:endParaRPr lang="en-GB" sz="1800" b="0" i="0" u="none" strike="noStrike" dirty="0">
                        <a:solidFill>
                          <a:schemeClr val="tx1"/>
                        </a:solidFill>
                        <a:effectLst/>
                        <a:latin typeface="+mj-lt"/>
                      </a:endParaRPr>
                    </a:p>
                  </a:txBody>
                  <a:tcPr anchor="ctr"/>
                </a:tc>
                <a:extLst>
                  <a:ext uri="{0D108BD9-81ED-4DB2-BD59-A6C34878D82A}">
                    <a16:rowId xmlns:a16="http://schemas.microsoft.com/office/drawing/2014/main" val="10001"/>
                  </a:ext>
                </a:extLst>
              </a:tr>
              <a:tr h="454424">
                <a:tc>
                  <a:txBody>
                    <a:bodyPr/>
                    <a:lstStyle/>
                    <a:p>
                      <a:pPr algn="ctr" fontAlgn="b"/>
                      <a:r>
                        <a:rPr lang="ru-RU" sz="1800" b="0" i="0" u="none" strike="noStrike" dirty="0">
                          <a:solidFill>
                            <a:srgbClr val="000000"/>
                          </a:solidFill>
                          <a:effectLst/>
                          <a:latin typeface="Calibri" panose="020F0502020204030204" pitchFamily="34" charset="0"/>
                        </a:rPr>
                        <a:t>3</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Legal Setup</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1</a:t>
                      </a:r>
                      <a:r>
                        <a:rPr lang="ru-RU" sz="1800" b="0" i="0" u="none" strike="noStrike" dirty="0">
                          <a:solidFill>
                            <a:schemeClr val="tx1"/>
                          </a:solidFill>
                          <a:effectLst/>
                          <a:latin typeface="+mj-lt"/>
                        </a:rPr>
                        <a:t>1</a:t>
                      </a:r>
                      <a:r>
                        <a:rPr lang="en-GB" sz="1800" b="0" i="0" u="none" strike="noStrike" dirty="0">
                          <a:solidFill>
                            <a:schemeClr val="tx1"/>
                          </a:solidFill>
                          <a:effectLst/>
                          <a:latin typeface="+mj-lt"/>
                        </a:rPr>
                        <a:t>-16</a:t>
                      </a:r>
                    </a:p>
                  </a:txBody>
                  <a:tcPr anchor="ctr"/>
                </a:tc>
                <a:extLst>
                  <a:ext uri="{0D108BD9-81ED-4DB2-BD59-A6C34878D82A}">
                    <a16:rowId xmlns:a16="http://schemas.microsoft.com/office/drawing/2014/main" val="10002"/>
                  </a:ext>
                </a:extLst>
              </a:tr>
              <a:tr h="436928">
                <a:tc>
                  <a:txBody>
                    <a:bodyPr/>
                    <a:lstStyle/>
                    <a:p>
                      <a:pPr algn="ctr" fontAlgn="b"/>
                      <a:r>
                        <a:rPr lang="ru-RU" sz="1800" b="0" i="0" u="none" strike="noStrike" dirty="0">
                          <a:solidFill>
                            <a:srgbClr val="000000"/>
                          </a:solidFill>
                          <a:effectLst/>
                          <a:latin typeface="Calibri" panose="020F0502020204030204" pitchFamily="34" charset="0"/>
                        </a:rPr>
                        <a:t>4</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Product</a:t>
                      </a:r>
                      <a:r>
                        <a:rPr lang="en-GB" sz="1800" b="0" i="0" u="none" strike="noStrike" baseline="0" dirty="0">
                          <a:solidFill>
                            <a:srgbClr val="000000"/>
                          </a:solidFill>
                          <a:effectLst/>
                          <a:latin typeface="Calibri" panose="020F0502020204030204" pitchFamily="34" charset="0"/>
                        </a:rPr>
                        <a:t> &amp; Marketing</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17-34</a:t>
                      </a:r>
                    </a:p>
                  </a:txBody>
                  <a:tcPr anchor="ctr"/>
                </a:tc>
                <a:extLst>
                  <a:ext uri="{0D108BD9-81ED-4DB2-BD59-A6C34878D82A}">
                    <a16:rowId xmlns:a16="http://schemas.microsoft.com/office/drawing/2014/main" val="10003"/>
                  </a:ext>
                </a:extLst>
              </a:tr>
              <a:tr h="454424">
                <a:tc>
                  <a:txBody>
                    <a:bodyPr/>
                    <a:lstStyle/>
                    <a:p>
                      <a:pPr algn="ctr" fontAlgn="b"/>
                      <a:r>
                        <a:rPr lang="ru-RU" sz="1800" b="0" i="0" u="none" strike="noStrike" dirty="0">
                          <a:solidFill>
                            <a:srgbClr val="000000"/>
                          </a:solidFill>
                          <a:effectLst/>
                          <a:latin typeface="Calibri" panose="020F0502020204030204" pitchFamily="34" charset="0"/>
                        </a:rPr>
                        <a:t>5</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Decision Making &amp; Collection</a:t>
                      </a: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Calibri" panose="020F0502020204030204" pitchFamily="34" charset="0"/>
                        </a:rPr>
                        <a:t>35-44</a:t>
                      </a:r>
                    </a:p>
                  </a:txBody>
                  <a:tcPr anchor="ctr"/>
                </a:tc>
                <a:extLst>
                  <a:ext uri="{0D108BD9-81ED-4DB2-BD59-A6C34878D82A}">
                    <a16:rowId xmlns:a16="http://schemas.microsoft.com/office/drawing/2014/main" val="10004"/>
                  </a:ext>
                </a:extLst>
              </a:tr>
              <a:tr h="409672">
                <a:tc>
                  <a:txBody>
                    <a:bodyPr/>
                    <a:lstStyle/>
                    <a:p>
                      <a:pPr algn="ctr" fontAlgn="b"/>
                      <a:r>
                        <a:rPr lang="ru-RU" sz="1800" b="0" i="0" u="none" strike="noStrike" dirty="0">
                          <a:solidFill>
                            <a:srgbClr val="000000"/>
                          </a:solidFill>
                          <a:effectLst/>
                          <a:latin typeface="Calibri" panose="020F0502020204030204" pitchFamily="34" charset="0"/>
                        </a:rPr>
                        <a:t>6</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Calibri" panose="020F0502020204030204" pitchFamily="34" charset="0"/>
                        </a:rPr>
                        <a:t>IT</a:t>
                      </a:r>
                      <a:endParaRPr lang="en-GB" sz="1800" b="0" i="0" u="none" strike="noStrike" dirty="0">
                        <a:solidFill>
                          <a:schemeClr val="tx1"/>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45-48</a:t>
                      </a:r>
                    </a:p>
                  </a:txBody>
                  <a:tcPr anchor="ctr"/>
                </a:tc>
                <a:extLst>
                  <a:ext uri="{0D108BD9-81ED-4DB2-BD59-A6C34878D82A}">
                    <a16:rowId xmlns:a16="http://schemas.microsoft.com/office/drawing/2014/main" val="10005"/>
                  </a:ext>
                </a:extLst>
              </a:tr>
              <a:tr h="454424">
                <a:tc>
                  <a:txBody>
                    <a:bodyPr/>
                    <a:lstStyle/>
                    <a:p>
                      <a:pPr algn="ctr" fontAlgn="b"/>
                      <a:r>
                        <a:rPr lang="ru-RU" sz="1800" b="0" i="0" u="none" strike="noStrike" dirty="0">
                          <a:solidFill>
                            <a:srgbClr val="000000"/>
                          </a:solidFill>
                          <a:effectLst/>
                          <a:latin typeface="Calibri" panose="020F0502020204030204" pitchFamily="34" charset="0"/>
                        </a:rPr>
                        <a:t>7</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mj-lt"/>
                        </a:rPr>
                        <a:t>HR &amp; Admin Information</a:t>
                      </a: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49-51</a:t>
                      </a:r>
                    </a:p>
                  </a:txBody>
                  <a:tcPr anchor="ctr"/>
                </a:tc>
                <a:extLst>
                  <a:ext uri="{0D108BD9-81ED-4DB2-BD59-A6C34878D82A}">
                    <a16:rowId xmlns:a16="http://schemas.microsoft.com/office/drawing/2014/main" val="10006"/>
                  </a:ext>
                </a:extLst>
              </a:tr>
              <a:tr h="409672">
                <a:tc>
                  <a:txBody>
                    <a:bodyPr/>
                    <a:lstStyle/>
                    <a:p>
                      <a:pPr algn="ctr" fontAlgn="b"/>
                      <a:r>
                        <a:rPr lang="ru-RU" sz="1800" b="0" i="0" u="none" strike="noStrike" dirty="0">
                          <a:solidFill>
                            <a:srgbClr val="000000"/>
                          </a:solidFill>
                          <a:effectLst/>
                          <a:latin typeface="Calibri" panose="020F0502020204030204" pitchFamily="34" charset="0"/>
                        </a:rPr>
                        <a:t>8</a:t>
                      </a: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Finance</a:t>
                      </a: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Calibri" panose="020F0502020204030204" pitchFamily="34" charset="0"/>
                        </a:rPr>
                        <a:t>52-59</a:t>
                      </a:r>
                    </a:p>
                  </a:txBody>
                  <a:tcPr anchor="ctr"/>
                </a:tc>
                <a:extLst>
                  <a:ext uri="{0D108BD9-81ED-4DB2-BD59-A6C34878D82A}">
                    <a16:rowId xmlns:a16="http://schemas.microsoft.com/office/drawing/2014/main" val="10007"/>
                  </a:ext>
                </a:extLst>
              </a:tr>
              <a:tr h="454424">
                <a:tc>
                  <a:txBody>
                    <a:bodyPr/>
                    <a:lstStyle/>
                    <a:p>
                      <a:pPr algn="ctr" fontAlgn="b"/>
                      <a:r>
                        <a:rPr lang="en-US" sz="1800" b="0" i="0" u="none" strike="noStrike" dirty="0">
                          <a:solidFill>
                            <a:srgbClr val="000000"/>
                          </a:solidFill>
                          <a:effectLst/>
                          <a:latin typeface="Calibri" panose="020F0502020204030204" pitchFamily="34" charset="0"/>
                        </a:rPr>
                        <a:t>9</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mj-lt"/>
                        </a:rPr>
                        <a:t>Project Risks &amp; Mitigation </a:t>
                      </a: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60-62</a:t>
                      </a:r>
                    </a:p>
                  </a:txBody>
                  <a:tcPr anchor="ctr"/>
                </a:tc>
                <a:extLst>
                  <a:ext uri="{0D108BD9-81ED-4DB2-BD59-A6C34878D82A}">
                    <a16:rowId xmlns:a16="http://schemas.microsoft.com/office/drawing/2014/main" val="10008"/>
                  </a:ext>
                </a:extLst>
              </a:tr>
              <a:tr h="409672">
                <a:tc>
                  <a:txBody>
                    <a:bodyPr/>
                    <a:lstStyle/>
                    <a:p>
                      <a:pPr algn="ctr" fontAlgn="b"/>
                      <a:r>
                        <a:rPr lang="ru-RU" sz="1800" b="0" i="0" u="none" strike="noStrike" dirty="0">
                          <a:solidFill>
                            <a:srgbClr val="000000"/>
                          </a:solidFill>
                          <a:effectLst/>
                          <a:latin typeface="Calibri" panose="020F0502020204030204" pitchFamily="34" charset="0"/>
                        </a:rPr>
                        <a:t>1</a:t>
                      </a:r>
                      <a:r>
                        <a:rPr lang="en-US" sz="1800" b="0" i="0" u="none" strike="noStrike" dirty="0">
                          <a:solidFill>
                            <a:srgbClr val="000000"/>
                          </a:solidFill>
                          <a:effectLst/>
                          <a:latin typeface="Calibri" panose="020F0502020204030204" pitchFamily="34" charset="0"/>
                        </a:rPr>
                        <a:t>0</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Project Plan</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63-64</a:t>
                      </a:r>
                    </a:p>
                  </a:txBody>
                  <a:tcPr anchor="ctr"/>
                </a:tc>
                <a:extLst>
                  <a:ext uri="{0D108BD9-81ED-4DB2-BD59-A6C34878D82A}">
                    <a16:rowId xmlns:a16="http://schemas.microsoft.com/office/drawing/2014/main" val="10009"/>
                  </a:ext>
                </a:extLst>
              </a:tr>
              <a:tr h="454424">
                <a:tc>
                  <a:txBody>
                    <a:bodyPr/>
                    <a:lstStyle/>
                    <a:p>
                      <a:pPr algn="ctr" fontAlgn="b"/>
                      <a:r>
                        <a:rPr lang="ru-RU" sz="1800" b="0" i="0" u="none" strike="noStrike" dirty="0">
                          <a:solidFill>
                            <a:srgbClr val="000000"/>
                          </a:solidFill>
                          <a:effectLst/>
                          <a:latin typeface="Calibri" panose="020F0502020204030204" pitchFamily="34" charset="0"/>
                        </a:rPr>
                        <a:t>1</a:t>
                      </a:r>
                      <a:r>
                        <a:rPr lang="en-US" sz="1800" b="0" i="0" u="none" strike="noStrike" dirty="0">
                          <a:solidFill>
                            <a:srgbClr val="000000"/>
                          </a:solidFill>
                          <a:effectLst/>
                          <a:latin typeface="Calibri" panose="020F0502020204030204" pitchFamily="34" charset="0"/>
                        </a:rPr>
                        <a:t>1</a:t>
                      </a:r>
                      <a:endParaRPr lang="ru-RU" sz="1800" b="0" i="0" u="none" strike="noStrike" dirty="0">
                        <a:solidFill>
                          <a:srgbClr val="000000"/>
                        </a:solidFill>
                        <a:effectLst/>
                        <a:latin typeface="Calibri" panose="020F0502020204030204" pitchFamily="34" charset="0"/>
                      </a:endParaRPr>
                    </a:p>
                  </a:txBody>
                  <a:tcPr marL="9525" marR="9525" marT="9525" marB="0" anchor="ctr"/>
                </a:tc>
                <a:tc>
                  <a:txBody>
                    <a:bodyPr/>
                    <a:lstStyle/>
                    <a:p>
                      <a:pPr marL="0" indent="0" algn="just" rtl="0" fontAlgn="ctr">
                        <a:buClr>
                          <a:srgbClr val="000000"/>
                        </a:buClr>
                        <a:buSzPts val="1800"/>
                        <a:buFont typeface="+mj-lt"/>
                        <a:buNone/>
                      </a:pPr>
                      <a:r>
                        <a:rPr lang="en-GB" sz="1800" b="0" i="0" u="none" strike="noStrike" dirty="0">
                          <a:solidFill>
                            <a:srgbClr val="000000"/>
                          </a:solidFill>
                          <a:effectLst/>
                          <a:latin typeface="Calibri" panose="020F0502020204030204" pitchFamily="34" charset="0"/>
                        </a:rPr>
                        <a:t>Appendices</a:t>
                      </a:r>
                      <a:endParaRPr lang="en-GB" sz="1800" b="0" i="0" u="none" strike="noStrike" dirty="0">
                        <a:solidFill>
                          <a:srgbClr val="000000"/>
                        </a:solidFill>
                        <a:effectLst/>
                        <a:latin typeface="+mj-lt"/>
                      </a:endParaRPr>
                    </a:p>
                  </a:txBody>
                  <a:tcPr anchor="ctr"/>
                </a:tc>
                <a:tc>
                  <a:txBody>
                    <a:bodyPr/>
                    <a:lstStyle/>
                    <a:p>
                      <a:pPr marL="0" indent="0" algn="just" rtl="0" fontAlgn="ctr">
                        <a:buClr>
                          <a:srgbClr val="000000"/>
                        </a:buClr>
                        <a:buSzPts val="1800"/>
                        <a:buFont typeface="+mj-lt"/>
                        <a:buNone/>
                      </a:pPr>
                      <a:r>
                        <a:rPr lang="en-GB" sz="1800" b="0" i="0" u="none" strike="noStrike" dirty="0">
                          <a:solidFill>
                            <a:schemeClr val="tx1"/>
                          </a:solidFill>
                          <a:effectLst/>
                          <a:latin typeface="+mj-lt"/>
                        </a:rPr>
                        <a:t>65-</a:t>
                      </a:r>
                      <a:r>
                        <a:rPr lang="ru-RU" sz="1800" b="0" i="0" u="none" strike="noStrike" dirty="0">
                          <a:solidFill>
                            <a:schemeClr val="tx1"/>
                          </a:solidFill>
                          <a:effectLst/>
                          <a:latin typeface="+mj-lt"/>
                        </a:rPr>
                        <a:t>70</a:t>
                      </a:r>
                      <a:endParaRPr lang="en-GB" sz="1800" b="0" i="0" u="none" strike="noStrike" dirty="0">
                        <a:solidFill>
                          <a:schemeClr val="tx1"/>
                        </a:solidFill>
                        <a:effectLst/>
                        <a:latin typeface="+mj-lt"/>
                      </a:endParaRP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9461782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312" y="140769"/>
            <a:ext cx="8159540" cy="312281"/>
          </a:xfrm>
        </p:spPr>
        <p:txBody>
          <a:bodyPr/>
          <a:lstStyle/>
          <a:p>
            <a:pPr>
              <a:lnSpc>
                <a:spcPct val="70000"/>
              </a:lnSpc>
              <a:spcBef>
                <a:spcPct val="20000"/>
              </a:spcBef>
            </a:pPr>
            <a:r>
              <a:rPr lang="en-US" altLang="en-US" sz="2400" dirty="0"/>
              <a:t>O</a:t>
            </a:r>
            <a:r>
              <a:rPr lang="id-ID" altLang="en-US" sz="2400" dirty="0"/>
              <a:t>nline</a:t>
            </a:r>
            <a:r>
              <a:rPr lang="en-US" altLang="en-US" sz="2400" dirty="0"/>
              <a:t> Loan Shark</a:t>
            </a:r>
            <a:r>
              <a:rPr lang="id-ID" altLang="en-US" sz="2400" dirty="0"/>
              <a:t>: </a:t>
            </a:r>
            <a:r>
              <a:rPr lang="en-US" altLang="en-US" sz="2400" dirty="0"/>
              <a:t>Money 2 Loans</a:t>
            </a:r>
          </a:p>
        </p:txBody>
      </p:sp>
      <p:sp>
        <p:nvSpPr>
          <p:cNvPr id="4" name="Slide Number Placeholder 3"/>
          <p:cNvSpPr>
            <a:spLocks noGrp="1"/>
          </p:cNvSpPr>
          <p:nvPr>
            <p:ph type="sldNum" sz="quarter" idx="12"/>
          </p:nvPr>
        </p:nvSpPr>
        <p:spPr/>
        <p:txBody>
          <a:bodyPr/>
          <a:lstStyle/>
          <a:p>
            <a:fld id="{D7F305DA-160D-498F-B102-A1D8643B4A2C}" type="slidenum">
              <a:rPr lang="ru-RU" smtClean="0"/>
              <a:t>20</a:t>
            </a:fld>
            <a:endParaRPr lang="ru-RU"/>
          </a:p>
        </p:txBody>
      </p:sp>
      <p:graphicFrame>
        <p:nvGraphicFramePr>
          <p:cNvPr id="9" name="表格 15"/>
          <p:cNvGraphicFramePr>
            <a:graphicFrameLocks noGrp="1"/>
          </p:cNvGraphicFramePr>
          <p:nvPr>
            <p:custDataLst>
              <p:tags r:id="rId1"/>
            </p:custDataLst>
            <p:extLst>
              <p:ext uri="{D42A27DB-BD31-4B8C-83A1-F6EECF244321}">
                <p14:modId xmlns:p14="http://schemas.microsoft.com/office/powerpoint/2010/main" val="3615610479"/>
              </p:ext>
            </p:extLst>
          </p:nvPr>
        </p:nvGraphicFramePr>
        <p:xfrm>
          <a:off x="222250" y="822325"/>
          <a:ext cx="8721725" cy="1282067"/>
        </p:xfrm>
        <a:graphic>
          <a:graphicData uri="http://schemas.openxmlformats.org/drawingml/2006/table">
            <a:tbl>
              <a:tblPr/>
              <a:tblGrid>
                <a:gridCol w="3095625">
                  <a:extLst>
                    <a:ext uri="{9D8B030D-6E8A-4147-A177-3AD203B41FA5}">
                      <a16:colId xmlns:a16="http://schemas.microsoft.com/office/drawing/2014/main" val="20000"/>
                    </a:ext>
                  </a:extLst>
                </a:gridCol>
                <a:gridCol w="2168525">
                  <a:extLst>
                    <a:ext uri="{9D8B030D-6E8A-4147-A177-3AD203B41FA5}">
                      <a16:colId xmlns:a16="http://schemas.microsoft.com/office/drawing/2014/main" val="20001"/>
                    </a:ext>
                  </a:extLst>
                </a:gridCol>
                <a:gridCol w="3457575">
                  <a:extLst>
                    <a:ext uri="{9D8B030D-6E8A-4147-A177-3AD203B41FA5}">
                      <a16:colId xmlns:a16="http://schemas.microsoft.com/office/drawing/2014/main" val="20002"/>
                    </a:ext>
                  </a:extLst>
                </a:gridCol>
              </a:tblGrid>
              <a:tr h="244475">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bg1"/>
                          </a:solidFill>
                          <a:effectLst/>
                          <a:latin typeface="Century Gothic" pitchFamily="34" charset="0"/>
                          <a:ea typeface="宋体" pitchFamily="2" charset="-122"/>
                        </a:rPr>
                        <a:t>General Information</a:t>
                      </a:r>
                    </a:p>
                  </a:txBody>
                  <a:tcPr marL="91437" marR="91437" marT="45721" marB="4572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a:ln>
                            <a:noFill/>
                          </a:ln>
                          <a:solidFill>
                            <a:srgbClr val="000000"/>
                          </a:solidFill>
                          <a:effectLst/>
                          <a:latin typeface="Century Gothic" pitchFamily="34" charset="0"/>
                          <a:ea typeface="宋体" pitchFamily="2" charset="-122"/>
                        </a:rPr>
                        <a:t>Established</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entury Gothic" pitchFamily="34" charset="0"/>
                          <a:ea typeface="宋体" pitchFamily="2" charset="-122"/>
                        </a:rPr>
                        <a:t>2011</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244475">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entury Gothic" pitchFamily="34" charset="0"/>
                          <a:ea typeface="宋体" pitchFamily="2" charset="-122"/>
                        </a:rPr>
                        <a:t>Location</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entury Gothic" pitchFamily="34" charset="0"/>
                          <a:ea typeface="宋体" pitchFamily="2" charset="-122"/>
                        </a:rPr>
                        <a:t>Malaysia (Kedah)</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244475">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a:ln>
                            <a:noFill/>
                          </a:ln>
                          <a:solidFill>
                            <a:srgbClr val="000000"/>
                          </a:solidFill>
                          <a:effectLst/>
                          <a:latin typeface="Century Gothic" pitchFamily="34" charset="0"/>
                          <a:ea typeface="宋体" pitchFamily="2" charset="-122"/>
                        </a:rPr>
                        <a:t>Owned by</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zh-CN" sz="1000" b="0" i="0" u="none" strike="noStrike" cap="none" normalizeH="0" baseline="0" dirty="0">
                          <a:ln>
                            <a:noFill/>
                          </a:ln>
                          <a:solidFill>
                            <a:srgbClr val="000000"/>
                          </a:solidFill>
                          <a:effectLst/>
                          <a:latin typeface="Century Gothic" pitchFamily="34" charset="0"/>
                          <a:ea typeface="+mn-ea"/>
                        </a:rPr>
                        <a:t>TBD</a:t>
                      </a:r>
                      <a:endParaRPr kumimoji="0" lang="en-US" altLang="zh-CN"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50323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dirty="0">
                          <a:ln>
                            <a:noFill/>
                          </a:ln>
                          <a:solidFill>
                            <a:srgbClr val="000000"/>
                          </a:solidFill>
                          <a:effectLst/>
                          <a:latin typeface="Century Gothic" pitchFamily="34" charset="0"/>
                          <a:ea typeface="宋体" pitchFamily="2" charset="-122"/>
                        </a:rPr>
                        <a:t>Type of Business</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87312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Century Gothic" pitchFamily="34" charset="0"/>
                          <a:ea typeface="MS PGothic" pitchFamily="34" charset="-128"/>
                        </a:rPr>
                        <a:t>Money 2 Loans have 3 different products: </a:t>
                      </a:r>
                      <a:r>
                        <a:rPr kumimoji="0" lang="en-US" sz="1000" b="0" i="0" u="none" strike="noStrike" cap="none" normalizeH="0" baseline="0" dirty="0" err="1">
                          <a:ln>
                            <a:noFill/>
                          </a:ln>
                          <a:solidFill>
                            <a:srgbClr val="000000"/>
                          </a:solidFill>
                          <a:effectLst/>
                          <a:latin typeface="Century Gothic" pitchFamily="34" charset="0"/>
                          <a:ea typeface="MS PGothic" pitchFamily="34" charset="-128"/>
                        </a:rPr>
                        <a:t>i</a:t>
                      </a:r>
                      <a:r>
                        <a:rPr kumimoji="0" lang="en-US" sz="1000" b="0" i="0" u="none" strike="noStrike" cap="none" normalizeH="0" baseline="0" dirty="0">
                          <a:ln>
                            <a:noFill/>
                          </a:ln>
                          <a:solidFill>
                            <a:srgbClr val="000000"/>
                          </a:solidFill>
                          <a:effectLst/>
                          <a:latin typeface="Century Gothic" pitchFamily="34" charset="0"/>
                          <a:ea typeface="MS PGothic" pitchFamily="34" charset="-128"/>
                        </a:rPr>
                        <a:t>) Personal Loans (medium term loans). ii) Payday Loans (short term loans). iii) Foreigner loans  (short term loans)</a:t>
                      </a: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bl>
          </a:graphicData>
        </a:graphic>
      </p:graphicFrame>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9552" y="1248902"/>
            <a:ext cx="2430780" cy="601980"/>
          </a:xfrm>
          <a:prstGeom prst="rect">
            <a:avLst/>
          </a:prstGeom>
        </p:spPr>
      </p:pic>
      <p:graphicFrame>
        <p:nvGraphicFramePr>
          <p:cNvPr id="11" name="表格 15"/>
          <p:cNvGraphicFramePr>
            <a:graphicFrameLocks noGrp="1"/>
          </p:cNvGraphicFramePr>
          <p:nvPr>
            <p:custDataLst>
              <p:tags r:id="rId2"/>
            </p:custDataLst>
            <p:extLst>
              <p:ext uri="{D42A27DB-BD31-4B8C-83A1-F6EECF244321}">
                <p14:modId xmlns:p14="http://schemas.microsoft.com/office/powerpoint/2010/main" val="3675553369"/>
              </p:ext>
            </p:extLst>
          </p:nvPr>
        </p:nvGraphicFramePr>
        <p:xfrm>
          <a:off x="212725" y="2154300"/>
          <a:ext cx="8633494" cy="548948"/>
        </p:xfrm>
        <a:graphic>
          <a:graphicData uri="http://schemas.openxmlformats.org/drawingml/2006/table">
            <a:tbl>
              <a:tblPr/>
              <a:tblGrid>
                <a:gridCol w="1838995">
                  <a:extLst>
                    <a:ext uri="{9D8B030D-6E8A-4147-A177-3AD203B41FA5}">
                      <a16:colId xmlns:a16="http://schemas.microsoft.com/office/drawing/2014/main" val="20000"/>
                    </a:ext>
                  </a:extLst>
                </a:gridCol>
                <a:gridCol w="6794499">
                  <a:extLst>
                    <a:ext uri="{9D8B030D-6E8A-4147-A177-3AD203B41FA5}">
                      <a16:colId xmlns:a16="http://schemas.microsoft.com/office/drawing/2014/main" val="20001"/>
                    </a:ext>
                  </a:extLst>
                </a:gridCol>
              </a:tblGrid>
              <a:tr h="12950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200" b="0" i="0" u="none" strike="noStrike" cap="none" normalizeH="0" baseline="0" dirty="0">
                          <a:ln>
                            <a:noFill/>
                          </a:ln>
                          <a:solidFill>
                            <a:schemeClr val="bg1"/>
                          </a:solidFill>
                          <a:effectLst/>
                          <a:latin typeface="Century Gothic" pitchFamily="34" charset="0"/>
                          <a:ea typeface="宋体" pitchFamily="2" charset="-122"/>
                        </a:rPr>
                        <a:t>History</a:t>
                      </a:r>
                      <a:endParaRPr kumimoji="0" lang="zh-CN" altLang="en-US" sz="1200" b="0" i="0" u="none" strike="noStrike" cap="none" normalizeH="0" baseline="0" dirty="0">
                        <a:ln>
                          <a:noFill/>
                        </a:ln>
                        <a:solidFill>
                          <a:schemeClr val="bg1"/>
                        </a:solidFill>
                        <a:effectLst/>
                        <a:latin typeface="Century Gothic"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200" b="0" i="0" u="none" strike="noStrike" cap="none" normalizeH="0" baseline="0" dirty="0">
                          <a:ln>
                            <a:noFill/>
                          </a:ln>
                          <a:solidFill>
                            <a:schemeClr val="bg1"/>
                          </a:solidFill>
                          <a:effectLst/>
                          <a:latin typeface="Century Gothic" pitchFamily="34" charset="0"/>
                          <a:ea typeface="宋体" pitchFamily="2" charset="-122"/>
                        </a:rPr>
                        <a:t>Products</a:t>
                      </a:r>
                      <a:r>
                        <a:rPr kumimoji="0" lang="en-US" altLang="zh-CN" sz="1200" b="0" i="0" u="none" strike="noStrike" cap="none" normalizeH="0" baseline="0" dirty="0">
                          <a:ln>
                            <a:noFill/>
                          </a:ln>
                          <a:solidFill>
                            <a:schemeClr val="bg1"/>
                          </a:solidFill>
                          <a:effectLst/>
                          <a:latin typeface="Century Gothic" pitchFamily="34" charset="0"/>
                          <a:ea typeface="宋体" pitchFamily="2" charset="-122"/>
                        </a:rPr>
                        <a:t> &amp; Processes </a:t>
                      </a:r>
                      <a:endParaRPr kumimoji="0" lang="zh-CN" altLang="en-US" sz="1200" b="0" i="0" u="none" strike="noStrike" cap="none" normalizeH="0" baseline="0" dirty="0">
                        <a:ln>
                          <a:noFill/>
                        </a:ln>
                        <a:solidFill>
                          <a:schemeClr val="bg1"/>
                        </a:solidFill>
                        <a:effectLst/>
                        <a:latin typeface="Century Gothic"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247168">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000000"/>
                        </a:solidFill>
                        <a:effectLst/>
                        <a:latin typeface="Calibri"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00000"/>
                        </a:solidFill>
                        <a:effectLst/>
                        <a:latin typeface="Arial"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2" name="TextBox 67"/>
          <p:cNvSpPr txBox="1">
            <a:spLocks noChangeArrowheads="1"/>
          </p:cNvSpPr>
          <p:nvPr>
            <p:custDataLst>
              <p:tags r:id="rId3"/>
            </p:custDataLst>
          </p:nvPr>
        </p:nvSpPr>
        <p:spPr bwMode="auto">
          <a:xfrm>
            <a:off x="228600" y="2536034"/>
            <a:ext cx="1751111" cy="2693045"/>
          </a:xfrm>
          <a:prstGeom prst="rect">
            <a:avLst/>
          </a:prstGeom>
          <a:noFill/>
          <a:ln w="9525">
            <a:noFill/>
            <a:miter lim="800000"/>
            <a:headEnd/>
            <a:tailEnd/>
          </a:ln>
        </p:spPr>
        <p:txBody>
          <a:bodyPr wrap="square">
            <a:spAutoFit/>
          </a:bodyPr>
          <a:lstStyle/>
          <a:p>
            <a:pPr indent="-228600" eaLnBrk="1" hangingPunct="1"/>
            <a:r>
              <a:rPr lang="en-US" altLang="id-ID" sz="1300" dirty="0"/>
              <a:t>Established in 2011 Money2Loans is a online lending company in Malaysia. </a:t>
            </a:r>
          </a:p>
          <a:p>
            <a:pPr indent="-228600" eaLnBrk="1" hangingPunct="1"/>
            <a:endParaRPr lang="en-US" altLang="id-ID" sz="1300" dirty="0"/>
          </a:p>
          <a:p>
            <a:pPr indent="-228600" eaLnBrk="1" hangingPunct="1"/>
            <a:r>
              <a:rPr lang="en-US" altLang="id-ID" sz="1300" dirty="0"/>
              <a:t>No Moneylender license</a:t>
            </a:r>
          </a:p>
          <a:p>
            <a:pPr indent="-228600" eaLnBrk="1" hangingPunct="1"/>
            <a:endParaRPr lang="en-US" altLang="id-ID" sz="1300" dirty="0"/>
          </a:p>
          <a:p>
            <a:pPr indent="-228600" eaLnBrk="1" hangingPunct="1"/>
            <a:r>
              <a:rPr lang="en-US" altLang="id-ID" sz="1300" dirty="0"/>
              <a:t>Company is located outside Kuala Lumpur at Kedah</a:t>
            </a:r>
          </a:p>
          <a:p>
            <a:pPr indent="-228600" eaLnBrk="1" hangingPunct="1"/>
            <a:endParaRPr lang="en-US" altLang="id-ID" sz="1300" dirty="0"/>
          </a:p>
          <a:p>
            <a:pPr indent="-228600" eaLnBrk="1" hangingPunct="1"/>
            <a:r>
              <a:rPr lang="en-US" altLang="id-ID" sz="1300" dirty="0"/>
              <a:t>No branches</a:t>
            </a:r>
          </a:p>
        </p:txBody>
      </p:sp>
      <p:sp>
        <p:nvSpPr>
          <p:cNvPr id="3" name="Rectangle 2"/>
          <p:cNvSpPr/>
          <p:nvPr/>
        </p:nvSpPr>
        <p:spPr>
          <a:xfrm>
            <a:off x="212725" y="6408992"/>
            <a:ext cx="6096852" cy="230832"/>
          </a:xfrm>
          <a:prstGeom prst="rect">
            <a:avLst/>
          </a:prstGeom>
        </p:spPr>
        <p:txBody>
          <a:bodyPr wrap="square">
            <a:spAutoFit/>
          </a:bodyPr>
          <a:lstStyle/>
          <a:p>
            <a:r>
              <a:rPr lang="en-US" sz="900" dirty="0"/>
              <a:t>* Look appendix </a:t>
            </a:r>
            <a:r>
              <a:rPr lang="en-US" altLang="en-US" sz="900" dirty="0"/>
              <a:t>Mystery Shopping Online Lending Platform</a:t>
            </a:r>
          </a:p>
        </p:txBody>
      </p:sp>
      <p:sp>
        <p:nvSpPr>
          <p:cNvPr id="13" name="TextBox 20"/>
          <p:cNvSpPr txBox="1">
            <a:spLocks noChangeArrowheads="1"/>
          </p:cNvSpPr>
          <p:nvPr>
            <p:custDataLst>
              <p:tags r:id="rId4"/>
            </p:custDataLst>
          </p:nvPr>
        </p:nvSpPr>
        <p:spPr bwMode="auto">
          <a:xfrm>
            <a:off x="1959815" y="2473667"/>
            <a:ext cx="7056784" cy="3493264"/>
          </a:xfrm>
          <a:prstGeom prst="rect">
            <a:avLst/>
          </a:prstGeom>
          <a:noFill/>
          <a:ln w="9525">
            <a:noFill/>
            <a:miter lim="800000"/>
            <a:headEnd/>
            <a:tailEnd/>
          </a:ln>
        </p:spPr>
        <p:txBody>
          <a:bodyPr wrap="square">
            <a:spAutoFit/>
          </a:bodyPr>
          <a:lstStyle/>
          <a:p>
            <a:r>
              <a:rPr lang="en-US" sz="1300" b="1" dirty="0"/>
              <a:t>Clients: </a:t>
            </a:r>
            <a:r>
              <a:rPr lang="en-US" sz="1300" dirty="0"/>
              <a:t>Citizens, Foreigners</a:t>
            </a:r>
          </a:p>
          <a:p>
            <a:r>
              <a:rPr lang="en-US" sz="1300" b="1" dirty="0"/>
              <a:t>Business model: </a:t>
            </a:r>
            <a:r>
              <a:rPr lang="en-US" sz="1300" dirty="0"/>
              <a:t>Fully online</a:t>
            </a:r>
            <a:endParaRPr lang="id-ID" sz="1300" dirty="0"/>
          </a:p>
          <a:p>
            <a:pPr indent="-228600"/>
            <a:r>
              <a:rPr lang="en-US" sz="1300" b="1" dirty="0"/>
              <a:t>Minimum Borrower’s Income : </a:t>
            </a:r>
          </a:p>
          <a:p>
            <a:pPr indent="-228600"/>
            <a:r>
              <a:rPr lang="en-US" sz="1300" dirty="0"/>
              <a:t>500 USD /month (Gross)</a:t>
            </a:r>
          </a:p>
          <a:p>
            <a:pPr indent="-228600"/>
            <a:r>
              <a:rPr lang="id-ID" sz="1300" b="1" dirty="0"/>
              <a:t>Features: </a:t>
            </a:r>
          </a:p>
          <a:p>
            <a:pPr marL="119063" indent="-119063">
              <a:buFontTx/>
              <a:buAutoNum type="arabicPeriod"/>
            </a:pPr>
            <a:r>
              <a:rPr lang="id-ID" sz="1300" dirty="0"/>
              <a:t> No Collateral</a:t>
            </a:r>
          </a:p>
          <a:p>
            <a:pPr marL="119063" indent="-119063">
              <a:buFontTx/>
              <a:buAutoNum type="arabicPeriod"/>
            </a:pPr>
            <a:r>
              <a:rPr lang="en-US" sz="1300" dirty="0"/>
              <a:t> Time-To-Money: 3 hours</a:t>
            </a:r>
          </a:p>
          <a:p>
            <a:pPr marL="119063" indent="-119063">
              <a:buFontTx/>
              <a:buAutoNum type="arabicPeriod"/>
            </a:pPr>
            <a:r>
              <a:rPr lang="en-US" sz="1300" dirty="0"/>
              <a:t> Disbursement channel – Cash deposit on account via ATM</a:t>
            </a:r>
          </a:p>
          <a:p>
            <a:pPr marL="119063" indent="-119063">
              <a:buFontTx/>
              <a:buAutoNum type="arabicPeriod"/>
            </a:pPr>
            <a:r>
              <a:rPr lang="en-US" sz="1300" dirty="0"/>
              <a:t> Repayment channels: Cash deposit on account via ATM </a:t>
            </a:r>
          </a:p>
          <a:p>
            <a:pPr marL="119063" indent="-119063">
              <a:buFontTx/>
              <a:buAutoNum type="arabicPeriod"/>
            </a:pPr>
            <a:r>
              <a:rPr lang="id-ID" altLang="id-ID" sz="1300" b="1" dirty="0"/>
              <a:t>Loan </a:t>
            </a:r>
            <a:r>
              <a:rPr lang="en-US" altLang="id-ID" sz="1300" b="1" dirty="0"/>
              <a:t>amount </a:t>
            </a:r>
            <a:r>
              <a:rPr lang="id-ID" altLang="id-ID" sz="1300" b="1" dirty="0"/>
              <a:t>available : </a:t>
            </a:r>
            <a:endParaRPr lang="en-PH" altLang="id-ID" sz="1300" b="1" dirty="0"/>
          </a:p>
          <a:p>
            <a:pPr marL="171450" indent="-171450">
              <a:buFont typeface="Arial" panose="020B0604020202020204" pitchFamily="34" charset="0"/>
              <a:buChar char="•"/>
            </a:pPr>
            <a:r>
              <a:rPr lang="en-PH" altLang="id-ID" sz="1300" dirty="0"/>
              <a:t>up to 750 USD for Personal Loans for Income less than 400 USD per month</a:t>
            </a:r>
          </a:p>
          <a:p>
            <a:pPr marL="171450" indent="-171450">
              <a:buFont typeface="Arial" panose="020B0604020202020204" pitchFamily="34" charset="0"/>
              <a:buChar char="•"/>
            </a:pPr>
            <a:r>
              <a:rPr lang="en-PH" altLang="id-ID" sz="1300" dirty="0"/>
              <a:t>Not limited for Personal Loans for Income </a:t>
            </a:r>
            <a:r>
              <a:rPr lang="en-US" altLang="id-ID" sz="1300" dirty="0"/>
              <a:t>more </a:t>
            </a:r>
            <a:r>
              <a:rPr lang="en-PH" altLang="id-ID" sz="1300" dirty="0"/>
              <a:t>than 2500 USD per month</a:t>
            </a:r>
          </a:p>
          <a:p>
            <a:r>
              <a:rPr lang="id-ID" altLang="id-ID" sz="1300" b="1" dirty="0"/>
              <a:t>Loan Period : </a:t>
            </a:r>
            <a:r>
              <a:rPr lang="en-US" sz="1300" dirty="0"/>
              <a:t>Up to 6 months</a:t>
            </a:r>
          </a:p>
          <a:p>
            <a:r>
              <a:rPr lang="en-US" altLang="id-ID" sz="1300" b="1" dirty="0"/>
              <a:t>Interest rate: </a:t>
            </a:r>
            <a:r>
              <a:rPr lang="en-US" altLang="id-ID" sz="1300" dirty="0"/>
              <a:t>18% per annum</a:t>
            </a:r>
          </a:p>
          <a:p>
            <a:r>
              <a:rPr lang="en-US" altLang="id-ID" sz="1300" b="1" dirty="0"/>
              <a:t>Illegal fees:</a:t>
            </a:r>
          </a:p>
          <a:p>
            <a:pPr lvl="1"/>
            <a:r>
              <a:rPr lang="en-US" altLang="id-ID" sz="1300" b="1" dirty="0"/>
              <a:t>Up-front fee</a:t>
            </a:r>
            <a:r>
              <a:rPr lang="id-ID" altLang="id-ID" sz="1300" b="1" dirty="0"/>
              <a:t>: </a:t>
            </a:r>
            <a:r>
              <a:rPr lang="en-US" sz="1300" dirty="0"/>
              <a:t>Establishment fee is 25% of the borrowed amount</a:t>
            </a:r>
          </a:p>
          <a:p>
            <a:r>
              <a:rPr lang="en-US" sz="1300" b="1" dirty="0"/>
              <a:t>Effective interest rate: </a:t>
            </a:r>
            <a:r>
              <a:rPr lang="en-US" sz="1300" dirty="0"/>
              <a:t>258%</a:t>
            </a:r>
            <a:endParaRPr lang="id-ID" sz="1300" dirty="0"/>
          </a:p>
        </p:txBody>
      </p:sp>
    </p:spTree>
    <p:extLst>
      <p:ext uri="{BB962C8B-B14F-4D97-AF65-F5344CB8AC3E}">
        <p14:creationId xmlns:p14="http://schemas.microsoft.com/office/powerpoint/2010/main" val="25698704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312" y="140769"/>
            <a:ext cx="8159540" cy="312281"/>
          </a:xfrm>
        </p:spPr>
        <p:txBody>
          <a:bodyPr/>
          <a:lstStyle/>
          <a:p>
            <a:pPr>
              <a:lnSpc>
                <a:spcPct val="70000"/>
              </a:lnSpc>
              <a:spcBef>
                <a:spcPct val="20000"/>
              </a:spcBef>
            </a:pPr>
            <a:r>
              <a:rPr lang="en-US" altLang="en-US" sz="2400" dirty="0"/>
              <a:t>O2O</a:t>
            </a:r>
            <a:r>
              <a:rPr lang="id-ID" altLang="en-US" sz="2400" dirty="0"/>
              <a:t> </a:t>
            </a:r>
            <a:r>
              <a:rPr lang="en-US" altLang="en-US" sz="2400" dirty="0"/>
              <a:t>Money Lender</a:t>
            </a:r>
            <a:r>
              <a:rPr lang="id-ID" altLang="en-US" sz="2400" dirty="0"/>
              <a:t>: </a:t>
            </a:r>
            <a:r>
              <a:rPr lang="en-US" altLang="en-US" sz="2400" dirty="0"/>
              <a:t>Potential Credit and Leasing</a:t>
            </a:r>
          </a:p>
        </p:txBody>
      </p:sp>
      <p:sp>
        <p:nvSpPr>
          <p:cNvPr id="4" name="Slide Number Placeholder 3"/>
          <p:cNvSpPr>
            <a:spLocks noGrp="1"/>
          </p:cNvSpPr>
          <p:nvPr>
            <p:ph type="sldNum" sz="quarter" idx="12"/>
          </p:nvPr>
        </p:nvSpPr>
        <p:spPr/>
        <p:txBody>
          <a:bodyPr/>
          <a:lstStyle/>
          <a:p>
            <a:fld id="{D7F305DA-160D-498F-B102-A1D8643B4A2C}" type="slidenum">
              <a:rPr lang="ru-RU" smtClean="0"/>
              <a:t>21</a:t>
            </a:fld>
            <a:endParaRPr lang="ru-RU"/>
          </a:p>
        </p:txBody>
      </p:sp>
      <p:graphicFrame>
        <p:nvGraphicFramePr>
          <p:cNvPr id="11" name="表格 15"/>
          <p:cNvGraphicFramePr>
            <a:graphicFrameLocks noGrp="1"/>
          </p:cNvGraphicFramePr>
          <p:nvPr>
            <p:custDataLst>
              <p:tags r:id="rId1"/>
            </p:custDataLst>
            <p:extLst>
              <p:ext uri="{D42A27DB-BD31-4B8C-83A1-F6EECF244321}">
                <p14:modId xmlns:p14="http://schemas.microsoft.com/office/powerpoint/2010/main" val="138146929"/>
              </p:ext>
            </p:extLst>
          </p:nvPr>
        </p:nvGraphicFramePr>
        <p:xfrm>
          <a:off x="167644" y="1988840"/>
          <a:ext cx="8836471" cy="909638"/>
        </p:xfrm>
        <a:graphic>
          <a:graphicData uri="http://schemas.openxmlformats.org/drawingml/2006/table">
            <a:tbl>
              <a:tblPr/>
              <a:tblGrid>
                <a:gridCol w="1775442">
                  <a:extLst>
                    <a:ext uri="{9D8B030D-6E8A-4147-A177-3AD203B41FA5}">
                      <a16:colId xmlns:a16="http://schemas.microsoft.com/office/drawing/2014/main" val="20000"/>
                    </a:ext>
                  </a:extLst>
                </a:gridCol>
                <a:gridCol w="7061029">
                  <a:extLst>
                    <a:ext uri="{9D8B030D-6E8A-4147-A177-3AD203B41FA5}">
                      <a16:colId xmlns:a16="http://schemas.microsoft.com/office/drawing/2014/main" val="20001"/>
                    </a:ext>
                  </a:extLst>
                </a:gridCol>
              </a:tblGrid>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200" b="0" i="0" u="none" strike="noStrike" cap="none" normalizeH="0" baseline="0" dirty="0">
                          <a:ln>
                            <a:noFill/>
                          </a:ln>
                          <a:solidFill>
                            <a:schemeClr val="bg1"/>
                          </a:solidFill>
                          <a:effectLst/>
                          <a:latin typeface="Century Gothic" pitchFamily="34" charset="0"/>
                          <a:ea typeface="宋体" pitchFamily="2" charset="-122"/>
                        </a:rPr>
                        <a:t>History</a:t>
                      </a:r>
                      <a:endParaRPr kumimoji="0" lang="zh-CN" altLang="en-US" sz="1200" b="0" i="0" u="none" strike="noStrike" cap="none" normalizeH="0" baseline="0" dirty="0">
                        <a:ln>
                          <a:noFill/>
                        </a:ln>
                        <a:solidFill>
                          <a:schemeClr val="bg1"/>
                        </a:solidFill>
                        <a:effectLst/>
                        <a:latin typeface="Century Gothic"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200" b="0" i="0" u="none" strike="noStrike" cap="none" normalizeH="0" baseline="0" dirty="0">
                          <a:ln>
                            <a:noFill/>
                          </a:ln>
                          <a:solidFill>
                            <a:schemeClr val="bg1"/>
                          </a:solidFill>
                          <a:effectLst/>
                          <a:latin typeface="Century Gothic" pitchFamily="34" charset="0"/>
                          <a:ea typeface="宋体" pitchFamily="2" charset="-122"/>
                        </a:rPr>
                        <a:t>Products</a:t>
                      </a:r>
                      <a:r>
                        <a:rPr kumimoji="0" lang="en-US" altLang="zh-CN" sz="1200" b="0" i="0" u="none" strike="noStrike" cap="none" normalizeH="0" baseline="0" dirty="0">
                          <a:ln>
                            <a:noFill/>
                          </a:ln>
                          <a:solidFill>
                            <a:schemeClr val="bg1"/>
                          </a:solidFill>
                          <a:effectLst/>
                          <a:latin typeface="Century Gothic" pitchFamily="34" charset="0"/>
                          <a:ea typeface="宋体" pitchFamily="2" charset="-122"/>
                        </a:rPr>
                        <a:t> </a:t>
                      </a:r>
                      <a:r>
                        <a:rPr kumimoji="0" lang="en-US" altLang="zh-CN" sz="1200" b="0" i="0" u="none" strike="noStrike" cap="none" normalizeH="0" baseline="0" dirty="0">
                          <a:ln>
                            <a:noFill/>
                          </a:ln>
                          <a:solidFill>
                            <a:schemeClr val="bg1"/>
                          </a:solidFill>
                          <a:effectLst/>
                          <a:latin typeface="Century Gothic" pitchFamily="34" charset="0"/>
                          <a:ea typeface="+mn-ea"/>
                        </a:rPr>
                        <a:t>&amp; Processes </a:t>
                      </a:r>
                      <a:endParaRPr kumimoji="0" lang="zh-CN" altLang="en-US" sz="1200" b="0" i="0" u="none" strike="noStrike" cap="none" normalizeH="0" baseline="0" dirty="0">
                        <a:ln>
                          <a:noFill/>
                        </a:ln>
                        <a:solidFill>
                          <a:schemeClr val="bg1"/>
                        </a:solidFill>
                        <a:effectLst/>
                        <a:latin typeface="Century Gothic"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596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000000"/>
                        </a:solidFill>
                        <a:effectLst/>
                        <a:latin typeface="Calibri"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00000"/>
                        </a:solidFill>
                        <a:effectLst/>
                        <a:latin typeface="Arial"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4" name="表格 15"/>
          <p:cNvGraphicFramePr>
            <a:graphicFrameLocks noGrp="1"/>
          </p:cNvGraphicFramePr>
          <p:nvPr>
            <p:custDataLst>
              <p:tags r:id="rId2"/>
            </p:custDataLst>
            <p:extLst>
              <p:ext uri="{D42A27DB-BD31-4B8C-83A1-F6EECF244321}">
                <p14:modId xmlns:p14="http://schemas.microsoft.com/office/powerpoint/2010/main" val="252488294"/>
              </p:ext>
            </p:extLst>
          </p:nvPr>
        </p:nvGraphicFramePr>
        <p:xfrm>
          <a:off x="167645" y="665315"/>
          <a:ext cx="8836471" cy="1282067"/>
        </p:xfrm>
        <a:graphic>
          <a:graphicData uri="http://schemas.openxmlformats.org/drawingml/2006/table">
            <a:tbl>
              <a:tblPr/>
              <a:tblGrid>
                <a:gridCol w="3136352">
                  <a:extLst>
                    <a:ext uri="{9D8B030D-6E8A-4147-A177-3AD203B41FA5}">
                      <a16:colId xmlns:a16="http://schemas.microsoft.com/office/drawing/2014/main" val="20000"/>
                    </a:ext>
                  </a:extLst>
                </a:gridCol>
                <a:gridCol w="2197055">
                  <a:extLst>
                    <a:ext uri="{9D8B030D-6E8A-4147-A177-3AD203B41FA5}">
                      <a16:colId xmlns:a16="http://schemas.microsoft.com/office/drawing/2014/main" val="20001"/>
                    </a:ext>
                  </a:extLst>
                </a:gridCol>
                <a:gridCol w="3503064">
                  <a:extLst>
                    <a:ext uri="{9D8B030D-6E8A-4147-A177-3AD203B41FA5}">
                      <a16:colId xmlns:a16="http://schemas.microsoft.com/office/drawing/2014/main" val="20002"/>
                    </a:ext>
                  </a:extLst>
                </a:gridCol>
              </a:tblGrid>
              <a:tr h="244475">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bg1"/>
                          </a:solidFill>
                          <a:effectLst/>
                          <a:latin typeface="Century Gothic" pitchFamily="34" charset="0"/>
                          <a:ea typeface="宋体" pitchFamily="2" charset="-122"/>
                        </a:rPr>
                        <a:t>General Information</a:t>
                      </a:r>
                    </a:p>
                  </a:txBody>
                  <a:tcPr marL="91437" marR="91437" marT="45721" marB="4572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dirty="0">
                          <a:ln>
                            <a:noFill/>
                          </a:ln>
                          <a:solidFill>
                            <a:srgbClr val="000000"/>
                          </a:solidFill>
                          <a:effectLst/>
                          <a:latin typeface="Century Gothic" pitchFamily="34" charset="0"/>
                          <a:ea typeface="宋体" pitchFamily="2" charset="-122"/>
                        </a:rPr>
                        <a:t>Established</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entury Gothic" pitchFamily="34" charset="0"/>
                          <a:ea typeface="宋体" pitchFamily="2" charset="-122"/>
                        </a:rPr>
                        <a:t>1985</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244475">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entury Gothic" pitchFamily="34" charset="0"/>
                          <a:ea typeface="宋体" pitchFamily="2" charset="-122"/>
                        </a:rPr>
                        <a:t>Location</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entury Gothic" pitchFamily="34" charset="0"/>
                          <a:ea typeface="宋体" pitchFamily="2" charset="-122"/>
                        </a:rPr>
                        <a:t>Malaysia (Kuala Lumpur)</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244475">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a:ln>
                            <a:noFill/>
                          </a:ln>
                          <a:solidFill>
                            <a:srgbClr val="000000"/>
                          </a:solidFill>
                          <a:effectLst/>
                          <a:latin typeface="Century Gothic" pitchFamily="34" charset="0"/>
                          <a:ea typeface="宋体" pitchFamily="2" charset="-122"/>
                        </a:rPr>
                        <a:t>Owned by</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zh-CN" sz="1000" b="0" i="0" u="none" strike="noStrike" cap="none" normalizeH="0" baseline="0" dirty="0">
                          <a:ln>
                            <a:noFill/>
                          </a:ln>
                          <a:solidFill>
                            <a:srgbClr val="000000"/>
                          </a:solidFill>
                          <a:effectLst/>
                          <a:latin typeface="Century Gothic" pitchFamily="34" charset="0"/>
                          <a:ea typeface="+mn-ea"/>
                        </a:rPr>
                        <a:t>TBD</a:t>
                      </a:r>
                      <a:endParaRPr kumimoji="0" lang="en-US" altLang="zh-CN"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50323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dirty="0">
                          <a:ln>
                            <a:noFill/>
                          </a:ln>
                          <a:solidFill>
                            <a:srgbClr val="000000"/>
                          </a:solidFill>
                          <a:effectLst/>
                          <a:latin typeface="Century Gothic" pitchFamily="34" charset="0"/>
                          <a:ea typeface="宋体" pitchFamily="2" charset="-122"/>
                        </a:rPr>
                        <a:t>Type of Business</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87312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Century Gothic" pitchFamily="34" charset="0"/>
                          <a:ea typeface="MS PGothic" pitchFamily="34" charset="-128"/>
                        </a:rPr>
                        <a:t>Potential Credit has 3 different products: </a:t>
                      </a:r>
                      <a:r>
                        <a:rPr kumimoji="0" lang="en-US" sz="1000" b="0" i="0" u="none" strike="noStrike" cap="none" normalizeH="0" baseline="0" dirty="0" err="1">
                          <a:ln>
                            <a:noFill/>
                          </a:ln>
                          <a:solidFill>
                            <a:srgbClr val="000000"/>
                          </a:solidFill>
                          <a:effectLst/>
                          <a:latin typeface="Century Gothic" pitchFamily="34" charset="0"/>
                          <a:ea typeface="MS PGothic" pitchFamily="34" charset="-128"/>
                        </a:rPr>
                        <a:t>i</a:t>
                      </a:r>
                      <a:r>
                        <a:rPr kumimoji="0" lang="en-US" sz="1000" b="0" i="0" u="none" strike="noStrike" cap="none" normalizeH="0" baseline="0" dirty="0">
                          <a:ln>
                            <a:noFill/>
                          </a:ln>
                          <a:solidFill>
                            <a:srgbClr val="000000"/>
                          </a:solidFill>
                          <a:effectLst/>
                          <a:latin typeface="Century Gothic" pitchFamily="34" charset="0"/>
                          <a:ea typeface="MS PGothic" pitchFamily="34" charset="-128"/>
                        </a:rPr>
                        <a:t>) Personal Loans (medium term loans). ii) Payday Loans (short term loans). iii) Foreigner loans  (short term loans)</a:t>
                      </a: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bl>
          </a:graphicData>
        </a:graphic>
      </p:graphicFrame>
      <p:pic>
        <p:nvPicPr>
          <p:cNvPr id="17" name="Picture 1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6876" y="1233307"/>
            <a:ext cx="2735890" cy="559160"/>
          </a:xfrm>
          <a:prstGeom prst="rect">
            <a:avLst/>
          </a:prstGeom>
        </p:spPr>
      </p:pic>
      <p:sp>
        <p:nvSpPr>
          <p:cNvPr id="18" name="TextBox 67"/>
          <p:cNvSpPr txBox="1">
            <a:spLocks noChangeArrowheads="1"/>
          </p:cNvSpPr>
          <p:nvPr>
            <p:custDataLst>
              <p:tags r:id="rId3"/>
            </p:custDataLst>
          </p:nvPr>
        </p:nvSpPr>
        <p:spPr bwMode="auto">
          <a:xfrm>
            <a:off x="99509" y="2417626"/>
            <a:ext cx="1736187" cy="2492990"/>
          </a:xfrm>
          <a:prstGeom prst="rect">
            <a:avLst/>
          </a:prstGeom>
          <a:noFill/>
          <a:ln w="9525">
            <a:noFill/>
            <a:miter lim="800000"/>
            <a:headEnd/>
            <a:tailEnd/>
          </a:ln>
        </p:spPr>
        <p:txBody>
          <a:bodyPr wrap="square">
            <a:spAutoFit/>
          </a:bodyPr>
          <a:lstStyle/>
          <a:p>
            <a:pPr indent="-228600" eaLnBrk="1" hangingPunct="1"/>
            <a:r>
              <a:rPr lang="en-US" altLang="id-ID" sz="1300" dirty="0"/>
              <a:t>Established in 1985</a:t>
            </a:r>
          </a:p>
          <a:p>
            <a:pPr indent="-228600" eaLnBrk="1" hangingPunct="1"/>
            <a:endParaRPr lang="en-US" altLang="id-ID" sz="1300" dirty="0"/>
          </a:p>
          <a:p>
            <a:pPr indent="-228600" eaLnBrk="1" hangingPunct="1"/>
            <a:r>
              <a:rPr lang="en-US" altLang="id-ID" sz="1300" dirty="0"/>
              <a:t>Licensed money lender</a:t>
            </a:r>
          </a:p>
          <a:p>
            <a:pPr indent="-228600" eaLnBrk="1" hangingPunct="1"/>
            <a:endParaRPr lang="en-US" altLang="id-ID" sz="1300" dirty="0"/>
          </a:p>
          <a:p>
            <a:pPr indent="-228600" eaLnBrk="1" hangingPunct="1"/>
            <a:r>
              <a:rPr lang="en-US" altLang="id-ID" sz="1300" dirty="0"/>
              <a:t>Company is located in Kuala Lumpur</a:t>
            </a:r>
          </a:p>
          <a:p>
            <a:pPr indent="-228600" eaLnBrk="1" hangingPunct="1"/>
            <a:endParaRPr lang="en-US" altLang="id-ID" sz="1300" dirty="0">
              <a:solidFill>
                <a:srgbClr val="FF0000"/>
              </a:solidFill>
            </a:endParaRPr>
          </a:p>
          <a:p>
            <a:pPr indent="-228600" eaLnBrk="1" hangingPunct="1"/>
            <a:r>
              <a:rPr lang="en-US" altLang="id-ID" sz="1300" dirty="0"/>
              <a:t>1 branch</a:t>
            </a:r>
          </a:p>
          <a:p>
            <a:pPr indent="-228600"/>
            <a:endParaRPr lang="en-US" altLang="id-ID" sz="1300" dirty="0"/>
          </a:p>
          <a:p>
            <a:pPr indent="-228600"/>
            <a:r>
              <a:rPr lang="en-US" altLang="id-ID" sz="1300" dirty="0"/>
              <a:t>Sales per month</a:t>
            </a:r>
          </a:p>
          <a:p>
            <a:pPr indent="-228600"/>
            <a:r>
              <a:rPr lang="en-US" altLang="id-ID" sz="1300" dirty="0"/>
              <a:t>1 200 loans</a:t>
            </a:r>
          </a:p>
        </p:txBody>
      </p:sp>
      <p:sp>
        <p:nvSpPr>
          <p:cNvPr id="19" name="TextBox 20"/>
          <p:cNvSpPr txBox="1">
            <a:spLocks noChangeArrowheads="1"/>
          </p:cNvSpPr>
          <p:nvPr>
            <p:custDataLst>
              <p:tags r:id="rId4"/>
            </p:custDataLst>
          </p:nvPr>
        </p:nvSpPr>
        <p:spPr bwMode="auto">
          <a:xfrm>
            <a:off x="1835696" y="2287900"/>
            <a:ext cx="7056784" cy="4093428"/>
          </a:xfrm>
          <a:prstGeom prst="rect">
            <a:avLst/>
          </a:prstGeom>
          <a:noFill/>
          <a:ln w="9525">
            <a:noFill/>
            <a:miter lim="800000"/>
            <a:headEnd/>
            <a:tailEnd/>
          </a:ln>
        </p:spPr>
        <p:txBody>
          <a:bodyPr wrap="square">
            <a:spAutoFit/>
          </a:bodyPr>
          <a:lstStyle/>
          <a:p>
            <a:r>
              <a:rPr lang="en-US" sz="1300" b="1" dirty="0"/>
              <a:t>Clients: </a:t>
            </a:r>
            <a:r>
              <a:rPr lang="en-US" sz="1300" dirty="0"/>
              <a:t>Citizens, Foreigners</a:t>
            </a:r>
          </a:p>
          <a:p>
            <a:r>
              <a:rPr lang="en-US" sz="1300" b="1" dirty="0"/>
              <a:t>Business model: </a:t>
            </a:r>
            <a:r>
              <a:rPr lang="en-US" sz="1300" dirty="0"/>
              <a:t>Online to offline</a:t>
            </a:r>
            <a:endParaRPr lang="id-ID" sz="1300" dirty="0"/>
          </a:p>
          <a:p>
            <a:pPr indent="-228600"/>
            <a:r>
              <a:rPr lang="en-US" sz="1300" b="1" dirty="0"/>
              <a:t>Minimum Borrower’s Income : </a:t>
            </a:r>
          </a:p>
          <a:p>
            <a:pPr indent="-228600"/>
            <a:r>
              <a:rPr lang="en-US" sz="1300" dirty="0"/>
              <a:t>500 USD /month (Gross)</a:t>
            </a:r>
          </a:p>
          <a:p>
            <a:pPr indent="-228600"/>
            <a:r>
              <a:rPr lang="id-ID" sz="1300" b="1" dirty="0"/>
              <a:t>Features: </a:t>
            </a:r>
          </a:p>
          <a:p>
            <a:pPr marL="119063" indent="-119063">
              <a:buFontTx/>
              <a:buAutoNum type="arabicPeriod"/>
            </a:pPr>
            <a:r>
              <a:rPr lang="id-ID" sz="1300" dirty="0"/>
              <a:t> No Collateral</a:t>
            </a:r>
          </a:p>
          <a:p>
            <a:pPr marL="119063" indent="-119063">
              <a:buFontTx/>
              <a:buAutoNum type="arabicPeriod"/>
            </a:pPr>
            <a:r>
              <a:rPr lang="en-US" sz="1300" dirty="0"/>
              <a:t> Time-To-Money:</a:t>
            </a:r>
          </a:p>
          <a:p>
            <a:pPr marL="742950" lvl="1" indent="-285750">
              <a:buFont typeface="Arial" panose="020B0604020202020204" pitchFamily="34" charset="0"/>
              <a:buChar char="•"/>
            </a:pPr>
            <a:r>
              <a:rPr lang="en-US" sz="1300" dirty="0"/>
              <a:t>O2O – 24 hours</a:t>
            </a:r>
          </a:p>
          <a:p>
            <a:pPr marL="742950" lvl="1" indent="-285750">
              <a:buFont typeface="Arial" panose="020B0604020202020204" pitchFamily="34" charset="0"/>
              <a:buChar char="•"/>
            </a:pPr>
            <a:r>
              <a:rPr lang="en-US" sz="1300" dirty="0"/>
              <a:t>Offline - 45 - 60 minutes</a:t>
            </a:r>
          </a:p>
          <a:p>
            <a:pPr marL="119063" indent="-119063">
              <a:buFontTx/>
              <a:buAutoNum type="arabicPeriod"/>
            </a:pPr>
            <a:r>
              <a:rPr lang="en-US" sz="1300" dirty="0"/>
              <a:t> Disbursement channel – Cash on hand, Cash deposit on ATM account</a:t>
            </a:r>
          </a:p>
          <a:p>
            <a:pPr marL="119063" indent="-119063">
              <a:buFontTx/>
              <a:buAutoNum type="arabicPeriod"/>
            </a:pPr>
            <a:r>
              <a:rPr lang="en-US" sz="1300" dirty="0"/>
              <a:t> Few repayment channels: cash, bank transfer</a:t>
            </a:r>
          </a:p>
          <a:p>
            <a:r>
              <a:rPr lang="id-ID" altLang="id-ID" sz="1300" b="1" dirty="0"/>
              <a:t>Loan </a:t>
            </a:r>
            <a:r>
              <a:rPr lang="en-US" altLang="id-ID" sz="1300" b="1" dirty="0"/>
              <a:t>amount </a:t>
            </a:r>
            <a:r>
              <a:rPr lang="id-ID" altLang="id-ID" sz="1300" b="1" dirty="0"/>
              <a:t>available : </a:t>
            </a:r>
            <a:endParaRPr lang="en-PH" altLang="id-ID" sz="1300" b="1" dirty="0"/>
          </a:p>
          <a:p>
            <a:pPr marL="171450" indent="-171450">
              <a:buFont typeface="Arial" panose="020B0604020202020204" pitchFamily="34" charset="0"/>
              <a:buChar char="•"/>
            </a:pPr>
            <a:r>
              <a:rPr lang="en-PH" altLang="id-ID" sz="1300" dirty="0"/>
              <a:t>250 USD to 2,500 USD for Personal Loans</a:t>
            </a:r>
          </a:p>
          <a:p>
            <a:pPr marL="171450" indent="-171450">
              <a:buFont typeface="Arial" panose="020B0604020202020204" pitchFamily="34" charset="0"/>
              <a:buChar char="•"/>
            </a:pPr>
            <a:r>
              <a:rPr lang="en-PH" altLang="id-ID" sz="1300" dirty="0"/>
              <a:t>250 USD to 750 USD for Payday Loans</a:t>
            </a:r>
          </a:p>
          <a:p>
            <a:r>
              <a:rPr lang="id-ID" altLang="id-ID" sz="1300" b="1" dirty="0"/>
              <a:t>Loan Period : </a:t>
            </a:r>
            <a:r>
              <a:rPr lang="en-US" sz="1300" dirty="0"/>
              <a:t>Up to 12 months</a:t>
            </a:r>
          </a:p>
          <a:p>
            <a:r>
              <a:rPr lang="en-US" altLang="id-ID" sz="1300" b="1" dirty="0"/>
              <a:t>Interest rate: </a:t>
            </a:r>
            <a:r>
              <a:rPr lang="en-US" altLang="id-ID" sz="1300" dirty="0"/>
              <a:t>18% per annum</a:t>
            </a:r>
          </a:p>
          <a:p>
            <a:r>
              <a:rPr lang="en-US" altLang="id-ID" sz="1300" b="1" dirty="0"/>
              <a:t>Illegal fees:</a:t>
            </a:r>
          </a:p>
          <a:p>
            <a:pPr lvl="1"/>
            <a:r>
              <a:rPr lang="en-US" altLang="id-ID" sz="1300" b="1" dirty="0"/>
              <a:t>Up-front fee</a:t>
            </a:r>
            <a:r>
              <a:rPr lang="id-ID" altLang="id-ID" sz="1300" b="1" dirty="0"/>
              <a:t>: </a:t>
            </a:r>
            <a:r>
              <a:rPr lang="en-US" sz="1300" dirty="0"/>
              <a:t>Establishment fee is 25% of the borrowed amount</a:t>
            </a:r>
          </a:p>
          <a:p>
            <a:pPr lvl="1"/>
            <a:r>
              <a:rPr lang="en-US" altLang="id-ID" sz="1300" b="1" dirty="0"/>
              <a:t>Late payment fee: </a:t>
            </a:r>
            <a:r>
              <a:rPr lang="en-US" altLang="id-ID" sz="1300" dirty="0"/>
              <a:t>10% from overdue loan amount</a:t>
            </a:r>
            <a:endParaRPr lang="en-US" sz="1300" dirty="0"/>
          </a:p>
          <a:p>
            <a:r>
              <a:rPr lang="en-US" sz="1300" b="1" dirty="0"/>
              <a:t>Effective interest rate: </a:t>
            </a:r>
            <a:r>
              <a:rPr lang="en-US" sz="1300" dirty="0"/>
              <a:t>318%</a:t>
            </a:r>
            <a:endParaRPr lang="id-ID" sz="1300" dirty="0"/>
          </a:p>
        </p:txBody>
      </p:sp>
    </p:spTree>
    <p:extLst>
      <p:ext uri="{BB962C8B-B14F-4D97-AF65-F5344CB8AC3E}">
        <p14:creationId xmlns:p14="http://schemas.microsoft.com/office/powerpoint/2010/main" val="1683148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312" y="140769"/>
            <a:ext cx="8159540" cy="312281"/>
          </a:xfrm>
        </p:spPr>
        <p:txBody>
          <a:bodyPr/>
          <a:lstStyle/>
          <a:p>
            <a:pPr>
              <a:lnSpc>
                <a:spcPct val="70000"/>
              </a:lnSpc>
              <a:spcBef>
                <a:spcPct val="20000"/>
              </a:spcBef>
            </a:pPr>
            <a:r>
              <a:rPr lang="en-US" altLang="en-US" sz="2400" dirty="0">
                <a:latin typeface="Century Gothic" pitchFamily="34" charset="0"/>
              </a:rPr>
              <a:t>Offline</a:t>
            </a:r>
            <a:r>
              <a:rPr lang="id-ID" altLang="en-US" sz="2400" dirty="0">
                <a:latin typeface="Century Gothic" pitchFamily="34" charset="0"/>
              </a:rPr>
              <a:t> </a:t>
            </a:r>
            <a:r>
              <a:rPr lang="en-US" altLang="en-US" sz="2400" dirty="0">
                <a:latin typeface="Century Gothic" pitchFamily="34" charset="0"/>
              </a:rPr>
              <a:t>Money Lender</a:t>
            </a:r>
            <a:r>
              <a:rPr lang="id-ID" altLang="en-US" sz="2400" dirty="0">
                <a:latin typeface="Century Gothic" pitchFamily="34" charset="0"/>
              </a:rPr>
              <a:t>: </a:t>
            </a:r>
            <a:r>
              <a:rPr lang="en-US" altLang="en-US" sz="2400" dirty="0">
                <a:latin typeface="Century Gothic" pitchFamily="34" charset="0"/>
              </a:rPr>
              <a:t>Infinity Organization Solution</a:t>
            </a:r>
          </a:p>
        </p:txBody>
      </p:sp>
      <p:sp>
        <p:nvSpPr>
          <p:cNvPr id="4" name="Slide Number Placeholder 3"/>
          <p:cNvSpPr>
            <a:spLocks noGrp="1"/>
          </p:cNvSpPr>
          <p:nvPr>
            <p:ph type="sldNum" sz="quarter" idx="12"/>
          </p:nvPr>
        </p:nvSpPr>
        <p:spPr/>
        <p:txBody>
          <a:bodyPr/>
          <a:lstStyle/>
          <a:p>
            <a:fld id="{D7F305DA-160D-498F-B102-A1D8643B4A2C}" type="slidenum">
              <a:rPr lang="ru-RU" smtClean="0"/>
              <a:t>22</a:t>
            </a:fld>
            <a:endParaRPr lang="ru-RU"/>
          </a:p>
        </p:txBody>
      </p:sp>
      <p:graphicFrame>
        <p:nvGraphicFramePr>
          <p:cNvPr id="11" name="表格 15"/>
          <p:cNvGraphicFramePr>
            <a:graphicFrameLocks noGrp="1"/>
          </p:cNvGraphicFramePr>
          <p:nvPr>
            <p:custDataLst>
              <p:tags r:id="rId1"/>
            </p:custDataLst>
            <p:extLst>
              <p:ext uri="{D42A27DB-BD31-4B8C-83A1-F6EECF244321}">
                <p14:modId xmlns:p14="http://schemas.microsoft.com/office/powerpoint/2010/main" val="4183597150"/>
              </p:ext>
            </p:extLst>
          </p:nvPr>
        </p:nvGraphicFramePr>
        <p:xfrm>
          <a:off x="192400" y="2040866"/>
          <a:ext cx="8715374" cy="909638"/>
        </p:xfrm>
        <a:graphic>
          <a:graphicData uri="http://schemas.openxmlformats.org/drawingml/2006/table">
            <a:tbl>
              <a:tblPr/>
              <a:tblGrid>
                <a:gridCol w="1895127">
                  <a:extLst>
                    <a:ext uri="{9D8B030D-6E8A-4147-A177-3AD203B41FA5}">
                      <a16:colId xmlns:a16="http://schemas.microsoft.com/office/drawing/2014/main" val="20000"/>
                    </a:ext>
                  </a:extLst>
                </a:gridCol>
                <a:gridCol w="6820247">
                  <a:extLst>
                    <a:ext uri="{9D8B030D-6E8A-4147-A177-3AD203B41FA5}">
                      <a16:colId xmlns:a16="http://schemas.microsoft.com/office/drawing/2014/main" val="20001"/>
                    </a:ext>
                  </a:extLst>
                </a:gridCol>
              </a:tblGrid>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200" b="0" i="0" u="none" strike="noStrike" cap="none" normalizeH="0" baseline="0" dirty="0">
                          <a:ln>
                            <a:noFill/>
                          </a:ln>
                          <a:solidFill>
                            <a:schemeClr val="bg1"/>
                          </a:solidFill>
                          <a:effectLst/>
                          <a:latin typeface="Century Gothic" pitchFamily="34" charset="0"/>
                          <a:ea typeface="宋体" pitchFamily="2" charset="-122"/>
                        </a:rPr>
                        <a:t>History</a:t>
                      </a:r>
                      <a:endParaRPr kumimoji="0" lang="zh-CN" altLang="en-US" sz="1200" b="0" i="0" u="none" strike="noStrike" cap="none" normalizeH="0" baseline="0" dirty="0">
                        <a:ln>
                          <a:noFill/>
                        </a:ln>
                        <a:solidFill>
                          <a:schemeClr val="bg1"/>
                        </a:solidFill>
                        <a:effectLst/>
                        <a:latin typeface="Century Gothic"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200" b="0" i="0" u="none" strike="noStrike" cap="none" normalizeH="0" baseline="0" dirty="0">
                          <a:ln>
                            <a:noFill/>
                          </a:ln>
                          <a:solidFill>
                            <a:schemeClr val="bg1"/>
                          </a:solidFill>
                          <a:effectLst/>
                          <a:latin typeface="Century Gothic" pitchFamily="34" charset="0"/>
                          <a:ea typeface="宋体" pitchFamily="2" charset="-122"/>
                        </a:rPr>
                        <a:t>Products</a:t>
                      </a:r>
                      <a:r>
                        <a:rPr kumimoji="0" lang="en-US" altLang="zh-CN" sz="1200" b="0" i="0" u="none" strike="noStrike" cap="none" normalizeH="0" baseline="0" dirty="0">
                          <a:ln>
                            <a:noFill/>
                          </a:ln>
                          <a:solidFill>
                            <a:schemeClr val="bg1"/>
                          </a:solidFill>
                          <a:effectLst/>
                          <a:latin typeface="Century Gothic" pitchFamily="34" charset="0"/>
                          <a:ea typeface="+mn-ea"/>
                        </a:rPr>
                        <a:t> &amp; Processes </a:t>
                      </a:r>
                      <a:endParaRPr kumimoji="0" lang="zh-CN" altLang="en-US" sz="1200" b="0" i="0" u="none" strike="noStrike" cap="none" normalizeH="0" baseline="0" dirty="0">
                        <a:ln>
                          <a:noFill/>
                        </a:ln>
                        <a:solidFill>
                          <a:schemeClr val="bg1"/>
                        </a:solidFill>
                        <a:effectLst/>
                        <a:latin typeface="Century Gothic"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596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000000"/>
                        </a:solidFill>
                        <a:effectLst/>
                        <a:latin typeface="Calibri"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00000"/>
                        </a:solidFill>
                        <a:effectLst/>
                        <a:latin typeface="Arial"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14" name="表格 15"/>
          <p:cNvGraphicFramePr>
            <a:graphicFrameLocks noGrp="1"/>
          </p:cNvGraphicFramePr>
          <p:nvPr>
            <p:custDataLst>
              <p:tags r:id="rId2"/>
            </p:custDataLst>
            <p:extLst>
              <p:ext uri="{D42A27DB-BD31-4B8C-83A1-F6EECF244321}">
                <p14:modId xmlns:p14="http://schemas.microsoft.com/office/powerpoint/2010/main" val="679660264"/>
              </p:ext>
            </p:extLst>
          </p:nvPr>
        </p:nvGraphicFramePr>
        <p:xfrm>
          <a:off x="186049" y="702447"/>
          <a:ext cx="8721725" cy="1282067"/>
        </p:xfrm>
        <a:graphic>
          <a:graphicData uri="http://schemas.openxmlformats.org/drawingml/2006/table">
            <a:tbl>
              <a:tblPr/>
              <a:tblGrid>
                <a:gridCol w="3095625">
                  <a:extLst>
                    <a:ext uri="{9D8B030D-6E8A-4147-A177-3AD203B41FA5}">
                      <a16:colId xmlns:a16="http://schemas.microsoft.com/office/drawing/2014/main" val="20000"/>
                    </a:ext>
                  </a:extLst>
                </a:gridCol>
                <a:gridCol w="2168525">
                  <a:extLst>
                    <a:ext uri="{9D8B030D-6E8A-4147-A177-3AD203B41FA5}">
                      <a16:colId xmlns:a16="http://schemas.microsoft.com/office/drawing/2014/main" val="20001"/>
                    </a:ext>
                  </a:extLst>
                </a:gridCol>
                <a:gridCol w="3457575">
                  <a:extLst>
                    <a:ext uri="{9D8B030D-6E8A-4147-A177-3AD203B41FA5}">
                      <a16:colId xmlns:a16="http://schemas.microsoft.com/office/drawing/2014/main" val="20002"/>
                    </a:ext>
                  </a:extLst>
                </a:gridCol>
              </a:tblGrid>
              <a:tr h="244475">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bg1"/>
                          </a:solidFill>
                          <a:effectLst/>
                          <a:latin typeface="Century Gothic" pitchFamily="34" charset="0"/>
                          <a:ea typeface="宋体" pitchFamily="2" charset="-122"/>
                        </a:rPr>
                        <a:t>General Information</a:t>
                      </a:r>
                    </a:p>
                  </a:txBody>
                  <a:tcPr marL="91437" marR="91437" marT="45721" marB="4572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a:ln>
                            <a:noFill/>
                          </a:ln>
                          <a:solidFill>
                            <a:srgbClr val="000000"/>
                          </a:solidFill>
                          <a:effectLst/>
                          <a:latin typeface="Century Gothic" pitchFamily="34" charset="0"/>
                          <a:ea typeface="宋体" pitchFamily="2" charset="-122"/>
                        </a:rPr>
                        <a:t>Established</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entury Gothic" pitchFamily="34" charset="0"/>
                          <a:ea typeface="宋体" pitchFamily="2" charset="-122"/>
                        </a:rPr>
                        <a:t>TBD</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244475">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entury Gothic" pitchFamily="34" charset="0"/>
                          <a:ea typeface="宋体" pitchFamily="2" charset="-122"/>
                        </a:rPr>
                        <a:t>Location</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entury Gothic" pitchFamily="34" charset="0"/>
                          <a:ea typeface="宋体" pitchFamily="2" charset="-122"/>
                        </a:rPr>
                        <a:t>Malaysia (Kuala Lumpur)</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244475">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a:ln>
                            <a:noFill/>
                          </a:ln>
                          <a:solidFill>
                            <a:srgbClr val="000000"/>
                          </a:solidFill>
                          <a:effectLst/>
                          <a:latin typeface="Century Gothic" pitchFamily="34" charset="0"/>
                          <a:ea typeface="宋体" pitchFamily="2" charset="-122"/>
                        </a:rPr>
                        <a:t>Owned by</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zh-CN" sz="1000" b="0" i="0" u="none" strike="noStrike" cap="none" normalizeH="0" baseline="0" dirty="0">
                          <a:ln>
                            <a:noFill/>
                          </a:ln>
                          <a:solidFill>
                            <a:srgbClr val="000000"/>
                          </a:solidFill>
                          <a:effectLst/>
                          <a:latin typeface="Century Gothic" pitchFamily="34" charset="0"/>
                          <a:ea typeface="+mn-ea"/>
                        </a:rPr>
                        <a:t>TBD</a:t>
                      </a:r>
                      <a:endParaRPr kumimoji="0" lang="en-US" altLang="zh-CN"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50323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dirty="0">
                          <a:ln>
                            <a:noFill/>
                          </a:ln>
                          <a:solidFill>
                            <a:srgbClr val="000000"/>
                          </a:solidFill>
                          <a:effectLst/>
                          <a:latin typeface="Century Gothic" pitchFamily="34" charset="0"/>
                          <a:ea typeface="宋体" pitchFamily="2" charset="-122"/>
                        </a:rPr>
                        <a:t>Type of Business</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87312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Century Gothic" pitchFamily="34" charset="0"/>
                          <a:ea typeface="MS PGothic" pitchFamily="34" charset="-128"/>
                        </a:rPr>
                        <a:t>JCL has 3 different products. </a:t>
                      </a:r>
                      <a:r>
                        <a:rPr kumimoji="0" lang="en-US" sz="1000" b="0" i="0" u="none" strike="noStrike" cap="none" normalizeH="0" baseline="0" dirty="0" err="1">
                          <a:ln>
                            <a:noFill/>
                          </a:ln>
                          <a:solidFill>
                            <a:srgbClr val="000000"/>
                          </a:solidFill>
                          <a:effectLst/>
                          <a:latin typeface="Century Gothic" pitchFamily="34" charset="0"/>
                          <a:ea typeface="MS PGothic" pitchFamily="34" charset="-128"/>
                        </a:rPr>
                        <a:t>i</a:t>
                      </a:r>
                      <a:r>
                        <a:rPr kumimoji="0" lang="en-US" sz="1000" b="0" i="0" u="none" strike="noStrike" cap="none" normalizeH="0" baseline="0" dirty="0">
                          <a:ln>
                            <a:noFill/>
                          </a:ln>
                          <a:solidFill>
                            <a:srgbClr val="000000"/>
                          </a:solidFill>
                          <a:effectLst/>
                          <a:latin typeface="Century Gothic" pitchFamily="34" charset="0"/>
                          <a:ea typeface="MS PGothic" pitchFamily="34" charset="-128"/>
                        </a:rPr>
                        <a:t>) Personal Loan (medium term loans). ii) Business Loans (medium term loans) under the name of the corp. iii) Hire Purchase</a:t>
                      </a: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bl>
          </a:graphicData>
        </a:graphic>
      </p:graphicFrame>
      <p:pic>
        <p:nvPicPr>
          <p:cNvPr id="17" name="Picture 1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831568" y="1198060"/>
            <a:ext cx="1836420" cy="716280"/>
          </a:xfrm>
          <a:prstGeom prst="rect">
            <a:avLst/>
          </a:prstGeom>
        </p:spPr>
      </p:pic>
      <p:sp>
        <p:nvSpPr>
          <p:cNvPr id="18" name="TextBox 67"/>
          <p:cNvSpPr txBox="1">
            <a:spLocks noChangeArrowheads="1"/>
          </p:cNvSpPr>
          <p:nvPr>
            <p:custDataLst>
              <p:tags r:id="rId3"/>
            </p:custDataLst>
          </p:nvPr>
        </p:nvSpPr>
        <p:spPr bwMode="auto">
          <a:xfrm>
            <a:off x="184867" y="2348880"/>
            <a:ext cx="1874562" cy="3739485"/>
          </a:xfrm>
          <a:prstGeom prst="rect">
            <a:avLst/>
          </a:prstGeom>
          <a:noFill/>
          <a:ln w="9525">
            <a:noFill/>
            <a:miter lim="800000"/>
            <a:headEnd/>
            <a:tailEnd/>
          </a:ln>
        </p:spPr>
        <p:txBody>
          <a:bodyPr wrap="square">
            <a:spAutoFit/>
          </a:bodyPr>
          <a:lstStyle/>
          <a:p>
            <a:pPr indent="-228600" eaLnBrk="1" hangingPunct="1"/>
            <a:r>
              <a:rPr lang="en-US" altLang="id-ID" sz="1300" dirty="0"/>
              <a:t>Infinity Organization Solution is a financing company that provides hire purchase as well as personal financing. </a:t>
            </a:r>
          </a:p>
          <a:p>
            <a:pPr indent="-228600" eaLnBrk="1" hangingPunct="1"/>
            <a:endParaRPr lang="en-US" altLang="id-ID" sz="1300" dirty="0"/>
          </a:p>
          <a:p>
            <a:pPr indent="-228600" eaLnBrk="1" hangingPunct="1"/>
            <a:r>
              <a:rPr lang="en-US" altLang="id-ID" sz="1300" dirty="0"/>
              <a:t>They also provide financial consulting catering to those who have been blacklisted because of a history of bad credit</a:t>
            </a:r>
          </a:p>
          <a:p>
            <a:pPr indent="-228600"/>
            <a:endParaRPr lang="en-US" sz="1400" dirty="0">
              <a:latin typeface="Calibri" panose="020F0502020204030204" pitchFamily="34" charset="0"/>
            </a:endParaRPr>
          </a:p>
          <a:p>
            <a:pPr indent="-228600"/>
            <a:r>
              <a:rPr lang="en-US" sz="1400" dirty="0">
                <a:latin typeface="Calibri" panose="020F0502020204030204" pitchFamily="34" charset="0"/>
              </a:rPr>
              <a:t>3 branches in KL and Selangor</a:t>
            </a:r>
          </a:p>
          <a:p>
            <a:pPr indent="-228600"/>
            <a:endParaRPr lang="en-US" altLang="id-ID" sz="1300" dirty="0"/>
          </a:p>
          <a:p>
            <a:pPr indent="-228600"/>
            <a:r>
              <a:rPr lang="en-US" altLang="id-ID" sz="1300" dirty="0"/>
              <a:t>Sales per month</a:t>
            </a:r>
          </a:p>
          <a:p>
            <a:pPr indent="-228600"/>
            <a:r>
              <a:rPr lang="en-US" altLang="id-ID" sz="1300" dirty="0"/>
              <a:t>1 500 loans</a:t>
            </a:r>
          </a:p>
        </p:txBody>
      </p:sp>
      <p:sp>
        <p:nvSpPr>
          <p:cNvPr id="9" name="TextBox 20"/>
          <p:cNvSpPr txBox="1">
            <a:spLocks noChangeArrowheads="1"/>
          </p:cNvSpPr>
          <p:nvPr>
            <p:custDataLst>
              <p:tags r:id="rId4"/>
            </p:custDataLst>
          </p:nvPr>
        </p:nvSpPr>
        <p:spPr bwMode="auto">
          <a:xfrm>
            <a:off x="2059429" y="2348880"/>
            <a:ext cx="7056784" cy="3893374"/>
          </a:xfrm>
          <a:prstGeom prst="rect">
            <a:avLst/>
          </a:prstGeom>
          <a:noFill/>
          <a:ln w="9525">
            <a:noFill/>
            <a:miter lim="800000"/>
            <a:headEnd/>
            <a:tailEnd/>
          </a:ln>
        </p:spPr>
        <p:txBody>
          <a:bodyPr wrap="square">
            <a:spAutoFit/>
          </a:bodyPr>
          <a:lstStyle/>
          <a:p>
            <a:r>
              <a:rPr lang="en-US" sz="1300" b="1" dirty="0"/>
              <a:t>Clients: </a:t>
            </a:r>
            <a:r>
              <a:rPr lang="en-US" sz="1300" dirty="0"/>
              <a:t>Citizens</a:t>
            </a:r>
          </a:p>
          <a:p>
            <a:r>
              <a:rPr lang="en-US" sz="1300" b="1" dirty="0"/>
              <a:t>Business model: </a:t>
            </a:r>
            <a:r>
              <a:rPr lang="en-US" sz="1300" dirty="0"/>
              <a:t>Online to offline</a:t>
            </a:r>
            <a:endParaRPr lang="id-ID" sz="1300" dirty="0"/>
          </a:p>
          <a:p>
            <a:pPr indent="-228600"/>
            <a:r>
              <a:rPr lang="en-US" sz="1300" b="1" dirty="0"/>
              <a:t>Minimum Borrower’s Income : </a:t>
            </a:r>
          </a:p>
          <a:p>
            <a:pPr indent="-228600"/>
            <a:r>
              <a:rPr lang="en-US" sz="1300" dirty="0"/>
              <a:t>400 USD /month (Gross)</a:t>
            </a:r>
          </a:p>
          <a:p>
            <a:pPr indent="-228600"/>
            <a:r>
              <a:rPr lang="id-ID" sz="1300" b="1" dirty="0"/>
              <a:t>Features: </a:t>
            </a:r>
          </a:p>
          <a:p>
            <a:pPr marL="119063" indent="-119063">
              <a:buFontTx/>
              <a:buAutoNum type="arabicPeriod"/>
            </a:pPr>
            <a:r>
              <a:rPr lang="id-ID" sz="1300" dirty="0"/>
              <a:t> No Collateral</a:t>
            </a:r>
          </a:p>
          <a:p>
            <a:pPr marL="119063" indent="-119063">
              <a:buFontTx/>
              <a:buAutoNum type="arabicPeriod"/>
            </a:pPr>
            <a:r>
              <a:rPr lang="en-US" sz="1300" dirty="0"/>
              <a:t> Time-To-Money:</a:t>
            </a:r>
          </a:p>
          <a:p>
            <a:pPr marL="742950" lvl="1" indent="-285750">
              <a:buFont typeface="Arial" panose="020B0604020202020204" pitchFamily="34" charset="0"/>
              <a:buChar char="•"/>
            </a:pPr>
            <a:r>
              <a:rPr lang="en-US" sz="1300" dirty="0"/>
              <a:t>O2O – 1-3 days</a:t>
            </a:r>
          </a:p>
          <a:p>
            <a:pPr marL="742950" lvl="1" indent="-285750">
              <a:buFont typeface="Arial" panose="020B0604020202020204" pitchFamily="34" charset="0"/>
              <a:buChar char="•"/>
            </a:pPr>
            <a:r>
              <a:rPr lang="en-US" sz="1300" dirty="0"/>
              <a:t>Offline - 1-3 days</a:t>
            </a:r>
          </a:p>
          <a:p>
            <a:pPr marL="119063" indent="-119063">
              <a:buFontTx/>
              <a:buAutoNum type="arabicPeriod"/>
            </a:pPr>
            <a:r>
              <a:rPr lang="en-US" sz="1300" dirty="0"/>
              <a:t> Auto debit form obligatory</a:t>
            </a:r>
          </a:p>
          <a:p>
            <a:pPr marL="119063" indent="-119063">
              <a:buFontTx/>
              <a:buAutoNum type="arabicPeriod"/>
            </a:pPr>
            <a:r>
              <a:rPr lang="en-US" sz="1300" dirty="0"/>
              <a:t> Disbursement channel – Bank account</a:t>
            </a:r>
          </a:p>
          <a:p>
            <a:pPr marL="119063" indent="-119063">
              <a:buFontTx/>
              <a:buAutoNum type="arabicPeriod"/>
            </a:pPr>
            <a:r>
              <a:rPr lang="en-US" sz="1300" dirty="0"/>
              <a:t> Repayment channels: Direct Debit, Cash</a:t>
            </a:r>
          </a:p>
          <a:p>
            <a:r>
              <a:rPr lang="id-ID" altLang="id-ID" sz="1300" b="1" dirty="0"/>
              <a:t>Loan </a:t>
            </a:r>
            <a:r>
              <a:rPr lang="en-US" altLang="id-ID" sz="1300" b="1" dirty="0"/>
              <a:t>amount </a:t>
            </a:r>
            <a:r>
              <a:rPr lang="id-ID" altLang="id-ID" sz="1300" b="1" dirty="0"/>
              <a:t>available : </a:t>
            </a:r>
            <a:endParaRPr lang="en-PH" altLang="id-ID" sz="1300" b="1" dirty="0"/>
          </a:p>
          <a:p>
            <a:pPr marL="171450" indent="-171450">
              <a:buFont typeface="Arial" panose="020B0604020202020204" pitchFamily="34" charset="0"/>
              <a:buChar char="•"/>
            </a:pPr>
            <a:r>
              <a:rPr lang="en-PH" altLang="id-ID" sz="1300" dirty="0"/>
              <a:t>250 USD to 750 USD for Personal Loans</a:t>
            </a:r>
          </a:p>
          <a:p>
            <a:r>
              <a:rPr lang="id-ID" altLang="id-ID" sz="1300" b="1" dirty="0"/>
              <a:t>Loan Period : </a:t>
            </a:r>
            <a:r>
              <a:rPr lang="en-US" sz="1300" dirty="0"/>
              <a:t>Up to 60 months</a:t>
            </a:r>
          </a:p>
          <a:p>
            <a:r>
              <a:rPr lang="en-US" altLang="id-ID" sz="1300" b="1" dirty="0"/>
              <a:t>Interest rate: </a:t>
            </a:r>
            <a:r>
              <a:rPr lang="en-US" altLang="id-ID" sz="1300" dirty="0"/>
              <a:t>18% per annum</a:t>
            </a:r>
          </a:p>
          <a:p>
            <a:r>
              <a:rPr lang="en-US" altLang="id-ID" sz="1300" b="1" dirty="0"/>
              <a:t>Illegal fees:</a:t>
            </a:r>
          </a:p>
          <a:p>
            <a:pPr lvl="1"/>
            <a:r>
              <a:rPr lang="en-US" altLang="id-ID" sz="1300" b="1" dirty="0"/>
              <a:t>Up-front fee</a:t>
            </a:r>
            <a:r>
              <a:rPr lang="id-ID" altLang="id-ID" sz="1300" b="1" dirty="0"/>
              <a:t>: </a:t>
            </a:r>
            <a:r>
              <a:rPr lang="en-US" altLang="id-ID" sz="1300" dirty="0"/>
              <a:t>Proc</a:t>
            </a:r>
            <a:r>
              <a:rPr lang="ru-RU" altLang="id-ID" sz="1300" dirty="0"/>
              <a:t>с</a:t>
            </a:r>
            <a:r>
              <a:rPr lang="en-US" altLang="id-ID" sz="1300" dirty="0" err="1"/>
              <a:t>essing</a:t>
            </a:r>
            <a:r>
              <a:rPr lang="en-US" sz="1300" dirty="0"/>
              <a:t> fee is 20% of the borrowed amount</a:t>
            </a:r>
          </a:p>
          <a:p>
            <a:r>
              <a:rPr lang="en-US" sz="1300" b="1" dirty="0"/>
              <a:t>Effective interest rate: </a:t>
            </a:r>
            <a:r>
              <a:rPr lang="ru-RU" sz="1300" dirty="0"/>
              <a:t>25</a:t>
            </a:r>
            <a:r>
              <a:rPr lang="en-US" sz="1300" dirty="0"/>
              <a:t>8%</a:t>
            </a:r>
            <a:endParaRPr lang="id-ID" sz="1300" dirty="0"/>
          </a:p>
        </p:txBody>
      </p:sp>
    </p:spTree>
    <p:extLst>
      <p:ext uri="{BB962C8B-B14F-4D97-AF65-F5344CB8AC3E}">
        <p14:creationId xmlns:p14="http://schemas.microsoft.com/office/powerpoint/2010/main" val="2596166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312" y="140769"/>
            <a:ext cx="8159540" cy="312281"/>
          </a:xfrm>
        </p:spPr>
        <p:txBody>
          <a:bodyPr/>
          <a:lstStyle/>
          <a:p>
            <a:pPr fontAlgn="ctr">
              <a:spcBef>
                <a:spcPts val="0"/>
              </a:spcBef>
              <a:defRPr/>
            </a:pPr>
            <a:r>
              <a:rPr lang="en-US" altLang="en-US" sz="2400" dirty="0">
                <a:latin typeface="Century Gothic" pitchFamily="34" charset="0"/>
              </a:rPr>
              <a:t>Offline</a:t>
            </a:r>
            <a:r>
              <a:rPr lang="id-ID" altLang="en-US" sz="2400" dirty="0">
                <a:latin typeface="Century Gothic" pitchFamily="34" charset="0"/>
              </a:rPr>
              <a:t> </a:t>
            </a:r>
            <a:r>
              <a:rPr lang="en-US" altLang="en-US" sz="2400" dirty="0">
                <a:latin typeface="Century Gothic" pitchFamily="34" charset="0"/>
              </a:rPr>
              <a:t>Money Lender</a:t>
            </a:r>
            <a:r>
              <a:rPr lang="id-ID" altLang="en-US" sz="2400" dirty="0">
                <a:latin typeface="Century Gothic" pitchFamily="34" charset="0"/>
              </a:rPr>
              <a:t>: </a:t>
            </a:r>
            <a:r>
              <a:rPr lang="en-US" altLang="en-US" sz="2400" dirty="0">
                <a:latin typeface="Century Gothic" pitchFamily="34" charset="0"/>
              </a:rPr>
              <a:t>JCL Credit Leasing</a:t>
            </a:r>
          </a:p>
        </p:txBody>
      </p:sp>
      <p:sp>
        <p:nvSpPr>
          <p:cNvPr id="4" name="Slide Number Placeholder 3"/>
          <p:cNvSpPr>
            <a:spLocks noGrp="1"/>
          </p:cNvSpPr>
          <p:nvPr>
            <p:ph type="sldNum" sz="quarter" idx="12"/>
          </p:nvPr>
        </p:nvSpPr>
        <p:spPr/>
        <p:txBody>
          <a:bodyPr/>
          <a:lstStyle/>
          <a:p>
            <a:fld id="{D7F305DA-160D-498F-B102-A1D8643B4A2C}" type="slidenum">
              <a:rPr lang="ru-RU" smtClean="0"/>
              <a:t>23</a:t>
            </a:fld>
            <a:endParaRPr lang="ru-RU"/>
          </a:p>
        </p:txBody>
      </p:sp>
      <p:graphicFrame>
        <p:nvGraphicFramePr>
          <p:cNvPr id="11" name="表格 15"/>
          <p:cNvGraphicFramePr>
            <a:graphicFrameLocks noGrp="1"/>
          </p:cNvGraphicFramePr>
          <p:nvPr>
            <p:custDataLst>
              <p:tags r:id="rId1"/>
            </p:custDataLst>
            <p:extLst>
              <p:ext uri="{D42A27DB-BD31-4B8C-83A1-F6EECF244321}">
                <p14:modId xmlns:p14="http://schemas.microsoft.com/office/powerpoint/2010/main" val="1224137016"/>
              </p:ext>
            </p:extLst>
          </p:nvPr>
        </p:nvGraphicFramePr>
        <p:xfrm>
          <a:off x="228601" y="2208707"/>
          <a:ext cx="8715374" cy="909638"/>
        </p:xfrm>
        <a:graphic>
          <a:graphicData uri="http://schemas.openxmlformats.org/drawingml/2006/table">
            <a:tbl>
              <a:tblPr/>
              <a:tblGrid>
                <a:gridCol w="1967135">
                  <a:extLst>
                    <a:ext uri="{9D8B030D-6E8A-4147-A177-3AD203B41FA5}">
                      <a16:colId xmlns:a16="http://schemas.microsoft.com/office/drawing/2014/main" val="20000"/>
                    </a:ext>
                  </a:extLst>
                </a:gridCol>
                <a:gridCol w="6748239">
                  <a:extLst>
                    <a:ext uri="{9D8B030D-6E8A-4147-A177-3AD203B41FA5}">
                      <a16:colId xmlns:a16="http://schemas.microsoft.com/office/drawing/2014/main" val="20001"/>
                    </a:ext>
                  </a:extLst>
                </a:gridCol>
              </a:tblGrid>
              <a:tr h="3127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200" b="0" i="0" u="none" strike="noStrike" cap="none" normalizeH="0" baseline="0" dirty="0">
                          <a:ln>
                            <a:noFill/>
                          </a:ln>
                          <a:solidFill>
                            <a:schemeClr val="bg1"/>
                          </a:solidFill>
                          <a:effectLst/>
                          <a:latin typeface="Century Gothic" pitchFamily="34" charset="0"/>
                          <a:ea typeface="宋体" pitchFamily="2" charset="-122"/>
                        </a:rPr>
                        <a:t>History</a:t>
                      </a:r>
                      <a:endParaRPr kumimoji="0" lang="zh-CN" altLang="en-US" sz="1200" b="0" i="0" u="none" strike="noStrike" cap="none" normalizeH="0" baseline="0" dirty="0">
                        <a:ln>
                          <a:noFill/>
                        </a:ln>
                        <a:solidFill>
                          <a:schemeClr val="bg1"/>
                        </a:solidFill>
                        <a:effectLst/>
                        <a:latin typeface="Century Gothic"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200" b="0" i="0" u="none" strike="noStrike" cap="none" normalizeH="0" baseline="0" dirty="0">
                          <a:ln>
                            <a:noFill/>
                          </a:ln>
                          <a:solidFill>
                            <a:schemeClr val="bg1"/>
                          </a:solidFill>
                          <a:effectLst/>
                          <a:latin typeface="Century Gothic" pitchFamily="34" charset="0"/>
                          <a:ea typeface="宋体" pitchFamily="2" charset="-122"/>
                        </a:rPr>
                        <a:t>Products</a:t>
                      </a:r>
                      <a:r>
                        <a:rPr kumimoji="0" lang="en-US" altLang="zh-CN" sz="1200" b="0" i="0" u="none" strike="noStrike" cap="none" normalizeH="0" baseline="0" dirty="0">
                          <a:ln>
                            <a:noFill/>
                          </a:ln>
                          <a:solidFill>
                            <a:schemeClr val="bg1"/>
                          </a:solidFill>
                          <a:effectLst/>
                          <a:latin typeface="Century Gothic" pitchFamily="34" charset="0"/>
                          <a:ea typeface="+mn-ea"/>
                        </a:rPr>
                        <a:t> &amp; Processes </a:t>
                      </a:r>
                      <a:endParaRPr kumimoji="0" lang="zh-CN" altLang="en-US" sz="1200" b="0" i="0" u="none" strike="noStrike" cap="none" normalizeH="0" baseline="0" dirty="0">
                        <a:ln>
                          <a:noFill/>
                        </a:ln>
                        <a:solidFill>
                          <a:schemeClr val="bg1"/>
                        </a:solidFill>
                        <a:effectLst/>
                        <a:latin typeface="Century Gothic"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596900">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a:ln>
                          <a:noFill/>
                        </a:ln>
                        <a:solidFill>
                          <a:srgbClr val="000000"/>
                        </a:solidFill>
                        <a:effectLst/>
                        <a:latin typeface="Calibri" pitchFamily="34"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200" b="0" i="0" u="none" strike="noStrike" cap="none" normalizeH="0" baseline="0" dirty="0">
                        <a:ln>
                          <a:noFill/>
                        </a:ln>
                        <a:solidFill>
                          <a:srgbClr val="000000"/>
                        </a:solidFill>
                        <a:effectLst/>
                        <a:latin typeface="Arial" charset="0"/>
                        <a:ea typeface="宋体" pitchFamily="2" charset="-122"/>
                      </a:endParaRPr>
                    </a:p>
                  </a:txBody>
                  <a:tcPr marL="91451" marR="91451" marT="45797" marB="45797"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8" name="TextBox 67"/>
          <p:cNvSpPr txBox="1">
            <a:spLocks noChangeArrowheads="1"/>
          </p:cNvSpPr>
          <p:nvPr>
            <p:custDataLst>
              <p:tags r:id="rId2"/>
            </p:custDataLst>
          </p:nvPr>
        </p:nvSpPr>
        <p:spPr bwMode="auto">
          <a:xfrm>
            <a:off x="228601" y="2536034"/>
            <a:ext cx="1600200" cy="1692771"/>
          </a:xfrm>
          <a:prstGeom prst="rect">
            <a:avLst/>
          </a:prstGeom>
          <a:noFill/>
          <a:ln w="9525">
            <a:noFill/>
            <a:miter lim="800000"/>
            <a:headEnd/>
            <a:tailEnd/>
          </a:ln>
        </p:spPr>
        <p:txBody>
          <a:bodyPr wrap="square">
            <a:spAutoFit/>
          </a:bodyPr>
          <a:lstStyle/>
          <a:p>
            <a:pPr indent="-228600"/>
            <a:r>
              <a:rPr lang="en-US" altLang="id-ID" sz="1300" dirty="0"/>
              <a:t>Established in 1996, JCL is a credit company that has recently diversified into personal loans and corporate loans</a:t>
            </a:r>
          </a:p>
          <a:p>
            <a:pPr indent="-228600"/>
            <a:endParaRPr lang="en-US" altLang="id-ID" sz="1300" dirty="0"/>
          </a:p>
          <a:p>
            <a:pPr indent="-228600"/>
            <a:r>
              <a:rPr lang="en-US" sz="1400" dirty="0">
                <a:latin typeface="Calibri" panose="020F0502020204030204" pitchFamily="34" charset="0"/>
              </a:rPr>
              <a:t>1 main office in KL</a:t>
            </a:r>
            <a:endParaRPr lang="en-US" altLang="id-ID" sz="1300" dirty="0"/>
          </a:p>
        </p:txBody>
      </p:sp>
      <p:graphicFrame>
        <p:nvGraphicFramePr>
          <p:cNvPr id="9" name="表格 15"/>
          <p:cNvGraphicFramePr>
            <a:graphicFrameLocks noGrp="1"/>
          </p:cNvGraphicFramePr>
          <p:nvPr>
            <p:custDataLst>
              <p:tags r:id="rId3"/>
            </p:custDataLst>
            <p:extLst>
              <p:ext uri="{D42A27DB-BD31-4B8C-83A1-F6EECF244321}">
                <p14:modId xmlns:p14="http://schemas.microsoft.com/office/powerpoint/2010/main" val="4095678571"/>
              </p:ext>
            </p:extLst>
          </p:nvPr>
        </p:nvGraphicFramePr>
        <p:xfrm>
          <a:off x="222250" y="822325"/>
          <a:ext cx="8721725" cy="1282067"/>
        </p:xfrm>
        <a:graphic>
          <a:graphicData uri="http://schemas.openxmlformats.org/drawingml/2006/table">
            <a:tbl>
              <a:tblPr/>
              <a:tblGrid>
                <a:gridCol w="3095625">
                  <a:extLst>
                    <a:ext uri="{9D8B030D-6E8A-4147-A177-3AD203B41FA5}">
                      <a16:colId xmlns:a16="http://schemas.microsoft.com/office/drawing/2014/main" val="20000"/>
                    </a:ext>
                  </a:extLst>
                </a:gridCol>
                <a:gridCol w="2168525">
                  <a:extLst>
                    <a:ext uri="{9D8B030D-6E8A-4147-A177-3AD203B41FA5}">
                      <a16:colId xmlns:a16="http://schemas.microsoft.com/office/drawing/2014/main" val="20001"/>
                    </a:ext>
                  </a:extLst>
                </a:gridCol>
                <a:gridCol w="3457575">
                  <a:extLst>
                    <a:ext uri="{9D8B030D-6E8A-4147-A177-3AD203B41FA5}">
                      <a16:colId xmlns:a16="http://schemas.microsoft.com/office/drawing/2014/main" val="20002"/>
                    </a:ext>
                  </a:extLst>
                </a:gridCol>
              </a:tblGrid>
              <a:tr h="244475">
                <a:tc rowSpan="4">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bg1"/>
                          </a:solidFill>
                          <a:effectLst/>
                          <a:latin typeface="Century Gothic" pitchFamily="34" charset="0"/>
                          <a:ea typeface="宋体" pitchFamily="2" charset="-122"/>
                        </a:rPr>
                        <a:t>General Information</a:t>
                      </a:r>
                    </a:p>
                  </a:txBody>
                  <a:tcPr marL="91437" marR="91437" marT="45721" marB="45721"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a:ln>
                            <a:noFill/>
                          </a:ln>
                          <a:solidFill>
                            <a:srgbClr val="000000"/>
                          </a:solidFill>
                          <a:effectLst/>
                          <a:latin typeface="Century Gothic" pitchFamily="34" charset="0"/>
                          <a:ea typeface="宋体" pitchFamily="2" charset="-122"/>
                        </a:rPr>
                        <a:t>Established</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entury Gothic" pitchFamily="34" charset="0"/>
                          <a:ea typeface="宋体" pitchFamily="2" charset="-122"/>
                        </a:rPr>
                        <a:t>1996</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0"/>
                  </a:ext>
                </a:extLst>
              </a:tr>
              <a:tr h="244475">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000000"/>
                          </a:solidFill>
                          <a:effectLst/>
                          <a:latin typeface="Century Gothic" pitchFamily="34" charset="0"/>
                          <a:ea typeface="宋体" pitchFamily="2" charset="-122"/>
                        </a:rPr>
                        <a:t>Location</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dirty="0">
                          <a:ln>
                            <a:noFill/>
                          </a:ln>
                          <a:solidFill>
                            <a:srgbClr val="000000"/>
                          </a:solidFill>
                          <a:effectLst/>
                          <a:latin typeface="Century Gothic" pitchFamily="34" charset="0"/>
                          <a:ea typeface="宋体" pitchFamily="2" charset="-122"/>
                        </a:rPr>
                        <a:t>Malaysia (Kuala Lumpur)</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1"/>
                  </a:ext>
                </a:extLst>
              </a:tr>
              <a:tr h="244475">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a:ln>
                            <a:noFill/>
                          </a:ln>
                          <a:solidFill>
                            <a:srgbClr val="000000"/>
                          </a:solidFill>
                          <a:effectLst/>
                          <a:latin typeface="Century Gothic" pitchFamily="34" charset="0"/>
                          <a:ea typeface="宋体" pitchFamily="2" charset="-122"/>
                        </a:rPr>
                        <a:t>Owned by</a:t>
                      </a:r>
                      <a:endParaRPr kumimoji="0" lang="zh-CN" altLang="en-US" sz="1000" b="0" i="0" u="none" strike="noStrike" cap="none" normalizeH="0" baseline="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PH" altLang="zh-CN" sz="1000" b="0" i="0" u="none" strike="noStrike" cap="none" normalizeH="0" baseline="0" dirty="0">
                          <a:ln>
                            <a:noFill/>
                          </a:ln>
                          <a:solidFill>
                            <a:srgbClr val="000000"/>
                          </a:solidFill>
                          <a:effectLst/>
                          <a:latin typeface="Century Gothic" pitchFamily="34" charset="0"/>
                          <a:ea typeface="+mn-ea"/>
                        </a:rPr>
                        <a:t>TBD</a:t>
                      </a:r>
                      <a:endParaRPr kumimoji="0" lang="en-US" altLang="zh-CN"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2"/>
                  </a:ext>
                </a:extLst>
              </a:tr>
              <a:tr h="503238">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id-ID" altLang="zh-CN" sz="1000" b="0" i="0" u="none" strike="noStrike" cap="none" normalizeH="0" baseline="0" dirty="0">
                          <a:ln>
                            <a:noFill/>
                          </a:ln>
                          <a:solidFill>
                            <a:srgbClr val="000000"/>
                          </a:solidFill>
                          <a:effectLst/>
                          <a:latin typeface="Century Gothic" pitchFamily="34" charset="0"/>
                          <a:ea typeface="宋体" pitchFamily="2" charset="-122"/>
                        </a:rPr>
                        <a:t>Type of Business</a:t>
                      </a: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000" b="0" i="0" u="none" strike="noStrike" cap="none" normalizeH="0" baseline="0" dirty="0">
                        <a:ln>
                          <a:noFill/>
                        </a:ln>
                        <a:solidFill>
                          <a:srgbClr val="000000"/>
                        </a:solidFill>
                        <a:effectLst/>
                        <a:latin typeface="Century Gothic" pitchFamily="34" charset="0"/>
                        <a:ea typeface="宋体" pitchFamily="2" charset="-122"/>
                      </a:endParaRP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B2C8FF"/>
                    </a:solidFill>
                  </a:tcPr>
                </a:tc>
                <a:tc>
                  <a:txBody>
                    <a:bodyPr/>
                    <a:lstStyle/>
                    <a:p>
                      <a:pPr marL="0" marR="0" lvl="0" indent="0" algn="l" defTabSz="873125"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Century Gothic" pitchFamily="34" charset="0"/>
                          <a:ea typeface="MS PGothic" pitchFamily="34" charset="-128"/>
                        </a:rPr>
                        <a:t>JCL has 3 different products. </a:t>
                      </a:r>
                      <a:r>
                        <a:rPr kumimoji="0" lang="en-US" sz="1000" b="0" i="0" u="none" strike="noStrike" cap="none" normalizeH="0" baseline="0" dirty="0" err="1">
                          <a:ln>
                            <a:noFill/>
                          </a:ln>
                          <a:solidFill>
                            <a:srgbClr val="000000"/>
                          </a:solidFill>
                          <a:effectLst/>
                          <a:latin typeface="Century Gothic" pitchFamily="34" charset="0"/>
                          <a:ea typeface="MS PGothic" pitchFamily="34" charset="-128"/>
                        </a:rPr>
                        <a:t>i</a:t>
                      </a:r>
                      <a:r>
                        <a:rPr kumimoji="0" lang="en-US" sz="1000" b="0" i="0" u="none" strike="noStrike" cap="none" normalizeH="0" baseline="0" dirty="0">
                          <a:ln>
                            <a:noFill/>
                          </a:ln>
                          <a:solidFill>
                            <a:srgbClr val="000000"/>
                          </a:solidFill>
                          <a:effectLst/>
                          <a:latin typeface="Century Gothic" pitchFamily="34" charset="0"/>
                          <a:ea typeface="MS PGothic" pitchFamily="34" charset="-128"/>
                        </a:rPr>
                        <a:t>) Personal Loan (medium term loans). ii) Business Loans (medium term loans) under the name of the corp. iii) Hire Purchase</a:t>
                      </a:r>
                    </a:p>
                  </a:txBody>
                  <a:tcPr marL="91437" marR="91437" marT="45721" marB="45721"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F2F2F2"/>
                    </a:solidFill>
                  </a:tcPr>
                </a:tc>
                <a:extLst>
                  <a:ext uri="{0D108BD9-81ED-4DB2-BD59-A6C34878D82A}">
                    <a16:rowId xmlns:a16="http://schemas.microsoft.com/office/drawing/2014/main" val="10003"/>
                  </a:ext>
                </a:extLst>
              </a:tr>
            </a:tbl>
          </a:graphicData>
        </a:graphic>
      </p:graphicFrame>
      <p:pic>
        <p:nvPicPr>
          <p:cNvPr id="10" name="Picture 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17318" y="1224696"/>
            <a:ext cx="1264920" cy="777240"/>
          </a:xfrm>
          <a:prstGeom prst="rect">
            <a:avLst/>
          </a:prstGeom>
        </p:spPr>
      </p:pic>
      <p:sp>
        <p:nvSpPr>
          <p:cNvPr id="12" name="TextBox 20"/>
          <p:cNvSpPr txBox="1">
            <a:spLocks noChangeArrowheads="1"/>
          </p:cNvSpPr>
          <p:nvPr>
            <p:custDataLst>
              <p:tags r:id="rId4"/>
            </p:custDataLst>
          </p:nvPr>
        </p:nvSpPr>
        <p:spPr bwMode="auto">
          <a:xfrm>
            <a:off x="2099730" y="2525840"/>
            <a:ext cx="7056784" cy="3893374"/>
          </a:xfrm>
          <a:prstGeom prst="rect">
            <a:avLst/>
          </a:prstGeom>
          <a:noFill/>
          <a:ln w="9525">
            <a:noFill/>
            <a:miter lim="800000"/>
            <a:headEnd/>
            <a:tailEnd/>
          </a:ln>
        </p:spPr>
        <p:txBody>
          <a:bodyPr wrap="square">
            <a:spAutoFit/>
          </a:bodyPr>
          <a:lstStyle/>
          <a:p>
            <a:r>
              <a:rPr lang="en-US" sz="1300" b="1" dirty="0"/>
              <a:t>Clients: </a:t>
            </a:r>
            <a:r>
              <a:rPr lang="en-US" sz="1300" dirty="0"/>
              <a:t>Citizens</a:t>
            </a:r>
          </a:p>
          <a:p>
            <a:r>
              <a:rPr lang="en-US" sz="1300" b="1" dirty="0"/>
              <a:t>Business model: </a:t>
            </a:r>
            <a:r>
              <a:rPr lang="en-US" sz="1300" dirty="0"/>
              <a:t>Online to offline</a:t>
            </a:r>
            <a:endParaRPr lang="id-ID" sz="1300" dirty="0"/>
          </a:p>
          <a:p>
            <a:pPr indent="-228600"/>
            <a:r>
              <a:rPr lang="en-US" sz="1300" b="1" dirty="0"/>
              <a:t>Minimum Borrower’s Income: </a:t>
            </a:r>
            <a:r>
              <a:rPr lang="en-US" sz="1300" dirty="0"/>
              <a:t>400 USD /month (Gross)</a:t>
            </a:r>
          </a:p>
          <a:p>
            <a:pPr indent="-228600"/>
            <a:r>
              <a:rPr lang="id-ID" sz="1300" b="1" dirty="0"/>
              <a:t>Features: </a:t>
            </a:r>
          </a:p>
          <a:p>
            <a:pPr marL="119063" indent="-119063">
              <a:buFontTx/>
              <a:buAutoNum type="arabicPeriod"/>
            </a:pPr>
            <a:r>
              <a:rPr lang="id-ID" sz="1300" dirty="0"/>
              <a:t> No Collateral</a:t>
            </a:r>
          </a:p>
          <a:p>
            <a:pPr marL="119063" indent="-119063">
              <a:buFontTx/>
              <a:buAutoNum type="arabicPeriod"/>
            </a:pPr>
            <a:r>
              <a:rPr lang="en-US" sz="1300" dirty="0"/>
              <a:t> Time-To-Money:</a:t>
            </a:r>
          </a:p>
          <a:p>
            <a:pPr marL="742950" lvl="1" indent="-285750">
              <a:buFont typeface="Arial" panose="020B0604020202020204" pitchFamily="34" charset="0"/>
              <a:buChar char="•"/>
            </a:pPr>
            <a:r>
              <a:rPr lang="en-US" sz="1300" dirty="0"/>
              <a:t>O2O – 1-3 days</a:t>
            </a:r>
          </a:p>
          <a:p>
            <a:pPr marL="742950" lvl="1" indent="-285750">
              <a:buFont typeface="Arial" panose="020B0604020202020204" pitchFamily="34" charset="0"/>
              <a:buChar char="•"/>
            </a:pPr>
            <a:r>
              <a:rPr lang="en-US" sz="1300" dirty="0"/>
              <a:t>Offline - 1-3 days</a:t>
            </a:r>
          </a:p>
          <a:p>
            <a:pPr marL="119063" indent="-119063">
              <a:buFontTx/>
              <a:buAutoNum type="arabicPeriod"/>
            </a:pPr>
            <a:r>
              <a:rPr lang="ru-RU" sz="1300" dirty="0"/>
              <a:t> </a:t>
            </a:r>
            <a:r>
              <a:rPr lang="en-US" sz="1300" dirty="0"/>
              <a:t>Disbursement channel – Bank transfer</a:t>
            </a:r>
          </a:p>
          <a:p>
            <a:pPr marL="119063" indent="-119063">
              <a:buFontTx/>
              <a:buAutoNum type="arabicPeriod"/>
            </a:pPr>
            <a:r>
              <a:rPr lang="en-US" sz="1300" dirty="0"/>
              <a:t> Repayment channels: Bank transfer</a:t>
            </a:r>
          </a:p>
          <a:p>
            <a:r>
              <a:rPr lang="id-ID" altLang="id-ID" sz="1300" b="1" dirty="0"/>
              <a:t>Loan </a:t>
            </a:r>
            <a:r>
              <a:rPr lang="en-US" altLang="id-ID" sz="1300" b="1" dirty="0"/>
              <a:t>amount </a:t>
            </a:r>
            <a:r>
              <a:rPr lang="id-ID" altLang="id-ID" sz="1300" b="1" dirty="0"/>
              <a:t>available : </a:t>
            </a:r>
            <a:r>
              <a:rPr lang="ru-RU" altLang="id-ID" sz="1300" dirty="0"/>
              <a:t>125</a:t>
            </a:r>
            <a:r>
              <a:rPr lang="en-PH" altLang="id-ID" sz="1300" dirty="0"/>
              <a:t> USD to 12 500 USD for Personal Loans</a:t>
            </a:r>
          </a:p>
          <a:p>
            <a:r>
              <a:rPr lang="id-ID" altLang="id-ID" sz="1300" b="1" dirty="0"/>
              <a:t>Loan Period : </a:t>
            </a:r>
            <a:r>
              <a:rPr lang="en-US" altLang="id-ID" sz="1300" dirty="0"/>
              <a:t>From 12 </a:t>
            </a:r>
            <a:r>
              <a:rPr lang="en-US" sz="1300" dirty="0"/>
              <a:t>to 60 months</a:t>
            </a:r>
          </a:p>
          <a:p>
            <a:r>
              <a:rPr lang="en-US" altLang="id-ID" sz="1300" b="1" dirty="0"/>
              <a:t>Interest rate: </a:t>
            </a:r>
            <a:r>
              <a:rPr lang="en-US" altLang="id-ID" sz="1300" dirty="0"/>
              <a:t>18% per annum</a:t>
            </a:r>
          </a:p>
          <a:p>
            <a:r>
              <a:rPr lang="en-US" altLang="id-ID" sz="1300" b="1" dirty="0"/>
              <a:t>Fees:</a:t>
            </a:r>
          </a:p>
          <a:p>
            <a:pPr marL="285750" indent="-285750">
              <a:buFont typeface="Arial" panose="020B0604020202020204" pitchFamily="34" charset="0"/>
              <a:buChar char="•"/>
            </a:pPr>
            <a:r>
              <a:rPr lang="en-US" altLang="id-ID" sz="1300" dirty="0"/>
              <a:t>Stamp duty – 0.5% from the Loan Amount</a:t>
            </a:r>
          </a:p>
          <a:p>
            <a:pPr marL="285750" indent="-285750">
              <a:buFont typeface="Arial" panose="020B0604020202020204" pitchFamily="34" charset="0"/>
              <a:buChar char="•"/>
            </a:pPr>
            <a:r>
              <a:rPr lang="en-US" altLang="id-ID" sz="1300" dirty="0"/>
              <a:t>Copy of Stamp duty – 2.5 USD</a:t>
            </a:r>
          </a:p>
          <a:p>
            <a:pPr marL="285750" indent="-285750">
              <a:buFont typeface="Arial" panose="020B0604020202020204" pitchFamily="34" charset="0"/>
              <a:buChar char="•"/>
            </a:pPr>
            <a:r>
              <a:rPr lang="en-US" altLang="id-ID" sz="1300" dirty="0"/>
              <a:t>Legal (Attestation) fee – 3 USD</a:t>
            </a:r>
          </a:p>
          <a:p>
            <a:r>
              <a:rPr lang="en-US" altLang="id-ID" sz="1300" b="1" dirty="0"/>
              <a:t>Illegal fees: </a:t>
            </a:r>
            <a:r>
              <a:rPr lang="en-US" altLang="id-ID" sz="1300" dirty="0"/>
              <a:t>0</a:t>
            </a:r>
            <a:endParaRPr lang="en-US" sz="1300" dirty="0"/>
          </a:p>
          <a:p>
            <a:r>
              <a:rPr lang="en-US" sz="1300" b="1" dirty="0"/>
              <a:t>Effective interest rate: </a:t>
            </a:r>
            <a:r>
              <a:rPr lang="en-US" sz="1300" dirty="0"/>
              <a:t>18%</a:t>
            </a:r>
            <a:endParaRPr lang="id-ID" sz="1300" dirty="0"/>
          </a:p>
        </p:txBody>
      </p:sp>
    </p:spTree>
    <p:extLst>
      <p:ext uri="{BB962C8B-B14F-4D97-AF65-F5344CB8AC3E}">
        <p14:creationId xmlns:p14="http://schemas.microsoft.com/office/powerpoint/2010/main" val="361996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Таблица 5"/>
          <p:cNvGraphicFramePr>
            <a:graphicFrameLocks noGrp="1"/>
          </p:cNvGraphicFramePr>
          <p:nvPr>
            <p:extLst>
              <p:ext uri="{D42A27DB-BD31-4B8C-83A1-F6EECF244321}">
                <p14:modId xmlns:p14="http://schemas.microsoft.com/office/powerpoint/2010/main" val="3558311499"/>
              </p:ext>
            </p:extLst>
          </p:nvPr>
        </p:nvGraphicFramePr>
        <p:xfrm>
          <a:off x="182353" y="692696"/>
          <a:ext cx="8804732" cy="4916953"/>
        </p:xfrm>
        <a:graphic>
          <a:graphicData uri="http://schemas.openxmlformats.org/drawingml/2006/table">
            <a:tbl>
              <a:tblPr firstRow="1" bandRow="1">
                <a:tableStyleId>{5C22544A-7EE6-4342-B048-85BDC9FD1C3A}</a:tableStyleId>
              </a:tblPr>
              <a:tblGrid>
                <a:gridCol w="378698">
                  <a:extLst>
                    <a:ext uri="{9D8B030D-6E8A-4147-A177-3AD203B41FA5}">
                      <a16:colId xmlns:a16="http://schemas.microsoft.com/office/drawing/2014/main" val="20000"/>
                    </a:ext>
                  </a:extLst>
                </a:gridCol>
                <a:gridCol w="1850709">
                  <a:extLst>
                    <a:ext uri="{9D8B030D-6E8A-4147-A177-3AD203B41FA5}">
                      <a16:colId xmlns:a16="http://schemas.microsoft.com/office/drawing/2014/main" val="20001"/>
                    </a:ext>
                  </a:extLst>
                </a:gridCol>
                <a:gridCol w="2232248">
                  <a:extLst>
                    <a:ext uri="{9D8B030D-6E8A-4147-A177-3AD203B41FA5}">
                      <a16:colId xmlns:a16="http://schemas.microsoft.com/office/drawing/2014/main" val="20002"/>
                    </a:ext>
                  </a:extLst>
                </a:gridCol>
                <a:gridCol w="1982848">
                  <a:extLst>
                    <a:ext uri="{9D8B030D-6E8A-4147-A177-3AD203B41FA5}">
                      <a16:colId xmlns:a16="http://schemas.microsoft.com/office/drawing/2014/main" val="20003"/>
                    </a:ext>
                  </a:extLst>
                </a:gridCol>
                <a:gridCol w="2360229">
                  <a:extLst>
                    <a:ext uri="{9D8B030D-6E8A-4147-A177-3AD203B41FA5}">
                      <a16:colId xmlns:a16="http://schemas.microsoft.com/office/drawing/2014/main" val="20004"/>
                    </a:ext>
                  </a:extLst>
                </a:gridCol>
              </a:tblGrid>
              <a:tr h="525594">
                <a:tc>
                  <a:txBody>
                    <a:bodyPr/>
                    <a:lstStyle/>
                    <a:p>
                      <a:pPr algn="ctr"/>
                      <a:r>
                        <a:rPr lang="en-US" sz="1600" dirty="0"/>
                        <a:t>#</a:t>
                      </a:r>
                      <a:endParaRPr lang="ru-RU" sz="1600" dirty="0"/>
                    </a:p>
                  </a:txBody>
                  <a:tcPr/>
                </a:tc>
                <a:tc>
                  <a:txBody>
                    <a:bodyPr/>
                    <a:lstStyle/>
                    <a:p>
                      <a:pPr algn="ctr"/>
                      <a:r>
                        <a:rPr lang="en-US" sz="1600" dirty="0"/>
                        <a:t>Parameter</a:t>
                      </a:r>
                      <a:endParaRPr lang="ru-RU" sz="1600" dirty="0"/>
                    </a:p>
                  </a:txBody>
                  <a:tcPr anchor="ctr"/>
                </a:tc>
                <a:tc>
                  <a:txBody>
                    <a:bodyPr/>
                    <a:lstStyle/>
                    <a:p>
                      <a:pPr algn="ctr"/>
                      <a:r>
                        <a:rPr lang="en-US" sz="1600" dirty="0"/>
                        <a:t>ML Product</a:t>
                      </a:r>
                      <a:endParaRPr lang="ru-RU" sz="1600" dirty="0"/>
                    </a:p>
                  </a:txBody>
                  <a:tcPr anchor="ctr"/>
                </a:tc>
                <a:tc>
                  <a:txBody>
                    <a:bodyPr/>
                    <a:lstStyle/>
                    <a:p>
                      <a:pPr algn="ctr"/>
                      <a:r>
                        <a:rPr lang="en-US" sz="1600" dirty="0"/>
                        <a:t>Loan</a:t>
                      </a:r>
                      <a:r>
                        <a:rPr lang="en-US" sz="1600" baseline="0" dirty="0"/>
                        <a:t>Sharks</a:t>
                      </a:r>
                      <a:endParaRPr lang="ru-RU" sz="1600" dirty="0"/>
                    </a:p>
                  </a:txBody>
                  <a:tcPr anchor="ctr">
                    <a:lnR w="12700" cap="flat" cmpd="sng" algn="ctr">
                      <a:solidFill>
                        <a:schemeClr val="tx1"/>
                      </a:solidFill>
                      <a:prstDash val="solid"/>
                      <a:round/>
                      <a:headEnd type="none" w="med" len="med"/>
                      <a:tailEnd type="none" w="med" len="med"/>
                    </a:lnR>
                  </a:tcPr>
                </a:tc>
                <a:tc>
                  <a:txBody>
                    <a:bodyPr/>
                    <a:lstStyle/>
                    <a:p>
                      <a:pPr algn="ctr"/>
                      <a:r>
                        <a:rPr lang="en-US" sz="1600" dirty="0"/>
                        <a:t>Our</a:t>
                      </a:r>
                      <a:r>
                        <a:rPr lang="en-US" sz="1600" baseline="0" dirty="0"/>
                        <a:t>  Offer</a:t>
                      </a:r>
                      <a:endParaRPr lang="ru-RU"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268872">
                <a:tc>
                  <a:txBody>
                    <a:bodyPr/>
                    <a:lstStyle/>
                    <a:p>
                      <a:pPr algn="l"/>
                      <a:r>
                        <a:rPr lang="en-US" sz="1300" dirty="0"/>
                        <a:t>1</a:t>
                      </a:r>
                      <a:endParaRPr lang="ru-RU" sz="1300" dirty="0"/>
                    </a:p>
                  </a:txBody>
                  <a:tcPr/>
                </a:tc>
                <a:tc>
                  <a:txBody>
                    <a:bodyPr/>
                    <a:lstStyle/>
                    <a:p>
                      <a:pPr algn="l"/>
                      <a:r>
                        <a:rPr lang="en-US" sz="1300" dirty="0"/>
                        <a:t>Loan amount range </a:t>
                      </a:r>
                      <a:endParaRPr lang="ru-RU" sz="1300" dirty="0"/>
                    </a:p>
                  </a:txBody>
                  <a:tcPr anchor="ctr"/>
                </a:tc>
                <a:tc>
                  <a:txBody>
                    <a:bodyPr/>
                    <a:lstStyle/>
                    <a:p>
                      <a:pPr algn="ctr"/>
                      <a:r>
                        <a:rPr lang="en-US" sz="1300" dirty="0">
                          <a:solidFill>
                            <a:schemeClr val="tx1"/>
                          </a:solidFill>
                        </a:rPr>
                        <a:t> $250- $2500</a:t>
                      </a:r>
                      <a:endParaRPr lang="ru-RU" sz="1300" dirty="0">
                        <a:solidFill>
                          <a:schemeClr val="tx1"/>
                        </a:solidFill>
                      </a:endParaRPr>
                    </a:p>
                  </a:txBody>
                  <a:tcPr anchor="ctr"/>
                </a:tc>
                <a:tc>
                  <a:txBody>
                    <a:bodyPr/>
                    <a:lstStyle/>
                    <a:p>
                      <a:pPr algn="ctr"/>
                      <a:r>
                        <a:rPr lang="en-US" sz="1300" dirty="0">
                          <a:solidFill>
                            <a:schemeClr val="tx1"/>
                          </a:solidFill>
                        </a:rPr>
                        <a:t> $250 – $2500</a:t>
                      </a:r>
                      <a:endParaRPr lang="ru-RU" sz="130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solidFill>
                            <a:schemeClr val="tx1"/>
                          </a:solidFill>
                        </a:rPr>
                        <a:t>$250 – $</a:t>
                      </a:r>
                      <a:r>
                        <a:rPr lang="ru-RU" sz="1300" dirty="0">
                          <a:solidFill>
                            <a:schemeClr val="tx1"/>
                          </a:solidFill>
                        </a:rPr>
                        <a:t>1250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68872">
                <a:tc>
                  <a:txBody>
                    <a:bodyPr/>
                    <a:lstStyle/>
                    <a:p>
                      <a:pPr algn="l"/>
                      <a:r>
                        <a:rPr lang="en-US" sz="1300" dirty="0"/>
                        <a:t>2</a:t>
                      </a:r>
                      <a:endParaRPr lang="ru-RU" sz="1300" dirty="0"/>
                    </a:p>
                  </a:txBody>
                  <a:tcPr/>
                </a:tc>
                <a:tc>
                  <a:txBody>
                    <a:bodyPr/>
                    <a:lstStyle/>
                    <a:p>
                      <a:pPr algn="l"/>
                      <a:r>
                        <a:rPr lang="en-US" sz="1300" dirty="0"/>
                        <a:t>Average loan size</a:t>
                      </a:r>
                      <a:endParaRPr lang="ru-RU" sz="1300" dirty="0"/>
                    </a:p>
                  </a:txBody>
                  <a:tcPr anchor="ctr"/>
                </a:tc>
                <a:tc>
                  <a:txBody>
                    <a:bodyPr/>
                    <a:lstStyle/>
                    <a:p>
                      <a:pPr algn="ctr"/>
                      <a:r>
                        <a:rPr lang="en-US" sz="1300" dirty="0">
                          <a:solidFill>
                            <a:schemeClr val="tx1"/>
                          </a:solidFill>
                        </a:rPr>
                        <a:t>$1250</a:t>
                      </a:r>
                      <a:endParaRPr lang="ru-RU" sz="1300" dirty="0">
                        <a:solidFill>
                          <a:schemeClr val="tx1"/>
                        </a:solidFill>
                      </a:endParaRPr>
                    </a:p>
                  </a:txBody>
                  <a:tcPr anchor="ctr"/>
                </a:tc>
                <a:tc>
                  <a:txBody>
                    <a:bodyPr/>
                    <a:lstStyle/>
                    <a:p>
                      <a:pPr algn="ctr"/>
                      <a:r>
                        <a:rPr lang="en-US" sz="1300" dirty="0">
                          <a:solidFill>
                            <a:schemeClr val="tx1"/>
                          </a:solidFill>
                        </a:rPr>
                        <a:t>$1250</a:t>
                      </a:r>
                      <a:endParaRPr lang="ru-RU" sz="130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solidFill>
                            <a:schemeClr val="tx1"/>
                          </a:solidFill>
                        </a:rPr>
                        <a:t>$</a:t>
                      </a:r>
                      <a:r>
                        <a:rPr lang="ru-RU" sz="1300" dirty="0">
                          <a:solidFill>
                            <a:schemeClr val="tx1"/>
                          </a:solidFill>
                        </a:rPr>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13719">
                <a:tc>
                  <a:txBody>
                    <a:bodyPr/>
                    <a:lstStyle/>
                    <a:p>
                      <a:pPr algn="l"/>
                      <a:r>
                        <a:rPr lang="en-US" sz="1300" dirty="0"/>
                        <a:t>3</a:t>
                      </a:r>
                      <a:endParaRPr lang="ru-RU" sz="1300" dirty="0"/>
                    </a:p>
                  </a:txBody>
                  <a:tcPr/>
                </a:tc>
                <a:tc>
                  <a:txBody>
                    <a:bodyPr/>
                    <a:lstStyle/>
                    <a:p>
                      <a:pPr algn="l"/>
                      <a:r>
                        <a:rPr lang="en-US" sz="1300" dirty="0">
                          <a:solidFill>
                            <a:schemeClr val="tx1"/>
                          </a:solidFill>
                        </a:rPr>
                        <a:t>Ave</a:t>
                      </a:r>
                      <a:r>
                        <a:rPr lang="en-US" sz="1300" baseline="0" dirty="0">
                          <a:solidFill>
                            <a:schemeClr val="tx1"/>
                          </a:solidFill>
                        </a:rPr>
                        <a:t>rage </a:t>
                      </a:r>
                      <a:r>
                        <a:rPr lang="en-US" sz="1300" dirty="0">
                          <a:solidFill>
                            <a:schemeClr val="tx1"/>
                          </a:solidFill>
                        </a:rPr>
                        <a:t>tenor</a:t>
                      </a:r>
                      <a:endParaRPr lang="ru-RU" sz="1300" dirty="0">
                        <a:solidFill>
                          <a:schemeClr val="tx1"/>
                        </a:solidFill>
                      </a:endParaRPr>
                    </a:p>
                  </a:txBody>
                  <a:tcPr anchor="ctr"/>
                </a:tc>
                <a:tc>
                  <a:txBody>
                    <a:bodyPr/>
                    <a:lstStyle/>
                    <a:p>
                      <a:pPr algn="ctr"/>
                      <a:r>
                        <a:rPr lang="en-US" sz="1300" dirty="0">
                          <a:solidFill>
                            <a:schemeClr val="tx1"/>
                          </a:solidFill>
                        </a:rPr>
                        <a:t> </a:t>
                      </a:r>
                      <a:r>
                        <a:rPr lang="en-US" sz="1300" baseline="0" dirty="0">
                          <a:solidFill>
                            <a:schemeClr val="tx1"/>
                          </a:solidFill>
                        </a:rPr>
                        <a:t>3 months</a:t>
                      </a:r>
                      <a:endParaRPr lang="ru-RU" sz="1300" dirty="0">
                        <a:solidFill>
                          <a:schemeClr val="tx1"/>
                        </a:solidFill>
                      </a:endParaRPr>
                    </a:p>
                  </a:txBody>
                  <a:tcPr anchor="ctr"/>
                </a:tc>
                <a:tc>
                  <a:txBody>
                    <a:bodyPr/>
                    <a:lstStyle/>
                    <a:p>
                      <a:pPr algn="ctr"/>
                      <a:r>
                        <a:rPr lang="en-US" sz="1300" baseline="0" dirty="0">
                          <a:solidFill>
                            <a:schemeClr val="tx1"/>
                          </a:solidFill>
                        </a:rPr>
                        <a:t>3 months</a:t>
                      </a:r>
                      <a:endParaRPr lang="ru-RU" sz="130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ru-RU" sz="1300" dirty="0">
                          <a:solidFill>
                            <a:schemeClr val="tx1"/>
                          </a:solidFill>
                        </a:rPr>
                        <a:t>25</a:t>
                      </a:r>
                      <a:r>
                        <a:rPr lang="ru-RU" sz="1300" baseline="0" dirty="0">
                          <a:solidFill>
                            <a:schemeClr val="tx1"/>
                          </a:solidFill>
                        </a:rPr>
                        <a:t> </a:t>
                      </a:r>
                      <a:r>
                        <a:rPr lang="en-US" sz="1300" baseline="0" dirty="0">
                          <a:solidFill>
                            <a:schemeClr val="tx1"/>
                          </a:solidFill>
                        </a:rPr>
                        <a:t>days</a:t>
                      </a:r>
                      <a:endParaRPr lang="en-US" sz="1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68872">
                <a:tc>
                  <a:txBody>
                    <a:bodyPr/>
                    <a:lstStyle/>
                    <a:p>
                      <a:pPr algn="l"/>
                      <a:r>
                        <a:rPr lang="en-US" sz="1300" b="0" dirty="0">
                          <a:solidFill>
                            <a:schemeClr val="tx1"/>
                          </a:solidFill>
                        </a:rPr>
                        <a:t>5</a:t>
                      </a:r>
                      <a:endParaRPr lang="ru-RU" sz="1300" b="0" dirty="0">
                        <a:solidFill>
                          <a:schemeClr val="tx1"/>
                        </a:solidFill>
                      </a:endParaRPr>
                    </a:p>
                  </a:txBody>
                  <a:tcPr/>
                </a:tc>
                <a:tc>
                  <a:txBody>
                    <a:bodyPr/>
                    <a:lstStyle/>
                    <a:p>
                      <a:pPr algn="l"/>
                      <a:r>
                        <a:rPr lang="en-US" sz="1300" b="0" dirty="0">
                          <a:solidFill>
                            <a:schemeClr val="tx1"/>
                          </a:solidFill>
                        </a:rPr>
                        <a:t>Upfront </a:t>
                      </a:r>
                      <a:r>
                        <a:rPr lang="en-US" sz="1300" b="0" baseline="0" dirty="0">
                          <a:solidFill>
                            <a:schemeClr val="tx1"/>
                          </a:solidFill>
                        </a:rPr>
                        <a:t>fees</a:t>
                      </a:r>
                      <a:endParaRPr lang="ru-RU" sz="1300" b="0" dirty="0">
                        <a:solidFill>
                          <a:schemeClr val="tx1"/>
                        </a:solidFill>
                      </a:endParaRPr>
                    </a:p>
                  </a:txBody>
                  <a:tcPr anchor="ctr"/>
                </a:tc>
                <a:tc>
                  <a:txBody>
                    <a:bodyPr/>
                    <a:lstStyle/>
                    <a:p>
                      <a:pPr algn="ctr"/>
                      <a:r>
                        <a:rPr lang="en-US" sz="1300" b="0" dirty="0">
                          <a:solidFill>
                            <a:schemeClr val="tx1"/>
                          </a:solidFill>
                        </a:rPr>
                        <a:t>10%-25% (illegal)</a:t>
                      </a:r>
                      <a:endParaRPr lang="ru-RU" sz="1300" b="0" dirty="0">
                        <a:solidFill>
                          <a:schemeClr val="tx1"/>
                        </a:solidFill>
                      </a:endParaRPr>
                    </a:p>
                  </a:txBody>
                  <a:tcPr anchor="ctr"/>
                </a:tc>
                <a:tc>
                  <a:txBody>
                    <a:bodyPr/>
                    <a:lstStyle/>
                    <a:p>
                      <a:pPr algn="ctr"/>
                      <a:r>
                        <a:rPr lang="en-US" sz="1300" b="0" dirty="0">
                          <a:solidFill>
                            <a:schemeClr val="tx1"/>
                          </a:solidFill>
                        </a:rPr>
                        <a:t>10%-35%</a:t>
                      </a:r>
                      <a:r>
                        <a:rPr lang="ru-RU" sz="1300" b="0" dirty="0">
                          <a:solidFill>
                            <a:schemeClr val="tx1"/>
                          </a:solidFill>
                        </a:rPr>
                        <a:t> </a:t>
                      </a:r>
                      <a:r>
                        <a:rPr lang="en-US" sz="1300" b="0" dirty="0">
                          <a:solidFill>
                            <a:schemeClr val="tx1"/>
                          </a:solidFill>
                        </a:rPr>
                        <a:t>(illegal)</a:t>
                      </a:r>
                      <a:endParaRPr lang="ru-RU" sz="1300" b="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u-RU" sz="1300" dirty="0">
                          <a:solidFill>
                            <a:schemeClr val="tx1"/>
                          </a:solidFill>
                        </a:rPr>
                        <a:t>0</a:t>
                      </a:r>
                      <a:endParaRPr lang="en-US" sz="130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68872">
                <a:tc>
                  <a:txBody>
                    <a:bodyPr/>
                    <a:lstStyle/>
                    <a:p>
                      <a:pPr algn="l"/>
                      <a:r>
                        <a:rPr lang="en-US" sz="1300" b="0" dirty="0">
                          <a:solidFill>
                            <a:schemeClr val="tx1"/>
                          </a:solidFill>
                        </a:rPr>
                        <a:t>6</a:t>
                      </a:r>
                      <a:endParaRPr lang="ru-RU" sz="1300" b="0" dirty="0">
                        <a:solidFill>
                          <a:schemeClr val="tx1"/>
                        </a:solidFill>
                      </a:endParaRPr>
                    </a:p>
                  </a:txBody>
                  <a:tcPr/>
                </a:tc>
                <a:tc>
                  <a:txBody>
                    <a:bodyPr/>
                    <a:lstStyle/>
                    <a:p>
                      <a:pPr algn="l"/>
                      <a:r>
                        <a:rPr lang="en-US" sz="1300" b="0" dirty="0">
                          <a:solidFill>
                            <a:schemeClr val="tx1"/>
                          </a:solidFill>
                        </a:rPr>
                        <a:t>Interest</a:t>
                      </a:r>
                      <a:r>
                        <a:rPr lang="en-US" sz="1300" b="0" baseline="0" dirty="0">
                          <a:solidFill>
                            <a:schemeClr val="tx1"/>
                          </a:solidFill>
                        </a:rPr>
                        <a:t> rate per year</a:t>
                      </a:r>
                      <a:endParaRPr lang="ru-RU" sz="1300" b="0" dirty="0">
                        <a:solidFill>
                          <a:schemeClr val="tx1"/>
                        </a:solidFill>
                      </a:endParaRPr>
                    </a:p>
                  </a:txBody>
                  <a:tcPr anchor="ctr"/>
                </a:tc>
                <a:tc>
                  <a:txBody>
                    <a:bodyPr/>
                    <a:lstStyle/>
                    <a:p>
                      <a:pPr algn="ctr"/>
                      <a:r>
                        <a:rPr lang="en-US" sz="1300" b="0" dirty="0">
                          <a:solidFill>
                            <a:schemeClr val="tx1"/>
                          </a:solidFill>
                        </a:rPr>
                        <a:t>12%-18%</a:t>
                      </a:r>
                      <a:endParaRPr lang="ru-RU" sz="1300" b="0" dirty="0">
                        <a:solidFill>
                          <a:schemeClr val="tx1"/>
                        </a:solidFill>
                      </a:endParaRPr>
                    </a:p>
                  </a:txBody>
                  <a:tcPr anchor="ctr"/>
                </a:tc>
                <a:tc>
                  <a:txBody>
                    <a:bodyPr/>
                    <a:lstStyle/>
                    <a:p>
                      <a:pPr algn="ctr"/>
                      <a:r>
                        <a:rPr lang="en-US" sz="1300" b="0" dirty="0">
                          <a:solidFill>
                            <a:schemeClr val="tx1"/>
                          </a:solidFill>
                        </a:rPr>
                        <a:t>120%-240%</a:t>
                      </a:r>
                      <a:endParaRPr lang="ru-RU" sz="1300" b="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ru-RU" sz="1300" b="0" dirty="0">
                          <a:solidFill>
                            <a:schemeClr val="tx1"/>
                          </a:solidFill>
                        </a:rPr>
                        <a:t>1</a:t>
                      </a:r>
                      <a:r>
                        <a:rPr lang="en-US" sz="1300" b="0" dirty="0">
                          <a:solidFill>
                            <a:schemeClr val="tx1"/>
                          </a:solidFill>
                        </a:rPr>
                        <a:t>8%</a:t>
                      </a:r>
                      <a:endParaRPr lang="ru-RU" sz="13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68872">
                <a:tc>
                  <a:txBody>
                    <a:bodyPr/>
                    <a:lstStyle/>
                    <a:p>
                      <a:pPr algn="l"/>
                      <a:r>
                        <a:rPr lang="ru-RU" sz="1300" b="0" dirty="0">
                          <a:solidFill>
                            <a:schemeClr val="tx1"/>
                          </a:solidFill>
                        </a:rPr>
                        <a:t>7</a:t>
                      </a:r>
                    </a:p>
                  </a:txBody>
                  <a:tcPr/>
                </a:tc>
                <a:tc>
                  <a:txBody>
                    <a:bodyPr/>
                    <a:lstStyle/>
                    <a:p>
                      <a:pPr algn="l"/>
                      <a:r>
                        <a:rPr lang="en-US" sz="1300" b="0" dirty="0">
                          <a:solidFill>
                            <a:schemeClr val="tx1"/>
                          </a:solidFill>
                        </a:rPr>
                        <a:t>Effective IR</a:t>
                      </a:r>
                      <a:r>
                        <a:rPr lang="en-US" sz="1300" b="0" baseline="0" dirty="0">
                          <a:solidFill>
                            <a:schemeClr val="tx1"/>
                          </a:solidFill>
                        </a:rPr>
                        <a:t> rate per year</a:t>
                      </a:r>
                      <a:endParaRPr lang="ru-RU" sz="1300" b="0" dirty="0">
                        <a:solidFill>
                          <a:schemeClr val="tx1"/>
                        </a:solidFill>
                      </a:endParaRPr>
                    </a:p>
                  </a:txBody>
                  <a:tcPr anchor="ctr"/>
                </a:tc>
                <a:tc>
                  <a:txBody>
                    <a:bodyPr/>
                    <a:lstStyle/>
                    <a:p>
                      <a:pPr algn="ctr"/>
                      <a:r>
                        <a:rPr lang="en-US" sz="1300" b="0" dirty="0">
                          <a:solidFill>
                            <a:schemeClr val="tx1"/>
                          </a:solidFill>
                        </a:rPr>
                        <a:t>52%-318%</a:t>
                      </a:r>
                      <a:endParaRPr lang="ru-RU" sz="1300" b="0" dirty="0">
                        <a:solidFill>
                          <a:schemeClr val="tx1"/>
                        </a:solidFill>
                      </a:endParaRPr>
                    </a:p>
                  </a:txBody>
                  <a:tcPr anchor="ctr"/>
                </a:tc>
                <a:tc>
                  <a:txBody>
                    <a:bodyPr/>
                    <a:lstStyle/>
                    <a:p>
                      <a:pPr algn="ctr"/>
                      <a:r>
                        <a:rPr lang="en-US" sz="1300" b="0" dirty="0">
                          <a:solidFill>
                            <a:schemeClr val="tx1"/>
                          </a:solidFill>
                        </a:rPr>
                        <a:t>160%-380%</a:t>
                      </a:r>
                      <a:endParaRPr lang="ru-RU" sz="1300" b="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1300" b="0" dirty="0">
                          <a:solidFill>
                            <a:schemeClr val="tx1"/>
                          </a:solidFill>
                        </a:rPr>
                        <a:t>365% (1%</a:t>
                      </a:r>
                      <a:r>
                        <a:rPr lang="en-US" sz="1300" b="0" baseline="0" dirty="0">
                          <a:solidFill>
                            <a:schemeClr val="tx1"/>
                          </a:solidFill>
                        </a:rPr>
                        <a:t> per day</a:t>
                      </a:r>
                      <a:r>
                        <a:rPr lang="en-US" sz="1300" b="0" dirty="0">
                          <a:solidFill>
                            <a:schemeClr val="tx1"/>
                          </a:solidFill>
                        </a:rPr>
                        <a:t>)</a:t>
                      </a:r>
                      <a:endParaRPr lang="ru-RU" sz="13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68872">
                <a:tc>
                  <a:txBody>
                    <a:bodyPr/>
                    <a:lstStyle/>
                    <a:p>
                      <a:pPr algn="l"/>
                      <a:r>
                        <a:rPr lang="ru-RU" sz="1300" dirty="0">
                          <a:solidFill>
                            <a:schemeClr val="tx1"/>
                          </a:solidFill>
                        </a:rPr>
                        <a:t>8</a:t>
                      </a:r>
                    </a:p>
                  </a:txBody>
                  <a:tcPr/>
                </a:tc>
                <a:tc>
                  <a:txBody>
                    <a:bodyPr/>
                    <a:lstStyle/>
                    <a:p>
                      <a:pPr algn="l"/>
                      <a:r>
                        <a:rPr lang="en-US" sz="1300" dirty="0">
                          <a:solidFill>
                            <a:schemeClr val="tx1"/>
                          </a:solidFill>
                        </a:rPr>
                        <a:t>Late</a:t>
                      </a:r>
                      <a:r>
                        <a:rPr lang="en-US" sz="1300" baseline="0" dirty="0">
                          <a:solidFill>
                            <a:schemeClr val="tx1"/>
                          </a:solidFill>
                        </a:rPr>
                        <a:t> fee</a:t>
                      </a:r>
                      <a:endParaRPr lang="ru-RU" sz="1300" dirty="0">
                        <a:solidFill>
                          <a:schemeClr val="tx1"/>
                        </a:solidFill>
                      </a:endParaRPr>
                    </a:p>
                  </a:txBody>
                  <a:tcPr anchor="ctr"/>
                </a:tc>
                <a:tc>
                  <a:txBody>
                    <a:bodyPr/>
                    <a:lstStyle/>
                    <a:p>
                      <a:pPr algn="ctr"/>
                      <a:r>
                        <a:rPr lang="en-US" sz="1300" b="0" dirty="0">
                          <a:solidFill>
                            <a:schemeClr val="tx1"/>
                          </a:solidFill>
                        </a:rPr>
                        <a:t>25$-75$ per</a:t>
                      </a:r>
                      <a:r>
                        <a:rPr lang="en-US" sz="1300" b="0" baseline="0" dirty="0">
                          <a:solidFill>
                            <a:schemeClr val="tx1"/>
                          </a:solidFill>
                        </a:rPr>
                        <a:t> week (illegal)</a:t>
                      </a:r>
                      <a:endParaRPr lang="ru-RU" sz="1300" b="0" dirty="0">
                        <a:solidFill>
                          <a:schemeClr val="tx1"/>
                        </a:solidFill>
                      </a:endParaRPr>
                    </a:p>
                  </a:txBody>
                  <a:tcPr anchor="ctr"/>
                </a:tc>
                <a:tc>
                  <a:txBody>
                    <a:bodyPr/>
                    <a:lstStyle/>
                    <a:p>
                      <a:pPr algn="ctr"/>
                      <a:r>
                        <a:rPr lang="en-US" sz="1300" b="0" dirty="0">
                          <a:solidFill>
                            <a:schemeClr val="tx1"/>
                          </a:solidFill>
                        </a:rPr>
                        <a:t>No</a:t>
                      </a:r>
                      <a:r>
                        <a:rPr lang="en-US" sz="1300" b="0" baseline="0" dirty="0">
                          <a:solidFill>
                            <a:schemeClr val="tx1"/>
                          </a:solidFill>
                        </a:rPr>
                        <a:t> data</a:t>
                      </a:r>
                      <a:endParaRPr lang="ru-RU" sz="1300" b="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ru-RU" sz="1300" b="0" dirty="0">
                          <a:solidFill>
                            <a:schemeClr val="tx1"/>
                          </a:solidFill>
                        </a:rPr>
                        <a:t>1</a:t>
                      </a:r>
                      <a:r>
                        <a:rPr lang="en-US" sz="1300" b="0" dirty="0">
                          <a:solidFill>
                            <a:schemeClr val="tx1"/>
                          </a:solidFill>
                        </a:rPr>
                        <a:t>%</a:t>
                      </a:r>
                      <a:r>
                        <a:rPr lang="en-US" sz="1300" b="0" baseline="0" dirty="0">
                          <a:solidFill>
                            <a:schemeClr val="tx1"/>
                          </a:solidFill>
                        </a:rPr>
                        <a:t> per day</a:t>
                      </a:r>
                      <a:endParaRPr lang="ru-RU" sz="13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68872">
                <a:tc>
                  <a:txBody>
                    <a:bodyPr/>
                    <a:lstStyle/>
                    <a:p>
                      <a:pPr algn="l"/>
                      <a:r>
                        <a:rPr lang="ru-RU" sz="1300" dirty="0">
                          <a:solidFill>
                            <a:schemeClr val="tx1"/>
                          </a:solidFill>
                        </a:rPr>
                        <a:t>9</a:t>
                      </a:r>
                    </a:p>
                  </a:txBody>
                  <a:tcPr/>
                </a:tc>
                <a:tc>
                  <a:txBody>
                    <a:bodyPr/>
                    <a:lstStyle/>
                    <a:p>
                      <a:pPr algn="l"/>
                      <a:r>
                        <a:rPr lang="en-US" sz="1300" dirty="0">
                          <a:solidFill>
                            <a:schemeClr val="tx1"/>
                          </a:solidFill>
                        </a:rPr>
                        <a:t>Prolongation</a:t>
                      </a:r>
                      <a:r>
                        <a:rPr lang="en-US" sz="1300" baseline="0" dirty="0">
                          <a:solidFill>
                            <a:schemeClr val="tx1"/>
                          </a:solidFill>
                        </a:rPr>
                        <a:t> fee</a:t>
                      </a:r>
                      <a:endParaRPr lang="ru-RU" sz="1300" dirty="0">
                        <a:solidFill>
                          <a:schemeClr val="tx1"/>
                        </a:solidFill>
                      </a:endParaRPr>
                    </a:p>
                  </a:txBody>
                  <a:tcPr anchor="ctr"/>
                </a:tc>
                <a:tc>
                  <a:txBody>
                    <a:bodyPr/>
                    <a:lstStyle/>
                    <a:p>
                      <a:pPr algn="ctr"/>
                      <a:r>
                        <a:rPr lang="en-US" sz="1300" b="0" dirty="0">
                          <a:solidFill>
                            <a:schemeClr val="tx1"/>
                          </a:solidFill>
                        </a:rPr>
                        <a:t>No</a:t>
                      </a:r>
                      <a:endParaRPr lang="ru-RU" sz="1300" b="0" dirty="0">
                        <a:solidFill>
                          <a:schemeClr val="tx1"/>
                        </a:solidFill>
                      </a:endParaRPr>
                    </a:p>
                  </a:txBody>
                  <a:tcPr anchor="ctr"/>
                </a:tc>
                <a:tc>
                  <a:txBody>
                    <a:bodyPr/>
                    <a:lstStyle/>
                    <a:p>
                      <a:pPr algn="ctr"/>
                      <a:r>
                        <a:rPr lang="en-US" sz="1300" b="0" dirty="0">
                          <a:solidFill>
                            <a:schemeClr val="tx1"/>
                          </a:solidFill>
                        </a:rPr>
                        <a:t>No</a:t>
                      </a:r>
                      <a:endParaRPr lang="ru-RU" sz="1300" b="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1300" b="0" kern="1200" baseline="0" dirty="0">
                          <a:solidFill>
                            <a:schemeClr val="tx1"/>
                          </a:solidFill>
                          <a:latin typeface="+mn-lt"/>
                          <a:ea typeface="+mn-ea"/>
                          <a:cs typeface="+mn-cs"/>
                        </a:rPr>
                        <a:t>No prolongation, repeat loan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68872">
                <a:tc>
                  <a:txBody>
                    <a:bodyPr/>
                    <a:lstStyle/>
                    <a:p>
                      <a:pPr algn="l"/>
                      <a:r>
                        <a:rPr lang="ru-RU" sz="1300" dirty="0">
                          <a:solidFill>
                            <a:schemeClr val="tx1"/>
                          </a:solidFill>
                        </a:rPr>
                        <a:t>10</a:t>
                      </a:r>
                    </a:p>
                  </a:txBody>
                  <a:tcPr/>
                </a:tc>
                <a:tc>
                  <a:txBody>
                    <a:bodyPr/>
                    <a:lstStyle/>
                    <a:p>
                      <a:pPr algn="l"/>
                      <a:r>
                        <a:rPr lang="en-US" sz="1300" dirty="0">
                          <a:solidFill>
                            <a:schemeClr val="tx1"/>
                          </a:solidFill>
                        </a:rPr>
                        <a:t>Time to money</a:t>
                      </a:r>
                      <a:endParaRPr lang="ru-RU" sz="1300" dirty="0">
                        <a:solidFill>
                          <a:schemeClr val="tx1"/>
                        </a:solidFill>
                      </a:endParaRPr>
                    </a:p>
                  </a:txBody>
                  <a:tcPr anchor="ctr"/>
                </a:tc>
                <a:tc>
                  <a:txBody>
                    <a:bodyPr/>
                    <a:lstStyle/>
                    <a:p>
                      <a:pPr algn="ctr"/>
                      <a:r>
                        <a:rPr lang="en-US" sz="1300" b="0" dirty="0">
                          <a:solidFill>
                            <a:schemeClr val="tx1"/>
                          </a:solidFill>
                        </a:rPr>
                        <a:t>1 hour - </a:t>
                      </a:r>
                      <a:r>
                        <a:rPr lang="en-US" sz="1300" b="0" baseline="0" dirty="0">
                          <a:solidFill>
                            <a:schemeClr val="tx1"/>
                          </a:solidFill>
                        </a:rPr>
                        <a:t>3 days</a:t>
                      </a:r>
                      <a:endParaRPr lang="ru-RU" sz="1300" b="0" dirty="0">
                        <a:solidFill>
                          <a:schemeClr val="tx1"/>
                        </a:solidFill>
                      </a:endParaRPr>
                    </a:p>
                  </a:txBody>
                  <a:tcPr anchor="ctr"/>
                </a:tc>
                <a:tc>
                  <a:txBody>
                    <a:bodyPr/>
                    <a:lstStyle/>
                    <a:p>
                      <a:pPr algn="ctr"/>
                      <a:r>
                        <a:rPr lang="en-US" sz="1300" b="0" baseline="0" dirty="0">
                          <a:solidFill>
                            <a:schemeClr val="tx1"/>
                          </a:solidFill>
                        </a:rPr>
                        <a:t>3 hours – 3 days</a:t>
                      </a:r>
                      <a:endParaRPr lang="ru-RU" sz="1300" b="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1300" b="0" kern="1200" baseline="0" dirty="0">
                          <a:solidFill>
                            <a:schemeClr val="tx1"/>
                          </a:solidFill>
                          <a:latin typeface="+mn-lt"/>
                          <a:ea typeface="+mn-ea"/>
                          <a:cs typeface="+mn-cs"/>
                        </a:rPr>
                        <a:t>30 minutes – 1 </a:t>
                      </a:r>
                      <a:r>
                        <a:rPr lang="en-US" sz="1300" b="0" kern="1200" baseline="0" dirty="0">
                          <a:solidFill>
                            <a:srgbClr val="000000"/>
                          </a:solidFill>
                          <a:latin typeface="+mn-lt"/>
                          <a:ea typeface="+mn-ea"/>
                          <a:cs typeface="+mn-cs"/>
                        </a:rPr>
                        <a:t>day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62455">
                <a:tc>
                  <a:txBody>
                    <a:bodyPr/>
                    <a:lstStyle/>
                    <a:p>
                      <a:pPr algn="l"/>
                      <a:r>
                        <a:rPr lang="ru-RU" sz="1300" dirty="0">
                          <a:solidFill>
                            <a:schemeClr val="tx1"/>
                          </a:solidFill>
                        </a:rPr>
                        <a:t>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tx1"/>
                          </a:solidFill>
                          <a:latin typeface="+mn-lt"/>
                          <a:ea typeface="+mn-ea"/>
                          <a:cs typeface="+mn-cs"/>
                        </a:rPr>
                        <a:t>Loan disbursal </a:t>
                      </a:r>
                    </a:p>
                  </a:txBody>
                  <a:tcPr anchor="ctr"/>
                </a:tc>
                <a:tc>
                  <a:txBody>
                    <a:bodyPr/>
                    <a:lstStyle/>
                    <a:p>
                      <a:pPr algn="ctr"/>
                      <a:r>
                        <a:rPr lang="en-US" sz="1300" b="0" dirty="0">
                          <a:solidFill>
                            <a:schemeClr val="tx1"/>
                          </a:solidFill>
                        </a:rPr>
                        <a:t>Cash in ML Office, Bank</a:t>
                      </a:r>
                      <a:r>
                        <a:rPr lang="en-US" sz="1300" b="0" baseline="0" dirty="0">
                          <a:solidFill>
                            <a:schemeClr val="tx1"/>
                          </a:solidFill>
                        </a:rPr>
                        <a:t> transfer, Cash by courier</a:t>
                      </a:r>
                      <a:endParaRPr lang="ru-RU" sz="1300" b="0" dirty="0">
                        <a:solidFill>
                          <a:schemeClr val="tx1"/>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0" baseline="0" dirty="0">
                          <a:solidFill>
                            <a:schemeClr val="tx1"/>
                          </a:solidFill>
                        </a:rPr>
                        <a:t>Cash, </a:t>
                      </a:r>
                      <a:r>
                        <a:rPr lang="en-US" sz="1300" dirty="0"/>
                        <a:t>Cash deposit on ATM account</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b="0" kern="1200" baseline="0" dirty="0">
                          <a:solidFill>
                            <a:schemeClr val="tx1"/>
                          </a:solidFill>
                          <a:latin typeface="+mn-lt"/>
                          <a:ea typeface="+mn-ea"/>
                          <a:cs typeface="+mn-cs"/>
                        </a:rPr>
                        <a:t>Bank transfer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59080">
                <a:tc>
                  <a:txBody>
                    <a:bodyPr/>
                    <a:lstStyle/>
                    <a:p>
                      <a:pPr algn="l"/>
                      <a:r>
                        <a:rPr lang="en-US" sz="1300" dirty="0">
                          <a:solidFill>
                            <a:schemeClr val="tx1"/>
                          </a:solidFill>
                        </a:rPr>
                        <a:t>1</a:t>
                      </a:r>
                      <a:r>
                        <a:rPr lang="ru-RU" sz="1300" dirty="0">
                          <a:solidFill>
                            <a:schemeClr val="tx1"/>
                          </a:solidFill>
                        </a:rPr>
                        <a:t>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tx1"/>
                          </a:solidFill>
                          <a:latin typeface="+mn-lt"/>
                          <a:ea typeface="+mn-ea"/>
                          <a:cs typeface="+mn-cs"/>
                        </a:rPr>
                        <a:t>Verification</a:t>
                      </a:r>
                    </a:p>
                  </a:txBody>
                  <a:tcPr anchor="ctr"/>
                </a:tc>
                <a:tc>
                  <a:txBody>
                    <a:bodyPr/>
                    <a:lstStyle/>
                    <a:p>
                      <a:pPr algn="ctr"/>
                      <a:r>
                        <a:rPr lang="en-US" sz="1300" b="0" dirty="0">
                          <a:solidFill>
                            <a:schemeClr val="tx1"/>
                          </a:solidFill>
                        </a:rPr>
                        <a:t>ID, Salary proof, Address proof,</a:t>
                      </a:r>
                      <a:r>
                        <a:rPr lang="en-US" sz="1300" b="0" baseline="0" dirty="0">
                          <a:solidFill>
                            <a:schemeClr val="tx1"/>
                          </a:solidFill>
                        </a:rPr>
                        <a:t> </a:t>
                      </a:r>
                      <a:r>
                        <a:rPr lang="en-US" sz="1300" b="0" dirty="0">
                          <a:solidFill>
                            <a:schemeClr val="tx1"/>
                          </a:solidFill>
                        </a:rPr>
                        <a:t>Credit Bureau check</a:t>
                      </a:r>
                    </a:p>
                    <a:p>
                      <a:pPr algn="ctr"/>
                      <a:r>
                        <a:rPr lang="en-US" sz="1300" b="0" dirty="0">
                          <a:solidFill>
                            <a:schemeClr val="tx1"/>
                          </a:solidFill>
                        </a:rPr>
                        <a:t>Phone verification</a:t>
                      </a:r>
                    </a:p>
                  </a:txBody>
                  <a:tcPr anchor="ctr"/>
                </a:tc>
                <a:tc>
                  <a:txBody>
                    <a:bodyPr/>
                    <a:lstStyle/>
                    <a:p>
                      <a:pPr algn="ctr"/>
                      <a:r>
                        <a:rPr lang="en-US" sz="1300" dirty="0">
                          <a:solidFill>
                            <a:schemeClr val="tx1"/>
                          </a:solidFill>
                        </a:rPr>
                        <a:t>ID, Salary proof, Address proof,</a:t>
                      </a:r>
                      <a:r>
                        <a:rPr lang="en-US" sz="1300" baseline="0" dirty="0">
                          <a:solidFill>
                            <a:schemeClr val="tx1"/>
                          </a:solidFill>
                        </a:rPr>
                        <a:t> </a:t>
                      </a:r>
                      <a:r>
                        <a:rPr lang="en-US" sz="1300" dirty="0">
                          <a:solidFill>
                            <a:schemeClr val="tx1"/>
                          </a:solidFill>
                        </a:rPr>
                        <a:t>Field</a:t>
                      </a:r>
                      <a:r>
                        <a:rPr lang="en-US" sz="1300" baseline="0" dirty="0">
                          <a:solidFill>
                            <a:schemeClr val="tx1"/>
                          </a:solidFill>
                        </a:rPr>
                        <a:t> visit</a:t>
                      </a:r>
                      <a:endParaRPr lang="en-US" sz="1300" dirty="0">
                        <a:solidFill>
                          <a:schemeClr val="tx1"/>
                        </a:solidFill>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1300" b="0" dirty="0">
                          <a:solidFill>
                            <a:schemeClr val="tx1"/>
                          </a:solidFill>
                        </a:rPr>
                        <a:t>ID, Salary proof, Address proof,</a:t>
                      </a:r>
                      <a:r>
                        <a:rPr lang="en-US" sz="1300" b="0" baseline="0" dirty="0">
                          <a:solidFill>
                            <a:schemeClr val="tx1"/>
                          </a:solidFill>
                        </a:rPr>
                        <a:t> </a:t>
                      </a:r>
                      <a:r>
                        <a:rPr lang="en-US" sz="1300" b="0" dirty="0">
                          <a:solidFill>
                            <a:schemeClr val="tx1"/>
                          </a:solidFill>
                        </a:rPr>
                        <a:t>Credit Bureau check</a:t>
                      </a:r>
                    </a:p>
                    <a:p>
                      <a:pPr algn="ctr"/>
                      <a:r>
                        <a:rPr lang="en-US" sz="1300" b="0" dirty="0">
                          <a:solidFill>
                            <a:schemeClr val="tx1"/>
                          </a:solidFill>
                        </a:rPr>
                        <a:t>Phone verification, Bio scanner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0">
                <a:tc>
                  <a:txBody>
                    <a:bodyPr/>
                    <a:lstStyle/>
                    <a:p>
                      <a:pPr algn="l"/>
                      <a:r>
                        <a:rPr lang="en-US" sz="1300" dirty="0">
                          <a:solidFill>
                            <a:schemeClr val="tx1"/>
                          </a:solidFill>
                        </a:rPr>
                        <a:t>1</a:t>
                      </a:r>
                      <a:r>
                        <a:rPr lang="ru-RU" sz="1300" dirty="0">
                          <a:solidFill>
                            <a:schemeClr val="tx1"/>
                          </a:solidFill>
                        </a:rPr>
                        <a:t>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kern="1200" dirty="0">
                          <a:solidFill>
                            <a:schemeClr val="tx1"/>
                          </a:solidFill>
                          <a:latin typeface="+mn-lt"/>
                          <a:ea typeface="+mn-ea"/>
                          <a:cs typeface="+mn-cs"/>
                        </a:rPr>
                        <a:t>Busines</a:t>
                      </a:r>
                      <a:r>
                        <a:rPr lang="en-US" sz="1300" kern="1200" baseline="0" dirty="0">
                          <a:solidFill>
                            <a:schemeClr val="tx1"/>
                          </a:solidFill>
                          <a:latin typeface="+mn-lt"/>
                          <a:ea typeface="+mn-ea"/>
                          <a:cs typeface="+mn-cs"/>
                        </a:rPr>
                        <a:t>s model</a:t>
                      </a:r>
                      <a:endParaRPr lang="en-US" sz="1300" kern="120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0" kern="1200" baseline="0" dirty="0">
                          <a:solidFill>
                            <a:schemeClr val="tx1"/>
                          </a:solidFill>
                          <a:latin typeface="+mn-lt"/>
                          <a:ea typeface="+mn-ea"/>
                          <a:cs typeface="+mn-cs"/>
                        </a:rPr>
                        <a:t>Online to offline / Offline</a:t>
                      </a:r>
                      <a:endParaRPr lang="ru-RU" sz="1300" b="0" kern="1200" baseline="0" dirty="0">
                        <a:solidFill>
                          <a:schemeClr val="tx1"/>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0" kern="1200" baseline="0" dirty="0">
                          <a:solidFill>
                            <a:schemeClr val="tx1"/>
                          </a:solidFill>
                          <a:latin typeface="+mn-lt"/>
                          <a:ea typeface="+mn-ea"/>
                          <a:cs typeface="+mn-cs"/>
                        </a:rPr>
                        <a:t>Online /Online to offline / Offline</a:t>
                      </a:r>
                      <a:endParaRPr lang="ru-RU" sz="1300" b="0" kern="1200" baseline="0" dirty="0">
                        <a:solidFill>
                          <a:schemeClr val="tx1"/>
                        </a:solidFill>
                        <a:latin typeface="+mn-lt"/>
                        <a:ea typeface="+mn-ea"/>
                        <a:cs typeface="+mn-cs"/>
                      </a:endParaRPr>
                    </a:p>
                  </a:txBody>
                  <a:tcPr anchor="ctr">
                    <a:lnR w="12700" cap="flat" cmpd="sng" algn="ctr">
                      <a:solidFill>
                        <a:schemeClr val="tx1"/>
                      </a:solidFill>
                      <a:prstDash val="solid"/>
                      <a:round/>
                      <a:headEnd type="none" w="med" len="med"/>
                      <a:tailEnd type="none" w="med" len="med"/>
                    </a:lnR>
                  </a:tcPr>
                </a:tc>
                <a:tc>
                  <a:txBody>
                    <a:bodyPr/>
                    <a:lstStyle/>
                    <a:p>
                      <a:pPr algn="ctr"/>
                      <a:r>
                        <a:rPr lang="en-US" sz="1300" b="0" kern="1200" baseline="0" dirty="0">
                          <a:solidFill>
                            <a:schemeClr val="tx1"/>
                          </a:solidFill>
                          <a:latin typeface="+mn-lt"/>
                          <a:ea typeface="+mn-ea"/>
                          <a:cs typeface="+mn-cs"/>
                        </a:rPr>
                        <a:t>Online to offline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bl>
          </a:graphicData>
        </a:graphic>
      </p:graphicFrame>
      <p:sp>
        <p:nvSpPr>
          <p:cNvPr id="8" name="Заголовок 1"/>
          <p:cNvSpPr>
            <a:spLocks noGrp="1"/>
          </p:cNvSpPr>
          <p:nvPr>
            <p:ph type="title"/>
          </p:nvPr>
        </p:nvSpPr>
        <p:spPr/>
        <p:txBody>
          <a:bodyPr/>
          <a:lstStyle/>
          <a:p>
            <a:r>
              <a:rPr lang="en-US" dirty="0"/>
              <a:t>Our Strategy</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24</a:t>
            </a:fld>
            <a:endParaRPr lang="ru-RU"/>
          </a:p>
        </p:txBody>
      </p:sp>
      <p:sp>
        <p:nvSpPr>
          <p:cNvPr id="7" name="TextBox 6"/>
          <p:cNvSpPr txBox="1"/>
          <p:nvPr/>
        </p:nvSpPr>
        <p:spPr>
          <a:xfrm>
            <a:off x="182352" y="5913608"/>
            <a:ext cx="8804732"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Our strategy –   we will focus on fast loan decision for reasonable loan amounts on low tenures</a:t>
            </a:r>
          </a:p>
        </p:txBody>
      </p:sp>
    </p:spTree>
    <p:extLst>
      <p:ext uri="{BB962C8B-B14F-4D97-AF65-F5344CB8AC3E}">
        <p14:creationId xmlns:p14="http://schemas.microsoft.com/office/powerpoint/2010/main" val="22593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25</a:t>
            </a:fld>
            <a:endParaRPr lang="ru-RU"/>
          </a:p>
        </p:txBody>
      </p:sp>
      <p:sp>
        <p:nvSpPr>
          <p:cNvPr id="5" name="Title 1"/>
          <p:cNvSpPr>
            <a:spLocks noGrp="1"/>
          </p:cNvSpPr>
          <p:nvPr>
            <p:ph type="title"/>
          </p:nvPr>
        </p:nvSpPr>
        <p:spPr>
          <a:xfrm>
            <a:off x="395536" y="116632"/>
            <a:ext cx="8159540" cy="312281"/>
          </a:xfrm>
        </p:spPr>
        <p:txBody>
          <a:bodyPr/>
          <a:lstStyle/>
          <a:p>
            <a:r>
              <a:rPr lang="en-US" dirty="0"/>
              <a:t>Initial Sales Business Process (O2O)</a:t>
            </a:r>
          </a:p>
        </p:txBody>
      </p:sp>
      <p:sp>
        <p:nvSpPr>
          <p:cNvPr id="6" name="Прямоугольник 5"/>
          <p:cNvSpPr/>
          <p:nvPr/>
        </p:nvSpPr>
        <p:spPr>
          <a:xfrm>
            <a:off x="7324576" y="824672"/>
            <a:ext cx="216024" cy="216024"/>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609236" y="725885"/>
            <a:ext cx="1534764" cy="507831"/>
          </a:xfrm>
          <a:prstGeom prst="rect">
            <a:avLst/>
          </a:prstGeom>
          <a:noFill/>
        </p:spPr>
        <p:txBody>
          <a:bodyPr wrap="square" rtlCol="0">
            <a:spAutoFit/>
          </a:bodyPr>
          <a:lstStyle/>
          <a:p>
            <a:r>
              <a:rPr lang="en-US" sz="900" dirty="0"/>
              <a:t>Functionality already available in Terrasoft and planned to be used</a:t>
            </a:r>
          </a:p>
        </p:txBody>
      </p:sp>
      <p:sp>
        <p:nvSpPr>
          <p:cNvPr id="575" name="Slide Number Placeholder 3"/>
          <p:cNvSpPr txBox="1">
            <a:spLocks/>
          </p:cNvSpPr>
          <p:nvPr/>
        </p:nvSpPr>
        <p:spPr>
          <a:xfrm>
            <a:off x="7950946" y="6075158"/>
            <a:ext cx="2743200" cy="365125"/>
          </a:xfrm>
          <a:prstGeom prst="rect">
            <a:avLst/>
          </a:prstGeom>
        </p:spPr>
        <p:txBody>
          <a:bodyPr vert="horz" lIns="91440" tIns="45720" rIns="91440" bIns="45720" rtlCol="0" anchor="ctr"/>
          <a:lstStyle>
            <a:defPPr>
              <a:defRPr lang="ru-RU"/>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F305DA-160D-498F-B102-A1D8643B4A2C}" type="slidenum">
              <a:rPr lang="ru-RU" smtClean="0"/>
              <a:pPr/>
              <a:t>25</a:t>
            </a:fld>
            <a:endParaRPr lang="ru-RU"/>
          </a:p>
        </p:txBody>
      </p:sp>
      <p:sp>
        <p:nvSpPr>
          <p:cNvPr id="571" name="Прямоугольник 99"/>
          <p:cNvSpPr/>
          <p:nvPr/>
        </p:nvSpPr>
        <p:spPr>
          <a:xfrm>
            <a:off x="2160734" y="2947965"/>
            <a:ext cx="3588126" cy="1919651"/>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900" b="1" dirty="0">
                <a:solidFill>
                  <a:schemeClr val="tx1"/>
                </a:solidFill>
              </a:rPr>
              <a:t>                       </a:t>
            </a:r>
            <a:r>
              <a:rPr lang="en-US" sz="900" b="1" dirty="0" err="1">
                <a:solidFill>
                  <a:schemeClr val="tx1"/>
                </a:solidFill>
              </a:rPr>
              <a:t>Terrasoft</a:t>
            </a:r>
            <a:endParaRPr lang="en-US" sz="900" b="1" dirty="0">
              <a:solidFill>
                <a:schemeClr val="tx1"/>
              </a:solidFill>
            </a:endParaRPr>
          </a:p>
        </p:txBody>
      </p:sp>
      <p:sp>
        <p:nvSpPr>
          <p:cNvPr id="573" name="Прямоугольник 26"/>
          <p:cNvSpPr/>
          <p:nvPr/>
        </p:nvSpPr>
        <p:spPr>
          <a:xfrm>
            <a:off x="1261099" y="3151051"/>
            <a:ext cx="739650" cy="881920"/>
          </a:xfrm>
          <a:prstGeom prst="rect">
            <a:avLst/>
          </a:prstGeom>
          <a:solidFill>
            <a:schemeClr val="accent3">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900" b="1" dirty="0">
                <a:solidFill>
                  <a:schemeClr val="tx1"/>
                </a:solidFill>
              </a:rPr>
              <a:t>Web site</a:t>
            </a:r>
          </a:p>
        </p:txBody>
      </p:sp>
      <p:pic>
        <p:nvPicPr>
          <p:cNvPr id="576" name="Picture 1025" descr="http://www.viscoseclosures.com/wp/wp-content/uploads/2013/12/customer-icon.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6697" t="9489" r="18255" b="6847"/>
          <a:stretch/>
        </p:blipFill>
        <p:spPr bwMode="auto">
          <a:xfrm>
            <a:off x="341466" y="3140090"/>
            <a:ext cx="509899" cy="919909"/>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1031" descr="https://upload.wikimedia.org/wikipedia/commons/7/75/Internet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3604" y="3448757"/>
            <a:ext cx="537799" cy="390523"/>
          </a:xfrm>
          <a:prstGeom prst="rect">
            <a:avLst/>
          </a:prstGeom>
          <a:noFill/>
          <a:extLst>
            <a:ext uri="{909E8E84-426E-40DD-AFC4-6F175D3DCCD1}">
              <a14:hiddenFill xmlns:a14="http://schemas.microsoft.com/office/drawing/2010/main">
                <a:solidFill>
                  <a:srgbClr val="FFFFFF"/>
                </a:solidFill>
              </a14:hiddenFill>
            </a:ext>
          </a:extLst>
        </p:spPr>
      </p:pic>
      <p:sp>
        <p:nvSpPr>
          <p:cNvPr id="578" name="Rectangle 1614"/>
          <p:cNvSpPr>
            <a:spLocks noChangeArrowheads="1"/>
          </p:cNvSpPr>
          <p:nvPr/>
        </p:nvSpPr>
        <p:spPr bwMode="auto">
          <a:xfrm>
            <a:off x="1227657" y="3818649"/>
            <a:ext cx="787095" cy="200055"/>
          </a:xfrm>
          <a:prstGeom prst="rect">
            <a:avLst/>
          </a:prstGeom>
          <a:noFill/>
        </p:spPr>
        <p:txBody>
          <a:bodyPr wrap="square" rtlCol="0">
            <a:spAutoFit/>
          </a:bodyPr>
          <a:lstStyle/>
          <a:p>
            <a:pPr algn="ctr"/>
            <a:r>
              <a:rPr lang="en-US" altLang="en-US" sz="700" dirty="0"/>
              <a:t>Online app</a:t>
            </a:r>
          </a:p>
        </p:txBody>
      </p:sp>
      <p:sp>
        <p:nvSpPr>
          <p:cNvPr id="579" name="Right Arrow 578"/>
          <p:cNvSpPr/>
          <p:nvPr/>
        </p:nvSpPr>
        <p:spPr>
          <a:xfrm>
            <a:off x="903373" y="3443935"/>
            <a:ext cx="341533" cy="288620"/>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580" name="Rectangle 579"/>
          <p:cNvSpPr/>
          <p:nvPr/>
        </p:nvSpPr>
        <p:spPr>
          <a:xfrm>
            <a:off x="2347880" y="3136301"/>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General stop factors check </a:t>
            </a:r>
          </a:p>
        </p:txBody>
      </p:sp>
      <p:sp>
        <p:nvSpPr>
          <p:cNvPr id="581" name="TextBox 580"/>
          <p:cNvSpPr txBox="1"/>
          <p:nvPr/>
        </p:nvSpPr>
        <p:spPr>
          <a:xfrm>
            <a:off x="248800" y="4002396"/>
            <a:ext cx="698312" cy="229360"/>
          </a:xfrm>
          <a:prstGeom prst="rect">
            <a:avLst/>
          </a:prstGeom>
          <a:noFill/>
        </p:spPr>
        <p:txBody>
          <a:bodyPr wrap="square" rtlCol="0">
            <a:spAutoFit/>
          </a:bodyPr>
          <a:lstStyle/>
          <a:p>
            <a:pPr algn="ctr"/>
            <a:r>
              <a:rPr lang="en-US" sz="800" dirty="0"/>
              <a:t>Customer</a:t>
            </a:r>
          </a:p>
        </p:txBody>
      </p:sp>
      <p:sp>
        <p:nvSpPr>
          <p:cNvPr id="582" name="Can 581"/>
          <p:cNvSpPr/>
          <p:nvPr/>
        </p:nvSpPr>
        <p:spPr>
          <a:xfrm>
            <a:off x="2063013" y="5265450"/>
            <a:ext cx="765887" cy="612368"/>
          </a:xfrm>
          <a:prstGeom prst="can">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CTOS</a:t>
            </a:r>
          </a:p>
          <a:p>
            <a:pPr algn="ctr"/>
            <a:r>
              <a:rPr lang="en-US" sz="600" dirty="0">
                <a:solidFill>
                  <a:schemeClr val="tx1"/>
                </a:solidFill>
              </a:rPr>
              <a:t>Credit Background Check and in-house social score</a:t>
            </a:r>
          </a:p>
        </p:txBody>
      </p:sp>
      <p:sp>
        <p:nvSpPr>
          <p:cNvPr id="584" name="Rectangle 10968"/>
          <p:cNvSpPr/>
          <p:nvPr/>
        </p:nvSpPr>
        <p:spPr>
          <a:xfrm>
            <a:off x="4662621" y="4049525"/>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Reject</a:t>
            </a:r>
          </a:p>
        </p:txBody>
      </p:sp>
      <p:sp>
        <p:nvSpPr>
          <p:cNvPr id="585" name="Rectangle 10968"/>
          <p:cNvSpPr/>
          <p:nvPr/>
        </p:nvSpPr>
        <p:spPr>
          <a:xfrm>
            <a:off x="2864992" y="3413319"/>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Pre-</a:t>
            </a:r>
            <a:r>
              <a:rPr lang="en-MY" sz="500" dirty="0">
                <a:solidFill>
                  <a:schemeClr val="tx1"/>
                </a:solidFill>
              </a:rPr>
              <a:t>Approval</a:t>
            </a:r>
            <a:endParaRPr lang="en-US" sz="500" dirty="0">
              <a:solidFill>
                <a:schemeClr val="tx1"/>
              </a:solidFill>
            </a:endParaRPr>
          </a:p>
        </p:txBody>
      </p:sp>
      <p:sp>
        <p:nvSpPr>
          <p:cNvPr id="586" name="Rectangle 10968"/>
          <p:cNvSpPr/>
          <p:nvPr/>
        </p:nvSpPr>
        <p:spPr>
          <a:xfrm>
            <a:off x="2865695" y="3870981"/>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Reject</a:t>
            </a:r>
          </a:p>
        </p:txBody>
      </p:sp>
      <p:sp>
        <p:nvSpPr>
          <p:cNvPr id="588" name="Rectangle 10968"/>
          <p:cNvSpPr/>
          <p:nvPr/>
        </p:nvSpPr>
        <p:spPr>
          <a:xfrm>
            <a:off x="2344391" y="3592913"/>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Black lists &amp; CCRIS check </a:t>
            </a:r>
          </a:p>
        </p:txBody>
      </p:sp>
      <p:sp>
        <p:nvSpPr>
          <p:cNvPr id="589" name="Rectangle 10968"/>
          <p:cNvSpPr/>
          <p:nvPr/>
        </p:nvSpPr>
        <p:spPr>
          <a:xfrm>
            <a:off x="4142677" y="3371999"/>
            <a:ext cx="517450" cy="369994"/>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Additional information required</a:t>
            </a:r>
          </a:p>
        </p:txBody>
      </p:sp>
      <p:sp>
        <p:nvSpPr>
          <p:cNvPr id="591" name="Стрелка вниз 66"/>
          <p:cNvSpPr/>
          <p:nvPr/>
        </p:nvSpPr>
        <p:spPr>
          <a:xfrm rot="16200000">
            <a:off x="2808064" y="3829542"/>
            <a:ext cx="102456" cy="104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cxnSp>
        <p:nvCxnSpPr>
          <p:cNvPr id="596" name="Straight Arrow Connector 3225"/>
          <p:cNvCxnSpPr>
            <a:stCxn id="604" idx="0"/>
            <a:endCxn id="581" idx="2"/>
          </p:cNvCxnSpPr>
          <p:nvPr/>
        </p:nvCxnSpPr>
        <p:spPr>
          <a:xfrm rot="16200000" flipV="1">
            <a:off x="1530796" y="3298916"/>
            <a:ext cx="925436" cy="2791115"/>
          </a:xfrm>
          <a:prstGeom prst="bentConnector3">
            <a:avLst>
              <a:gd name="adj1" fmla="val 50000"/>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03" name="Right Arrow 3251"/>
          <p:cNvSpPr/>
          <p:nvPr/>
        </p:nvSpPr>
        <p:spPr>
          <a:xfrm>
            <a:off x="5888162" y="3315350"/>
            <a:ext cx="341533" cy="288620"/>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604" name="TextBox 603"/>
          <p:cNvSpPr txBox="1"/>
          <p:nvPr/>
        </p:nvSpPr>
        <p:spPr>
          <a:xfrm>
            <a:off x="2926222" y="5157192"/>
            <a:ext cx="925698" cy="215444"/>
          </a:xfrm>
          <a:prstGeom prst="rect">
            <a:avLst/>
          </a:prstGeom>
          <a:noFill/>
        </p:spPr>
        <p:txBody>
          <a:bodyPr wrap="square" rtlCol="0">
            <a:spAutoFit/>
          </a:bodyPr>
          <a:lstStyle/>
          <a:p>
            <a:pPr algn="ctr"/>
            <a:r>
              <a:rPr lang="en-US" sz="800" dirty="0"/>
              <a:t>Reject Status SMS</a:t>
            </a:r>
          </a:p>
        </p:txBody>
      </p:sp>
      <p:sp>
        <p:nvSpPr>
          <p:cNvPr id="611" name="Стрелка вниз 196"/>
          <p:cNvSpPr/>
          <p:nvPr/>
        </p:nvSpPr>
        <p:spPr>
          <a:xfrm rot="16200000">
            <a:off x="2091111" y="3317657"/>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615" name="Прямоугольник 203"/>
          <p:cNvSpPr/>
          <p:nvPr/>
        </p:nvSpPr>
        <p:spPr>
          <a:xfrm>
            <a:off x="5433449" y="2286489"/>
            <a:ext cx="722727" cy="350423"/>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900" b="1" dirty="0">
                <a:solidFill>
                  <a:schemeClr val="tx1"/>
                </a:solidFill>
              </a:rPr>
              <a:t>GL </a:t>
            </a:r>
          </a:p>
          <a:p>
            <a:pPr algn="ctr"/>
            <a:r>
              <a:rPr lang="en-US" sz="700" dirty="0" err="1">
                <a:solidFill>
                  <a:schemeClr val="tx1"/>
                </a:solidFill>
              </a:rPr>
              <a:t>Autocount</a:t>
            </a:r>
            <a:endParaRPr lang="en-US" sz="700" dirty="0">
              <a:solidFill>
                <a:schemeClr val="tx1"/>
              </a:solidFill>
            </a:endParaRPr>
          </a:p>
        </p:txBody>
      </p:sp>
      <p:cxnSp>
        <p:nvCxnSpPr>
          <p:cNvPr id="616" name="Straight Arrow Connector 3225"/>
          <p:cNvCxnSpPr/>
          <p:nvPr/>
        </p:nvCxnSpPr>
        <p:spPr>
          <a:xfrm flipH="1" flipV="1">
            <a:off x="5542963" y="2636912"/>
            <a:ext cx="2762" cy="481082"/>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617" name="Rectangle 10968"/>
          <p:cNvSpPr/>
          <p:nvPr/>
        </p:nvSpPr>
        <p:spPr>
          <a:xfrm>
            <a:off x="5183072" y="3597972"/>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Contract confirmation – </a:t>
            </a:r>
            <a:r>
              <a:rPr lang="en-US" sz="500" dirty="0" err="1">
                <a:solidFill>
                  <a:schemeClr val="tx1"/>
                </a:solidFill>
              </a:rPr>
              <a:t>sms</a:t>
            </a:r>
            <a:r>
              <a:rPr lang="en-US" sz="500" dirty="0">
                <a:solidFill>
                  <a:schemeClr val="tx1"/>
                </a:solidFill>
              </a:rPr>
              <a:t> / email</a:t>
            </a:r>
          </a:p>
        </p:txBody>
      </p:sp>
      <p:sp>
        <p:nvSpPr>
          <p:cNvPr id="618" name="Rectangle 10968"/>
          <p:cNvSpPr/>
          <p:nvPr/>
        </p:nvSpPr>
        <p:spPr>
          <a:xfrm>
            <a:off x="4665622" y="3596605"/>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500" dirty="0">
                <a:solidFill>
                  <a:schemeClr val="tx1"/>
                </a:solidFill>
              </a:rPr>
              <a:t>Phone Verification (RMC)</a:t>
            </a:r>
            <a:endParaRPr lang="en-US" sz="500" dirty="0">
              <a:solidFill>
                <a:schemeClr val="tx1"/>
              </a:solidFill>
            </a:endParaRPr>
          </a:p>
        </p:txBody>
      </p:sp>
      <p:sp>
        <p:nvSpPr>
          <p:cNvPr id="619" name="Rectangle 10968"/>
          <p:cNvSpPr/>
          <p:nvPr/>
        </p:nvSpPr>
        <p:spPr>
          <a:xfrm>
            <a:off x="5183130" y="3129676"/>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Loan granting</a:t>
            </a:r>
          </a:p>
        </p:txBody>
      </p:sp>
      <p:sp>
        <p:nvSpPr>
          <p:cNvPr id="620" name="Стрелка вниз 76"/>
          <p:cNvSpPr/>
          <p:nvPr/>
        </p:nvSpPr>
        <p:spPr>
          <a:xfrm rot="16200000">
            <a:off x="5165749" y="3778818"/>
            <a:ext cx="78452" cy="1058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Rectangle 10968"/>
          <p:cNvSpPr/>
          <p:nvPr/>
        </p:nvSpPr>
        <p:spPr>
          <a:xfrm>
            <a:off x="4665622" y="3129676"/>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Data checking (RMC)</a:t>
            </a:r>
          </a:p>
        </p:txBody>
      </p:sp>
      <p:pic>
        <p:nvPicPr>
          <p:cNvPr id="622" name="Picture 1033" descr="http://www.5tibetansworkshop.com/wp-content/uploads/2014/10/headphones-at-comput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32040" y="3487152"/>
            <a:ext cx="228425" cy="206051"/>
          </a:xfrm>
          <a:prstGeom prst="rect">
            <a:avLst/>
          </a:prstGeom>
          <a:noFill/>
          <a:extLst>
            <a:ext uri="{909E8E84-426E-40DD-AFC4-6F175D3DCCD1}">
              <a14:hiddenFill xmlns:a14="http://schemas.microsoft.com/office/drawing/2010/main">
                <a:solidFill>
                  <a:srgbClr val="FFFFFF"/>
                </a:solidFill>
              </a14:hiddenFill>
            </a:ext>
          </a:extLst>
        </p:spPr>
      </p:pic>
      <p:sp>
        <p:nvSpPr>
          <p:cNvPr id="623" name="Стрелка вниз 82"/>
          <p:cNvSpPr/>
          <p:nvPr/>
        </p:nvSpPr>
        <p:spPr>
          <a:xfrm>
            <a:off x="4881841" y="3519300"/>
            <a:ext cx="68890" cy="135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Стрелка вниз 83"/>
          <p:cNvSpPr/>
          <p:nvPr/>
        </p:nvSpPr>
        <p:spPr>
          <a:xfrm rot="10800000">
            <a:off x="5417132" y="3538667"/>
            <a:ext cx="82401" cy="856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Стрелка вниз 94"/>
          <p:cNvSpPr/>
          <p:nvPr/>
        </p:nvSpPr>
        <p:spPr>
          <a:xfrm rot="16200000">
            <a:off x="3927635" y="2650320"/>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33" name="Прямоугольник 1"/>
          <p:cNvSpPr/>
          <p:nvPr/>
        </p:nvSpPr>
        <p:spPr>
          <a:xfrm>
            <a:off x="2290012" y="3093382"/>
            <a:ext cx="1657656" cy="148466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5" name="Straight Arrow Connector 634"/>
          <p:cNvCxnSpPr/>
          <p:nvPr/>
        </p:nvCxnSpPr>
        <p:spPr>
          <a:xfrm>
            <a:off x="2591297" y="4046834"/>
            <a:ext cx="8481" cy="1220384"/>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49" name="Picture 1041" descr="https://encrypted-tbn3.gstatic.com/images?q=tbn:ANd9GcRF9JTEcwyYGFFzZ1n2qVTeRi1J1C_r_zofc2vi7jXVKxzWmUaS5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85796" y="3081093"/>
            <a:ext cx="900138" cy="650223"/>
          </a:xfrm>
          <a:prstGeom prst="rect">
            <a:avLst/>
          </a:prstGeom>
          <a:noFill/>
          <a:extLst>
            <a:ext uri="{909E8E84-426E-40DD-AFC4-6F175D3DCCD1}">
              <a14:hiddenFill xmlns:a14="http://schemas.microsoft.com/office/drawing/2010/main">
                <a:solidFill>
                  <a:srgbClr val="FFFFFF"/>
                </a:solidFill>
              </a14:hiddenFill>
            </a:ext>
          </a:extLst>
        </p:spPr>
      </p:pic>
      <p:sp>
        <p:nvSpPr>
          <p:cNvPr id="653" name="Rectangle 3083"/>
          <p:cNvSpPr>
            <a:spLocks noChangeArrowheads="1"/>
          </p:cNvSpPr>
          <p:nvPr/>
        </p:nvSpPr>
        <p:spPr bwMode="auto">
          <a:xfrm>
            <a:off x="7582154" y="3694025"/>
            <a:ext cx="1369699" cy="26177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700" dirty="0">
                <a:solidFill>
                  <a:schemeClr val="tx1"/>
                </a:solidFill>
              </a:rPr>
              <a:t>Transfer to customer’s bank account</a:t>
            </a:r>
          </a:p>
        </p:txBody>
      </p:sp>
      <p:sp>
        <p:nvSpPr>
          <p:cNvPr id="95" name="Rectangle 3083"/>
          <p:cNvSpPr>
            <a:spLocks noChangeArrowheads="1"/>
          </p:cNvSpPr>
          <p:nvPr/>
        </p:nvSpPr>
        <p:spPr bwMode="auto">
          <a:xfrm>
            <a:off x="6395745" y="3628486"/>
            <a:ext cx="915324" cy="31153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700" dirty="0">
                <a:solidFill>
                  <a:schemeClr val="tx1"/>
                </a:solidFill>
              </a:rPr>
              <a:t>Transfer to customer’s bank account</a:t>
            </a:r>
          </a:p>
        </p:txBody>
      </p:sp>
      <p:sp>
        <p:nvSpPr>
          <p:cNvPr id="16" name="TextBox 15"/>
          <p:cNvSpPr txBox="1"/>
          <p:nvPr/>
        </p:nvSpPr>
        <p:spPr>
          <a:xfrm>
            <a:off x="1382867" y="805436"/>
            <a:ext cx="1112095" cy="261610"/>
          </a:xfrm>
          <a:prstGeom prst="rect">
            <a:avLst/>
          </a:prstGeom>
          <a:noFill/>
        </p:spPr>
        <p:txBody>
          <a:bodyPr wrap="square" rtlCol="0">
            <a:spAutoFit/>
          </a:bodyPr>
          <a:lstStyle/>
          <a:p>
            <a:pPr algn="ctr"/>
            <a:r>
              <a:rPr lang="en-US" sz="1050" b="1" dirty="0"/>
              <a:t>Application</a:t>
            </a:r>
            <a:r>
              <a:rPr lang="en-US" sz="1050" dirty="0"/>
              <a:t> </a:t>
            </a:r>
          </a:p>
        </p:txBody>
      </p:sp>
      <p:sp>
        <p:nvSpPr>
          <p:cNvPr id="108" name="TextBox 107"/>
          <p:cNvSpPr txBox="1"/>
          <p:nvPr/>
        </p:nvSpPr>
        <p:spPr>
          <a:xfrm>
            <a:off x="2494962" y="791454"/>
            <a:ext cx="1080120" cy="261610"/>
          </a:xfrm>
          <a:prstGeom prst="rect">
            <a:avLst/>
          </a:prstGeom>
          <a:noFill/>
        </p:spPr>
        <p:txBody>
          <a:bodyPr wrap="square" rtlCol="0">
            <a:spAutoFit/>
          </a:bodyPr>
          <a:lstStyle/>
          <a:p>
            <a:pPr algn="ctr"/>
            <a:r>
              <a:rPr lang="en-US" sz="1050" b="1" dirty="0"/>
              <a:t>Decision</a:t>
            </a:r>
          </a:p>
        </p:txBody>
      </p:sp>
      <p:sp>
        <p:nvSpPr>
          <p:cNvPr id="113" name="TextBox 112"/>
          <p:cNvSpPr txBox="1"/>
          <p:nvPr/>
        </p:nvSpPr>
        <p:spPr>
          <a:xfrm>
            <a:off x="3757886" y="795808"/>
            <a:ext cx="1187917" cy="415498"/>
          </a:xfrm>
          <a:prstGeom prst="rect">
            <a:avLst/>
          </a:prstGeom>
          <a:noFill/>
        </p:spPr>
        <p:txBody>
          <a:bodyPr wrap="square" rtlCol="0">
            <a:spAutoFit/>
          </a:bodyPr>
          <a:lstStyle/>
          <a:p>
            <a:pPr algn="ctr"/>
            <a:r>
              <a:rPr lang="en-US" sz="1050" b="1" dirty="0"/>
              <a:t>Contract signing:</a:t>
            </a:r>
          </a:p>
          <a:p>
            <a:pPr algn="ctr"/>
            <a:endParaRPr lang="en-US" sz="1050" dirty="0"/>
          </a:p>
        </p:txBody>
      </p:sp>
      <p:sp>
        <p:nvSpPr>
          <p:cNvPr id="114" name="TextBox 113"/>
          <p:cNvSpPr txBox="1"/>
          <p:nvPr/>
        </p:nvSpPr>
        <p:spPr>
          <a:xfrm>
            <a:off x="5076056" y="816989"/>
            <a:ext cx="1080120" cy="261610"/>
          </a:xfrm>
          <a:prstGeom prst="rect">
            <a:avLst/>
          </a:prstGeom>
          <a:noFill/>
        </p:spPr>
        <p:txBody>
          <a:bodyPr wrap="square" rtlCol="0">
            <a:spAutoFit/>
          </a:bodyPr>
          <a:lstStyle/>
          <a:p>
            <a:pPr algn="ctr"/>
            <a:r>
              <a:rPr lang="en-US" sz="1050" b="1" dirty="0"/>
              <a:t>Loan granting</a:t>
            </a:r>
          </a:p>
        </p:txBody>
      </p:sp>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3648" y="5282375"/>
            <a:ext cx="604690" cy="232282"/>
          </a:xfrm>
          <a:prstGeom prst="rect">
            <a:avLst/>
          </a:prstGeom>
        </p:spPr>
      </p:pic>
      <p:cxnSp>
        <p:nvCxnSpPr>
          <p:cNvPr id="111" name="Straight Arrow Connector 110"/>
          <p:cNvCxnSpPr>
            <a:stCxn id="586" idx="2"/>
          </p:cNvCxnSpPr>
          <p:nvPr/>
        </p:nvCxnSpPr>
        <p:spPr>
          <a:xfrm>
            <a:off x="3124420" y="4327593"/>
            <a:ext cx="9923" cy="843108"/>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23" name="Стрелка вниз 70"/>
          <p:cNvSpPr/>
          <p:nvPr/>
        </p:nvSpPr>
        <p:spPr>
          <a:xfrm rot="5400000">
            <a:off x="4615671" y="3525580"/>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124" name="Стрелка вниз 11"/>
          <p:cNvSpPr/>
          <p:nvPr/>
        </p:nvSpPr>
        <p:spPr>
          <a:xfrm>
            <a:off x="4887192" y="2920357"/>
            <a:ext cx="116856" cy="1871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77" name="Right Arrow 3251"/>
          <p:cNvSpPr/>
          <p:nvPr/>
        </p:nvSpPr>
        <p:spPr>
          <a:xfrm>
            <a:off x="7564030" y="3327990"/>
            <a:ext cx="341533" cy="288620"/>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pic>
        <p:nvPicPr>
          <p:cNvPr id="2" name="Picture 1"/>
          <p:cNvPicPr>
            <a:picLocks noChangeAspect="1"/>
          </p:cNvPicPr>
          <p:nvPr/>
        </p:nvPicPr>
        <p:blipFill rotWithShape="1">
          <a:blip r:embed="rId9">
            <a:extLst>
              <a:ext uri="{28A0092B-C50C-407E-A947-70E740481C1C}">
                <a14:useLocalDpi xmlns:a14="http://schemas.microsoft.com/office/drawing/2010/main" val="0"/>
              </a:ext>
            </a:extLst>
          </a:blip>
          <a:srcRect l="7446" t="31702" r="10563" b="37552"/>
          <a:stretch/>
        </p:blipFill>
        <p:spPr>
          <a:xfrm>
            <a:off x="6278488" y="3316242"/>
            <a:ext cx="1152128" cy="288032"/>
          </a:xfrm>
          <a:prstGeom prst="rect">
            <a:avLst/>
          </a:prstGeom>
        </p:spPr>
      </p:pic>
      <p:sp>
        <p:nvSpPr>
          <p:cNvPr id="74" name="TextBox 73"/>
          <p:cNvSpPr txBox="1"/>
          <p:nvPr/>
        </p:nvSpPr>
        <p:spPr>
          <a:xfrm>
            <a:off x="5730183" y="5203359"/>
            <a:ext cx="1012239" cy="338554"/>
          </a:xfrm>
          <a:prstGeom prst="rect">
            <a:avLst/>
          </a:prstGeom>
          <a:noFill/>
        </p:spPr>
        <p:txBody>
          <a:bodyPr wrap="square" rtlCol="0">
            <a:spAutoFit/>
          </a:bodyPr>
          <a:lstStyle/>
          <a:p>
            <a:pPr algn="ctr"/>
            <a:r>
              <a:rPr lang="en-US" sz="800" dirty="0"/>
              <a:t>Risk Management Company</a:t>
            </a:r>
          </a:p>
        </p:txBody>
      </p:sp>
      <p:pic>
        <p:nvPicPr>
          <p:cNvPr id="11" name="Picture 10"/>
          <p:cNvPicPr>
            <a:picLocks noChangeAspect="1"/>
          </p:cNvPicPr>
          <p:nvPr/>
        </p:nvPicPr>
        <p:blipFill rotWithShape="1">
          <a:blip r:embed="rId10" cstate="print">
            <a:extLst>
              <a:ext uri="{28A0092B-C50C-407E-A947-70E740481C1C}">
                <a14:useLocalDpi xmlns:a14="http://schemas.microsoft.com/office/drawing/2010/main" val="0"/>
              </a:ext>
            </a:extLst>
          </a:blip>
          <a:srcRect b="72081"/>
          <a:stretch/>
        </p:blipFill>
        <p:spPr>
          <a:xfrm>
            <a:off x="3035022" y="5324760"/>
            <a:ext cx="666548" cy="206828"/>
          </a:xfrm>
          <a:prstGeom prst="rect">
            <a:avLst/>
          </a:prstGeom>
        </p:spPr>
      </p:pic>
      <p:sp>
        <p:nvSpPr>
          <p:cNvPr id="75" name="TextBox 74"/>
          <p:cNvSpPr txBox="1"/>
          <p:nvPr/>
        </p:nvSpPr>
        <p:spPr>
          <a:xfrm>
            <a:off x="2728339" y="2348249"/>
            <a:ext cx="780588" cy="338554"/>
          </a:xfrm>
          <a:prstGeom prst="rect">
            <a:avLst/>
          </a:prstGeom>
          <a:noFill/>
        </p:spPr>
        <p:txBody>
          <a:bodyPr wrap="square" rtlCol="0">
            <a:spAutoFit/>
          </a:bodyPr>
          <a:lstStyle/>
          <a:p>
            <a:pPr algn="ctr"/>
            <a:r>
              <a:rPr lang="en-US" sz="800" dirty="0"/>
              <a:t>Approve Status SMS</a:t>
            </a:r>
          </a:p>
        </p:txBody>
      </p:sp>
      <p:cxnSp>
        <p:nvCxnSpPr>
          <p:cNvPr id="76" name="Straight Arrow Connector 75"/>
          <p:cNvCxnSpPr>
            <a:stCxn id="75" idx="2"/>
            <a:endCxn id="585" idx="0"/>
          </p:cNvCxnSpPr>
          <p:nvPr/>
        </p:nvCxnSpPr>
        <p:spPr>
          <a:xfrm>
            <a:off x="3118633" y="2686803"/>
            <a:ext cx="5084" cy="726516"/>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3225"/>
          <p:cNvCxnSpPr>
            <a:endCxn id="576" idx="0"/>
          </p:cNvCxnSpPr>
          <p:nvPr/>
        </p:nvCxnSpPr>
        <p:spPr>
          <a:xfrm rot="10800000" flipV="1">
            <a:off x="596417" y="2493860"/>
            <a:ext cx="2178727" cy="646229"/>
          </a:xfrm>
          <a:prstGeom prst="bentConnector2">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rotWithShape="1">
          <a:blip r:embed="rId10" cstate="print">
            <a:extLst>
              <a:ext uri="{28A0092B-C50C-407E-A947-70E740481C1C}">
                <a14:useLocalDpi xmlns:a14="http://schemas.microsoft.com/office/drawing/2010/main" val="0"/>
              </a:ext>
            </a:extLst>
          </a:blip>
          <a:srcRect b="72081"/>
          <a:stretch/>
        </p:blipFill>
        <p:spPr>
          <a:xfrm>
            <a:off x="2734360" y="2196246"/>
            <a:ext cx="666548" cy="206828"/>
          </a:xfrm>
          <a:prstGeom prst="rect">
            <a:avLst/>
          </a:prstGeom>
        </p:spPr>
      </p:pic>
      <p:cxnSp>
        <p:nvCxnSpPr>
          <p:cNvPr id="80" name="Straight Arrow Connector 79"/>
          <p:cNvCxnSpPr>
            <a:stCxn id="13" idx="2"/>
            <a:endCxn id="97" idx="0"/>
          </p:cNvCxnSpPr>
          <p:nvPr/>
        </p:nvCxnSpPr>
        <p:spPr>
          <a:xfrm>
            <a:off x="3630592" y="1940320"/>
            <a:ext cx="2" cy="506894"/>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90" name="Стрелка вниз 11"/>
          <p:cNvSpPr/>
          <p:nvPr/>
        </p:nvSpPr>
        <p:spPr>
          <a:xfrm>
            <a:off x="2567252" y="3573869"/>
            <a:ext cx="90633" cy="7550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629" name="Стрелка вниз 90"/>
          <p:cNvSpPr/>
          <p:nvPr/>
        </p:nvSpPr>
        <p:spPr>
          <a:xfrm rot="10800000">
            <a:off x="3617166" y="2941643"/>
            <a:ext cx="97501" cy="155608"/>
          </a:xfrm>
          <a:prstGeom prst="downArrow">
            <a:avLst>
              <a:gd name="adj1" fmla="val 4999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6873" y="4740744"/>
            <a:ext cx="836559" cy="522849"/>
          </a:xfrm>
          <a:prstGeom prst="rect">
            <a:avLst/>
          </a:prstGeom>
        </p:spPr>
      </p:pic>
      <p:sp>
        <p:nvSpPr>
          <p:cNvPr id="85" name="Rectangle 3083"/>
          <p:cNvSpPr>
            <a:spLocks noChangeArrowheads="1"/>
          </p:cNvSpPr>
          <p:nvPr/>
        </p:nvSpPr>
        <p:spPr bwMode="auto">
          <a:xfrm>
            <a:off x="2957301" y="1437690"/>
            <a:ext cx="1369699" cy="46408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800" dirty="0">
                <a:solidFill>
                  <a:schemeClr val="tx1"/>
                </a:solidFill>
              </a:rPr>
              <a:t>ID Checking</a:t>
            </a:r>
          </a:p>
        </p:txBody>
      </p:sp>
      <p:pic>
        <p:nvPicPr>
          <p:cNvPr id="13" name="Picture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60268" y="1713871"/>
            <a:ext cx="540647" cy="226449"/>
          </a:xfrm>
          <a:prstGeom prst="rect">
            <a:avLst/>
          </a:prstGeom>
        </p:spPr>
      </p:pic>
      <p:sp>
        <p:nvSpPr>
          <p:cNvPr id="91" name="Rectangle 10968"/>
          <p:cNvSpPr/>
          <p:nvPr/>
        </p:nvSpPr>
        <p:spPr>
          <a:xfrm>
            <a:off x="3389759" y="3122181"/>
            <a:ext cx="554426"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Meeting with courier appointment</a:t>
            </a:r>
          </a:p>
        </p:txBody>
      </p:sp>
      <p:sp>
        <p:nvSpPr>
          <p:cNvPr id="593" name="Стрелка вниз 70"/>
          <p:cNvSpPr/>
          <p:nvPr/>
        </p:nvSpPr>
        <p:spPr>
          <a:xfrm rot="16200000">
            <a:off x="3353657" y="3448218"/>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97" name="Rectangle 10968"/>
          <p:cNvSpPr/>
          <p:nvPr/>
        </p:nvSpPr>
        <p:spPr>
          <a:xfrm>
            <a:off x="3372676" y="2447214"/>
            <a:ext cx="515835" cy="467624"/>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Visual check, ID check with bio </a:t>
            </a:r>
            <a:r>
              <a:rPr lang="en-US" sz="500" dirty="0">
                <a:solidFill>
                  <a:srgbClr val="FF0000"/>
                </a:solidFill>
              </a:rPr>
              <a:t>scanner</a:t>
            </a:r>
            <a:r>
              <a:rPr lang="en-US" sz="500" dirty="0">
                <a:solidFill>
                  <a:schemeClr val="tx1"/>
                </a:solidFill>
              </a:rPr>
              <a:t> by courier / in office</a:t>
            </a:r>
          </a:p>
        </p:txBody>
      </p:sp>
      <p:sp>
        <p:nvSpPr>
          <p:cNvPr id="98" name="Rectangle 10968"/>
          <p:cNvSpPr/>
          <p:nvPr/>
        </p:nvSpPr>
        <p:spPr>
          <a:xfrm>
            <a:off x="4702622" y="2438910"/>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Loan agreement signing by client</a:t>
            </a:r>
          </a:p>
        </p:txBody>
      </p:sp>
      <p:sp>
        <p:nvSpPr>
          <p:cNvPr id="99" name="Rectangle 10968"/>
          <p:cNvSpPr/>
          <p:nvPr/>
        </p:nvSpPr>
        <p:spPr>
          <a:xfrm>
            <a:off x="4046073" y="2434286"/>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Collecting customer documents</a:t>
            </a:r>
          </a:p>
        </p:txBody>
      </p:sp>
      <p:pic>
        <p:nvPicPr>
          <p:cNvPr id="627" name="Рисунок 88"/>
          <p:cNvPicPr>
            <a:picLocks noChangeAspect="1"/>
          </p:cNvPicPr>
          <p:nvPr/>
        </p:nvPicPr>
        <p:blipFill rotWithShape="1">
          <a:blip r:embed="rId13"/>
          <a:srcRect b="31381"/>
          <a:stretch/>
        </p:blipFill>
        <p:spPr>
          <a:xfrm>
            <a:off x="5108214" y="2330584"/>
            <a:ext cx="166546" cy="287387"/>
          </a:xfrm>
          <a:prstGeom prst="rect">
            <a:avLst/>
          </a:prstGeom>
        </p:spPr>
      </p:pic>
      <p:pic>
        <p:nvPicPr>
          <p:cNvPr id="630" name="Рисунок 91"/>
          <p:cNvPicPr>
            <a:picLocks noChangeAspect="1"/>
          </p:cNvPicPr>
          <p:nvPr/>
        </p:nvPicPr>
        <p:blipFill rotWithShape="1">
          <a:blip r:embed="rId13"/>
          <a:srcRect b="31381"/>
          <a:stretch/>
        </p:blipFill>
        <p:spPr>
          <a:xfrm>
            <a:off x="3757886" y="2324789"/>
            <a:ext cx="166546" cy="287387"/>
          </a:xfrm>
          <a:prstGeom prst="rect">
            <a:avLst/>
          </a:prstGeom>
        </p:spPr>
      </p:pic>
      <p:pic>
        <p:nvPicPr>
          <p:cNvPr id="119" name="Рисунок 88"/>
          <p:cNvPicPr>
            <a:picLocks noChangeAspect="1"/>
          </p:cNvPicPr>
          <p:nvPr/>
        </p:nvPicPr>
        <p:blipFill rotWithShape="1">
          <a:blip r:embed="rId13"/>
          <a:srcRect b="31381"/>
          <a:stretch/>
        </p:blipFill>
        <p:spPr>
          <a:xfrm>
            <a:off x="4457607" y="2323852"/>
            <a:ext cx="166546" cy="287387"/>
          </a:xfrm>
          <a:prstGeom prst="rect">
            <a:avLst/>
          </a:prstGeom>
        </p:spPr>
      </p:pic>
      <p:sp>
        <p:nvSpPr>
          <p:cNvPr id="100" name="Стрелка вниз 94"/>
          <p:cNvSpPr/>
          <p:nvPr/>
        </p:nvSpPr>
        <p:spPr>
          <a:xfrm rot="16200000">
            <a:off x="4585222" y="2645884"/>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Стрелка вниз 70"/>
          <p:cNvSpPr/>
          <p:nvPr/>
        </p:nvSpPr>
        <p:spPr>
          <a:xfrm rot="5400000">
            <a:off x="4006344" y="3407958"/>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112" name="Стрелка вниз 70"/>
          <p:cNvSpPr/>
          <p:nvPr/>
        </p:nvSpPr>
        <p:spPr>
          <a:xfrm>
            <a:off x="4892499" y="3996197"/>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cxnSp>
        <p:nvCxnSpPr>
          <p:cNvPr id="115" name="Straight Arrow Connector 114"/>
          <p:cNvCxnSpPr>
            <a:stCxn id="584" idx="2"/>
            <a:endCxn id="604" idx="0"/>
          </p:cNvCxnSpPr>
          <p:nvPr/>
        </p:nvCxnSpPr>
        <p:spPr>
          <a:xfrm flipH="1">
            <a:off x="3389071" y="4506137"/>
            <a:ext cx="1532275" cy="651055"/>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1" name="Picture 70"/>
          <p:cNvPicPr>
            <a:picLocks noChangeAspect="1"/>
          </p:cNvPicPr>
          <p:nvPr/>
        </p:nvPicPr>
        <p:blipFill>
          <a:blip r:embed="rId14"/>
          <a:stretch>
            <a:fillRect/>
          </a:stretch>
        </p:blipFill>
        <p:spPr>
          <a:xfrm>
            <a:off x="5610103" y="1950983"/>
            <a:ext cx="429330" cy="324185"/>
          </a:xfrm>
          <a:prstGeom prst="rect">
            <a:avLst/>
          </a:prstGeom>
        </p:spPr>
      </p:pic>
      <p:cxnSp>
        <p:nvCxnSpPr>
          <p:cNvPr id="117" name="Straight Arrow Connector 116"/>
          <p:cNvCxnSpPr>
            <a:endCxn id="83" idx="0"/>
          </p:cNvCxnSpPr>
          <p:nvPr/>
        </p:nvCxnSpPr>
        <p:spPr>
          <a:xfrm>
            <a:off x="5042014" y="3924982"/>
            <a:ext cx="1193139" cy="815762"/>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1" name="Picture 1033" descr="http://www.5tibetansworkshop.com/wp-content/uploads/2014/10/headphones-at-comput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5322" y="3200153"/>
            <a:ext cx="228425" cy="206051"/>
          </a:xfrm>
          <a:prstGeom prst="rect">
            <a:avLst/>
          </a:prstGeom>
          <a:noFill/>
          <a:extLst>
            <a:ext uri="{909E8E84-426E-40DD-AFC4-6F175D3DCCD1}">
              <a14:hiddenFill xmlns:a14="http://schemas.microsoft.com/office/drawing/2010/main">
                <a:solidFill>
                  <a:srgbClr val="FFFFFF"/>
                </a:solidFill>
              </a14:hiddenFill>
            </a:ext>
          </a:extLst>
        </p:spPr>
      </p:pic>
      <p:sp>
        <p:nvSpPr>
          <p:cNvPr id="126" name="Rectangle 125"/>
          <p:cNvSpPr/>
          <p:nvPr/>
        </p:nvSpPr>
        <p:spPr>
          <a:xfrm>
            <a:off x="1045752" y="2617971"/>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Inbound call</a:t>
            </a:r>
          </a:p>
        </p:txBody>
      </p:sp>
      <p:sp>
        <p:nvSpPr>
          <p:cNvPr id="127" name="Rectangle 126"/>
          <p:cNvSpPr/>
          <p:nvPr/>
        </p:nvSpPr>
        <p:spPr>
          <a:xfrm>
            <a:off x="1616255" y="2621456"/>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Outbound call</a:t>
            </a:r>
          </a:p>
        </p:txBody>
      </p:sp>
      <p:sp>
        <p:nvSpPr>
          <p:cNvPr id="128" name="Стрелка вниз 82"/>
          <p:cNvSpPr/>
          <p:nvPr/>
        </p:nvSpPr>
        <p:spPr>
          <a:xfrm>
            <a:off x="1397171" y="3011041"/>
            <a:ext cx="68890" cy="135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Стрелка вниз 82"/>
          <p:cNvSpPr/>
          <p:nvPr/>
        </p:nvSpPr>
        <p:spPr>
          <a:xfrm>
            <a:off x="1701791" y="3017278"/>
            <a:ext cx="68890" cy="135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0" name="Picture 1033" descr="http://www.5tibetansworkshop.com/wp-content/uploads/2014/10/headphones-at-compute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64863" y="2508176"/>
            <a:ext cx="228425" cy="206051"/>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rotWithShape="1">
          <a:blip r:embed="rId10" cstate="print">
            <a:extLst>
              <a:ext uri="{28A0092B-C50C-407E-A947-70E740481C1C}">
                <a14:useLocalDpi xmlns:a14="http://schemas.microsoft.com/office/drawing/2010/main" val="0"/>
              </a:ext>
            </a:extLst>
          </a:blip>
          <a:srcRect b="72081"/>
          <a:stretch/>
        </p:blipFill>
        <p:spPr>
          <a:xfrm>
            <a:off x="5004048" y="5324760"/>
            <a:ext cx="666548" cy="206828"/>
          </a:xfrm>
          <a:prstGeom prst="rect">
            <a:avLst/>
          </a:prstGeom>
        </p:spPr>
      </p:pic>
      <p:cxnSp>
        <p:nvCxnSpPr>
          <p:cNvPr id="134" name="Straight Arrow Connector 133"/>
          <p:cNvCxnSpPr/>
          <p:nvPr/>
        </p:nvCxnSpPr>
        <p:spPr>
          <a:xfrm flipH="1">
            <a:off x="5410193" y="4059999"/>
            <a:ext cx="20802" cy="1210268"/>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896243" y="4511474"/>
            <a:ext cx="1112095" cy="338554"/>
          </a:xfrm>
          <a:prstGeom prst="rect">
            <a:avLst/>
          </a:prstGeom>
          <a:noFill/>
        </p:spPr>
        <p:txBody>
          <a:bodyPr wrap="square" rtlCol="0">
            <a:spAutoFit/>
          </a:bodyPr>
          <a:lstStyle/>
          <a:p>
            <a:pPr algn="ctr"/>
            <a:r>
              <a:rPr lang="en-US" sz="800" i="1" dirty="0"/>
              <a:t>For Online Repeat sales </a:t>
            </a:r>
          </a:p>
        </p:txBody>
      </p:sp>
      <p:sp>
        <p:nvSpPr>
          <p:cNvPr id="93" name="TextBox 92"/>
          <p:cNvSpPr txBox="1"/>
          <p:nvPr/>
        </p:nvSpPr>
        <p:spPr>
          <a:xfrm>
            <a:off x="3880260" y="5032638"/>
            <a:ext cx="1012239" cy="461665"/>
          </a:xfrm>
          <a:prstGeom prst="rect">
            <a:avLst/>
          </a:prstGeom>
          <a:noFill/>
        </p:spPr>
        <p:txBody>
          <a:bodyPr wrap="square" rtlCol="0">
            <a:spAutoFit/>
          </a:bodyPr>
          <a:lstStyle/>
          <a:p>
            <a:pPr algn="ctr"/>
            <a:r>
              <a:rPr lang="en-US" sz="800" dirty="0"/>
              <a:t>Mobile App: Logistic</a:t>
            </a:r>
          </a:p>
          <a:p>
            <a:pPr algn="ctr"/>
            <a:r>
              <a:rPr lang="en-US" sz="800" dirty="0"/>
              <a:t>application</a:t>
            </a:r>
          </a:p>
        </p:txBody>
      </p:sp>
      <p:cxnSp>
        <p:nvCxnSpPr>
          <p:cNvPr id="94" name="Straight Arrow Connector 93"/>
          <p:cNvCxnSpPr>
            <a:endCxn id="93" idx="0"/>
          </p:cNvCxnSpPr>
          <p:nvPr/>
        </p:nvCxnSpPr>
        <p:spPr>
          <a:xfrm>
            <a:off x="3691123" y="3573869"/>
            <a:ext cx="695257" cy="1458769"/>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96" name="Object 95"/>
          <p:cNvGraphicFramePr>
            <a:graphicFrameLocks noChangeAspect="1"/>
          </p:cNvGraphicFramePr>
          <p:nvPr>
            <p:extLst>
              <p:ext uri="{D42A27DB-BD31-4B8C-83A1-F6EECF244321}">
                <p14:modId xmlns:p14="http://schemas.microsoft.com/office/powerpoint/2010/main" val="2552979788"/>
              </p:ext>
            </p:extLst>
          </p:nvPr>
        </p:nvGraphicFramePr>
        <p:xfrm>
          <a:off x="3514241" y="1014430"/>
          <a:ext cx="2421457" cy="1500802"/>
        </p:xfrm>
        <a:graphic>
          <a:graphicData uri="http://schemas.openxmlformats.org/presentationml/2006/ole">
            <mc:AlternateContent xmlns:mc="http://schemas.openxmlformats.org/markup-compatibility/2006">
              <mc:Choice xmlns:v="urn:schemas-microsoft-com:vml" Requires="v">
                <p:oleObj spid="_x0000_s64515" name="Document" r:id="rId15" imgW="3088778" imgH="1885576" progId="Word.Document.12">
                  <p:embed/>
                </p:oleObj>
              </mc:Choice>
              <mc:Fallback>
                <p:oleObj name="Document" r:id="rId15" imgW="3088778" imgH="1885576" progId="Word.Document.12">
                  <p:embed/>
                  <p:pic>
                    <p:nvPicPr>
                      <p:cNvPr id="96" name="Object 95"/>
                      <p:cNvPicPr/>
                      <p:nvPr/>
                    </p:nvPicPr>
                    <p:blipFill>
                      <a:blip r:embed="rId16"/>
                      <a:stretch>
                        <a:fillRect/>
                      </a:stretch>
                    </p:blipFill>
                    <p:spPr>
                      <a:xfrm>
                        <a:off x="3514241" y="1014430"/>
                        <a:ext cx="2421457" cy="1500802"/>
                      </a:xfrm>
                      <a:prstGeom prst="rect">
                        <a:avLst/>
                      </a:prstGeom>
                    </p:spPr>
                  </p:pic>
                </p:oleObj>
              </mc:Fallback>
            </mc:AlternateContent>
          </a:graphicData>
        </a:graphic>
      </p:graphicFrame>
      <p:sp>
        <p:nvSpPr>
          <p:cNvPr id="104" name="Прямоугольник 8"/>
          <p:cNvSpPr/>
          <p:nvPr/>
        </p:nvSpPr>
        <p:spPr>
          <a:xfrm>
            <a:off x="7319012" y="1272535"/>
            <a:ext cx="216024" cy="216024"/>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p:cNvSpPr txBox="1"/>
          <p:nvPr/>
        </p:nvSpPr>
        <p:spPr>
          <a:xfrm>
            <a:off x="7609236" y="1196752"/>
            <a:ext cx="1534764" cy="507831"/>
          </a:xfrm>
          <a:prstGeom prst="rect">
            <a:avLst/>
          </a:prstGeom>
          <a:noFill/>
        </p:spPr>
        <p:txBody>
          <a:bodyPr wrap="square" rtlCol="0">
            <a:spAutoFit/>
          </a:bodyPr>
          <a:lstStyle/>
          <a:p>
            <a:r>
              <a:rPr lang="en-US" sz="900" dirty="0"/>
              <a:t>New functionality&amp;Integrations to be implemented in </a:t>
            </a:r>
            <a:r>
              <a:rPr lang="en-US" sz="900" dirty="0" err="1"/>
              <a:t>Terrasoft</a:t>
            </a:r>
            <a:endParaRPr lang="en-US" sz="900" dirty="0"/>
          </a:p>
        </p:txBody>
      </p:sp>
      <p:pic>
        <p:nvPicPr>
          <p:cNvPr id="21" name="Picture 20"/>
          <p:cNvPicPr>
            <a:picLocks noChangeAspect="1"/>
          </p:cNvPicPr>
          <p:nvPr/>
        </p:nvPicPr>
        <p:blipFill>
          <a:blip r:embed="rId17"/>
          <a:stretch>
            <a:fillRect/>
          </a:stretch>
        </p:blipFill>
        <p:spPr>
          <a:xfrm>
            <a:off x="4179037" y="5448494"/>
            <a:ext cx="425192" cy="429324"/>
          </a:xfrm>
          <a:prstGeom prst="rect">
            <a:avLst/>
          </a:prstGeom>
        </p:spPr>
      </p:pic>
    </p:spTree>
    <p:extLst>
      <p:ext uri="{BB962C8B-B14F-4D97-AF65-F5344CB8AC3E}">
        <p14:creationId xmlns:p14="http://schemas.microsoft.com/office/powerpoint/2010/main" val="3998300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26</a:t>
            </a:fld>
            <a:endParaRPr lang="ru-RU"/>
          </a:p>
        </p:txBody>
      </p:sp>
      <p:sp>
        <p:nvSpPr>
          <p:cNvPr id="5" name="Title 1"/>
          <p:cNvSpPr>
            <a:spLocks noGrp="1"/>
          </p:cNvSpPr>
          <p:nvPr>
            <p:ph type="title"/>
          </p:nvPr>
        </p:nvSpPr>
        <p:spPr>
          <a:xfrm>
            <a:off x="395536" y="116632"/>
            <a:ext cx="8159540" cy="312281"/>
          </a:xfrm>
        </p:spPr>
        <p:txBody>
          <a:bodyPr/>
          <a:lstStyle/>
          <a:p>
            <a:r>
              <a:rPr lang="en-US" dirty="0"/>
              <a:t>Repeat Sales Business Process &amp; Online</a:t>
            </a:r>
          </a:p>
        </p:txBody>
      </p:sp>
      <p:sp>
        <p:nvSpPr>
          <p:cNvPr id="11" name="Прямоугольник 99"/>
          <p:cNvSpPr/>
          <p:nvPr/>
        </p:nvSpPr>
        <p:spPr>
          <a:xfrm>
            <a:off x="2133581" y="1836453"/>
            <a:ext cx="2965071" cy="2282827"/>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900" b="1" dirty="0">
                <a:solidFill>
                  <a:schemeClr val="tx1"/>
                </a:solidFill>
              </a:rPr>
              <a:t>Terrasoft</a:t>
            </a:r>
          </a:p>
        </p:txBody>
      </p:sp>
      <p:pic>
        <p:nvPicPr>
          <p:cNvPr id="22"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1206258" y="1826202"/>
            <a:ext cx="498760" cy="972375"/>
          </a:xfrm>
          <a:prstGeom prst="rect">
            <a:avLst/>
          </a:prstGeom>
          <a:noFill/>
          <a:extLst>
            <a:ext uri="{909E8E84-426E-40DD-AFC4-6F175D3DCCD1}">
              <a14:hiddenFill xmlns:a14="http://schemas.microsoft.com/office/drawing/2010/main">
                <a:solidFill>
                  <a:srgbClr val="FFFFFF"/>
                </a:solidFill>
              </a14:hiddenFill>
            </a:ext>
          </a:extLst>
        </p:spPr>
      </p:pic>
      <p:sp>
        <p:nvSpPr>
          <p:cNvPr id="25" name="Right Arrow 24"/>
          <p:cNvSpPr/>
          <p:nvPr/>
        </p:nvSpPr>
        <p:spPr>
          <a:xfrm>
            <a:off x="1755890" y="2175268"/>
            <a:ext cx="334072" cy="305081"/>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sp>
        <p:nvSpPr>
          <p:cNvPr id="27" name="TextBox 26"/>
          <p:cNvSpPr txBox="1"/>
          <p:nvPr/>
        </p:nvSpPr>
        <p:spPr>
          <a:xfrm>
            <a:off x="1115616" y="2762306"/>
            <a:ext cx="683057" cy="242441"/>
          </a:xfrm>
          <a:prstGeom prst="rect">
            <a:avLst/>
          </a:prstGeom>
          <a:noFill/>
        </p:spPr>
        <p:txBody>
          <a:bodyPr wrap="square" rtlCol="0">
            <a:spAutoFit/>
          </a:bodyPr>
          <a:lstStyle/>
          <a:p>
            <a:pPr algn="ctr"/>
            <a:r>
              <a:rPr lang="en-US" sz="800" dirty="0"/>
              <a:t>Customer</a:t>
            </a:r>
          </a:p>
        </p:txBody>
      </p:sp>
      <p:cxnSp>
        <p:nvCxnSpPr>
          <p:cNvPr id="28" name="Elbow Connector 27"/>
          <p:cNvCxnSpPr>
            <a:endCxn id="27" idx="2"/>
          </p:cNvCxnSpPr>
          <p:nvPr/>
        </p:nvCxnSpPr>
        <p:spPr>
          <a:xfrm rot="10800000">
            <a:off x="1457146" y="3004748"/>
            <a:ext cx="1670419" cy="630463"/>
          </a:xfrm>
          <a:prstGeom prst="bentConnector2">
            <a:avLst/>
          </a:prstGeom>
          <a:ln w="31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Прямоугольник 203"/>
          <p:cNvSpPr/>
          <p:nvPr/>
        </p:nvSpPr>
        <p:spPr>
          <a:xfrm>
            <a:off x="4367643" y="4397777"/>
            <a:ext cx="706939" cy="308746"/>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r>
              <a:rPr lang="en-US" sz="900" b="1" dirty="0">
                <a:solidFill>
                  <a:schemeClr val="tx1"/>
                </a:solidFill>
              </a:rPr>
              <a:t>GL </a:t>
            </a:r>
          </a:p>
          <a:p>
            <a:pPr algn="ctr"/>
            <a:r>
              <a:rPr lang="en-US" sz="700" dirty="0" err="1">
                <a:solidFill>
                  <a:schemeClr val="tx1"/>
                </a:solidFill>
              </a:rPr>
              <a:t>Autocount</a:t>
            </a:r>
            <a:endParaRPr lang="en-US" sz="700" dirty="0">
              <a:solidFill>
                <a:schemeClr val="tx1"/>
              </a:solidFill>
            </a:endParaRPr>
          </a:p>
        </p:txBody>
      </p:sp>
      <p:cxnSp>
        <p:nvCxnSpPr>
          <p:cNvPr id="54" name="Straight Arrow Connector 3225"/>
          <p:cNvCxnSpPr/>
          <p:nvPr/>
        </p:nvCxnSpPr>
        <p:spPr>
          <a:xfrm flipV="1">
            <a:off x="4727569" y="3140729"/>
            <a:ext cx="0" cy="1244683"/>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Rectangle 10968"/>
          <p:cNvSpPr/>
          <p:nvPr/>
        </p:nvSpPr>
        <p:spPr>
          <a:xfrm>
            <a:off x="4500644" y="2140619"/>
            <a:ext cx="523912" cy="482654"/>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Contract </a:t>
            </a:r>
            <a:r>
              <a:rPr lang="en-US" sz="500">
                <a:solidFill>
                  <a:schemeClr val="tx1"/>
                </a:solidFill>
              </a:rPr>
              <a:t>confirmation </a:t>
            </a:r>
            <a:endParaRPr lang="en-US" sz="500" dirty="0">
              <a:solidFill>
                <a:schemeClr val="tx1"/>
              </a:solidFill>
            </a:endParaRPr>
          </a:p>
        </p:txBody>
      </p:sp>
      <p:sp>
        <p:nvSpPr>
          <p:cNvPr id="57" name="Rectangle 10968"/>
          <p:cNvSpPr/>
          <p:nvPr/>
        </p:nvSpPr>
        <p:spPr>
          <a:xfrm>
            <a:off x="4500644" y="2635638"/>
            <a:ext cx="523912" cy="465305"/>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Loan granting</a:t>
            </a:r>
          </a:p>
        </p:txBody>
      </p:sp>
      <p:sp>
        <p:nvSpPr>
          <p:cNvPr id="58" name="Стрелка вниз 76"/>
          <p:cNvSpPr/>
          <p:nvPr/>
        </p:nvSpPr>
        <p:spPr>
          <a:xfrm>
            <a:off x="4727569" y="2546316"/>
            <a:ext cx="112181" cy="1136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3251"/>
          <p:cNvSpPr/>
          <p:nvPr/>
        </p:nvSpPr>
        <p:spPr>
          <a:xfrm>
            <a:off x="5133687" y="2772398"/>
            <a:ext cx="334072" cy="305081"/>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pic>
        <p:nvPicPr>
          <p:cNvPr id="80" name="Picture 1041" descr="https://encrypted-tbn3.gstatic.com/images?q=tbn:ANd9GcRF9JTEcwyYGFFzZ1n2qVTeRi1J1C_r_zofc2vi7jXVKxzWmUaS5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5864" y="2495275"/>
            <a:ext cx="880474" cy="687307"/>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3083"/>
          <p:cNvSpPr>
            <a:spLocks noChangeArrowheads="1"/>
          </p:cNvSpPr>
          <p:nvPr/>
        </p:nvSpPr>
        <p:spPr bwMode="auto">
          <a:xfrm>
            <a:off x="6951792" y="3170655"/>
            <a:ext cx="1339778" cy="35158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800" dirty="0">
                <a:solidFill>
                  <a:schemeClr val="tx1"/>
                </a:solidFill>
              </a:rPr>
              <a:t>Transfer to customer’s bank account</a:t>
            </a:r>
          </a:p>
        </p:txBody>
      </p:sp>
      <p:sp>
        <p:nvSpPr>
          <p:cNvPr id="93" name="TextBox 92"/>
          <p:cNvSpPr txBox="1"/>
          <p:nvPr/>
        </p:nvSpPr>
        <p:spPr>
          <a:xfrm>
            <a:off x="2123728" y="1538170"/>
            <a:ext cx="2088232" cy="253916"/>
          </a:xfrm>
          <a:prstGeom prst="rect">
            <a:avLst/>
          </a:prstGeom>
          <a:noFill/>
        </p:spPr>
        <p:txBody>
          <a:bodyPr wrap="square" rtlCol="0">
            <a:spAutoFit/>
          </a:bodyPr>
          <a:lstStyle/>
          <a:p>
            <a:pPr algn="ctr"/>
            <a:r>
              <a:rPr lang="en-US" sz="1050" dirty="0"/>
              <a:t>Decision</a:t>
            </a:r>
          </a:p>
        </p:txBody>
      </p:sp>
      <p:sp>
        <p:nvSpPr>
          <p:cNvPr id="95" name="TextBox 94"/>
          <p:cNvSpPr txBox="1"/>
          <p:nvPr/>
        </p:nvSpPr>
        <p:spPr>
          <a:xfrm>
            <a:off x="3909246" y="1538170"/>
            <a:ext cx="1080120" cy="261610"/>
          </a:xfrm>
          <a:prstGeom prst="rect">
            <a:avLst/>
          </a:prstGeom>
          <a:noFill/>
        </p:spPr>
        <p:txBody>
          <a:bodyPr wrap="square" rtlCol="0">
            <a:spAutoFit/>
          </a:bodyPr>
          <a:lstStyle/>
          <a:p>
            <a:pPr algn="ctr"/>
            <a:r>
              <a:rPr lang="en-US" sz="1050" dirty="0"/>
              <a:t>Loan granting</a:t>
            </a:r>
          </a:p>
        </p:txBody>
      </p:sp>
      <p:sp>
        <p:nvSpPr>
          <p:cNvPr id="96" name="Can 95"/>
          <p:cNvSpPr/>
          <p:nvPr/>
        </p:nvSpPr>
        <p:spPr>
          <a:xfrm>
            <a:off x="2687660" y="4310724"/>
            <a:ext cx="765887" cy="612368"/>
          </a:xfrm>
          <a:prstGeom prst="can">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tx1"/>
                </a:solidFill>
              </a:rPr>
              <a:t>CTOS</a:t>
            </a:r>
          </a:p>
          <a:p>
            <a:pPr algn="ctr"/>
            <a:r>
              <a:rPr lang="en-US" sz="600" dirty="0">
                <a:solidFill>
                  <a:schemeClr val="tx1"/>
                </a:solidFill>
              </a:rPr>
              <a:t>Credit Background Check and in-house social score</a:t>
            </a:r>
          </a:p>
        </p:txBody>
      </p:sp>
      <p:sp>
        <p:nvSpPr>
          <p:cNvPr id="98" name="Rectangle 10968"/>
          <p:cNvSpPr/>
          <p:nvPr/>
        </p:nvSpPr>
        <p:spPr>
          <a:xfrm>
            <a:off x="2808655" y="2177222"/>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500" dirty="0">
                <a:solidFill>
                  <a:schemeClr val="tx1"/>
                </a:solidFill>
              </a:rPr>
              <a:t>Approval</a:t>
            </a:r>
            <a:endParaRPr lang="en-US" sz="500" dirty="0">
              <a:solidFill>
                <a:schemeClr val="tx1"/>
              </a:solidFill>
            </a:endParaRPr>
          </a:p>
        </p:txBody>
      </p:sp>
      <p:sp>
        <p:nvSpPr>
          <p:cNvPr id="99" name="Rectangle 10968"/>
          <p:cNvSpPr/>
          <p:nvPr/>
        </p:nvSpPr>
        <p:spPr>
          <a:xfrm>
            <a:off x="3325517" y="2633729"/>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Reject</a:t>
            </a:r>
          </a:p>
        </p:txBody>
      </p:sp>
      <p:sp>
        <p:nvSpPr>
          <p:cNvPr id="100" name="Rectangle 10968"/>
          <p:cNvSpPr/>
          <p:nvPr/>
        </p:nvSpPr>
        <p:spPr>
          <a:xfrm>
            <a:off x="2808067" y="2631882"/>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Black lists &amp; CCRIS check </a:t>
            </a:r>
          </a:p>
        </p:txBody>
      </p:sp>
      <p:sp>
        <p:nvSpPr>
          <p:cNvPr id="101" name="Rectangle 10968"/>
          <p:cNvSpPr/>
          <p:nvPr/>
        </p:nvSpPr>
        <p:spPr>
          <a:xfrm>
            <a:off x="3325517" y="2176509"/>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Approve Status</a:t>
            </a:r>
          </a:p>
        </p:txBody>
      </p:sp>
      <p:sp>
        <p:nvSpPr>
          <p:cNvPr id="104" name="Стрелка вниз 69"/>
          <p:cNvSpPr/>
          <p:nvPr/>
        </p:nvSpPr>
        <p:spPr>
          <a:xfrm rot="10800000">
            <a:off x="3035321" y="2575451"/>
            <a:ext cx="75027" cy="119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105" name="Стрелка вниз 70"/>
          <p:cNvSpPr/>
          <p:nvPr/>
        </p:nvSpPr>
        <p:spPr>
          <a:xfrm rot="16200000">
            <a:off x="3300550" y="2361823"/>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108" name="Прямоугольник 1"/>
          <p:cNvSpPr/>
          <p:nvPr/>
        </p:nvSpPr>
        <p:spPr>
          <a:xfrm>
            <a:off x="2246704" y="2138656"/>
            <a:ext cx="1657656" cy="1002073"/>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Arrow Connector 108"/>
          <p:cNvCxnSpPr>
            <a:endCxn id="96" idx="1"/>
          </p:cNvCxnSpPr>
          <p:nvPr/>
        </p:nvCxnSpPr>
        <p:spPr>
          <a:xfrm>
            <a:off x="3062123" y="3090341"/>
            <a:ext cx="8481" cy="1220384"/>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0" name="Picture 10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10187" y="4444484"/>
            <a:ext cx="604690" cy="232282"/>
          </a:xfrm>
          <a:prstGeom prst="rect">
            <a:avLst/>
          </a:prstGeom>
        </p:spPr>
      </p:pic>
      <p:cxnSp>
        <p:nvCxnSpPr>
          <p:cNvPr id="112" name="Straight Arrow Connector 111"/>
          <p:cNvCxnSpPr/>
          <p:nvPr/>
        </p:nvCxnSpPr>
        <p:spPr>
          <a:xfrm>
            <a:off x="3588347" y="3088494"/>
            <a:ext cx="8481" cy="388852"/>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Стрелка вниз 70"/>
          <p:cNvSpPr/>
          <p:nvPr/>
        </p:nvSpPr>
        <p:spPr>
          <a:xfrm rot="16200000">
            <a:off x="3307331" y="2788110"/>
            <a:ext cx="99901" cy="1227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117" name="Стрелка вниз 70"/>
          <p:cNvSpPr/>
          <p:nvPr/>
        </p:nvSpPr>
        <p:spPr>
          <a:xfrm rot="16200000">
            <a:off x="4138310" y="2139298"/>
            <a:ext cx="104803" cy="5629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66" name="Right Arrow 3251"/>
          <p:cNvSpPr/>
          <p:nvPr/>
        </p:nvSpPr>
        <p:spPr>
          <a:xfrm>
            <a:off x="6847372" y="2772398"/>
            <a:ext cx="334072" cy="305081"/>
          </a:xfrm>
          <a:prstGeom prst="rightArrow">
            <a:avLst/>
          </a:prstGeom>
          <a:solidFill>
            <a:schemeClr val="accent6"/>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solidFill>
                <a:schemeClr val="tx1"/>
              </a:solidFill>
            </a:endParaRPr>
          </a:p>
        </p:txBody>
      </p:sp>
      <p:pic>
        <p:nvPicPr>
          <p:cNvPr id="65" name="Picture 64"/>
          <p:cNvPicPr>
            <a:picLocks noChangeAspect="1"/>
          </p:cNvPicPr>
          <p:nvPr/>
        </p:nvPicPr>
        <p:blipFill rotWithShape="1">
          <a:blip r:embed="rId6">
            <a:extLst>
              <a:ext uri="{28A0092B-C50C-407E-A947-70E740481C1C}">
                <a14:useLocalDpi xmlns:a14="http://schemas.microsoft.com/office/drawing/2010/main" val="0"/>
              </a:ext>
            </a:extLst>
          </a:blip>
          <a:srcRect l="7446" t="31702" r="10563" b="37552"/>
          <a:stretch/>
        </p:blipFill>
        <p:spPr>
          <a:xfrm>
            <a:off x="5560247" y="2772398"/>
            <a:ext cx="1152128" cy="288032"/>
          </a:xfrm>
          <a:prstGeom prst="rect">
            <a:avLst/>
          </a:prstGeom>
        </p:spPr>
      </p:pic>
      <p:sp>
        <p:nvSpPr>
          <p:cNvPr id="67" name="Rectangle 3083"/>
          <p:cNvSpPr>
            <a:spLocks noChangeArrowheads="1"/>
          </p:cNvSpPr>
          <p:nvPr/>
        </p:nvSpPr>
        <p:spPr bwMode="auto">
          <a:xfrm>
            <a:off x="5750267" y="3108804"/>
            <a:ext cx="915324" cy="60086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en-US" sz="700" dirty="0">
                <a:solidFill>
                  <a:schemeClr val="tx1"/>
                </a:solidFill>
              </a:rPr>
              <a:t>Transfer to customer’s bank account</a:t>
            </a:r>
          </a:p>
          <a:p>
            <a:pPr algn="ctr"/>
            <a:r>
              <a:rPr lang="en-US" altLang="en-US" sz="700" dirty="0">
                <a:solidFill>
                  <a:schemeClr val="tx1"/>
                </a:solidFill>
              </a:rPr>
              <a:t>our current bank account</a:t>
            </a:r>
          </a:p>
        </p:txBody>
      </p:sp>
      <p:pic>
        <p:nvPicPr>
          <p:cNvPr id="70" name="Picture 69"/>
          <p:cNvPicPr>
            <a:picLocks noChangeAspect="1"/>
          </p:cNvPicPr>
          <p:nvPr/>
        </p:nvPicPr>
        <p:blipFill>
          <a:blip r:embed="rId7"/>
          <a:stretch>
            <a:fillRect/>
          </a:stretch>
        </p:blipFill>
        <p:spPr>
          <a:xfrm>
            <a:off x="4549371" y="4760999"/>
            <a:ext cx="429330" cy="324185"/>
          </a:xfrm>
          <a:prstGeom prst="rect">
            <a:avLst/>
          </a:prstGeom>
        </p:spPr>
      </p:pic>
      <p:sp>
        <p:nvSpPr>
          <p:cNvPr id="72" name="Rectangle 71"/>
          <p:cNvSpPr/>
          <p:nvPr/>
        </p:nvSpPr>
        <p:spPr>
          <a:xfrm>
            <a:off x="588494" y="2499752"/>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Inbound </a:t>
            </a:r>
            <a:r>
              <a:rPr lang="en-US" sz="500">
                <a:solidFill>
                  <a:schemeClr val="tx1"/>
                </a:solidFill>
              </a:rPr>
              <a:t>call </a:t>
            </a:r>
            <a:endParaRPr lang="en-US" sz="500" dirty="0">
              <a:solidFill>
                <a:schemeClr val="tx1"/>
              </a:solidFill>
            </a:endParaRPr>
          </a:p>
        </p:txBody>
      </p:sp>
      <p:sp>
        <p:nvSpPr>
          <p:cNvPr id="73" name="Rectangle 72"/>
          <p:cNvSpPr/>
          <p:nvPr/>
        </p:nvSpPr>
        <p:spPr>
          <a:xfrm>
            <a:off x="588788" y="2043140"/>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Outbound </a:t>
            </a:r>
            <a:r>
              <a:rPr lang="en-US" sz="500">
                <a:solidFill>
                  <a:schemeClr val="tx1"/>
                </a:solidFill>
              </a:rPr>
              <a:t>call </a:t>
            </a:r>
            <a:endParaRPr lang="en-US" sz="500" dirty="0">
              <a:solidFill>
                <a:schemeClr val="tx1"/>
              </a:solidFill>
            </a:endParaRPr>
          </a:p>
        </p:txBody>
      </p:sp>
      <p:sp>
        <p:nvSpPr>
          <p:cNvPr id="74" name="Стрелка вниз 82"/>
          <p:cNvSpPr/>
          <p:nvPr/>
        </p:nvSpPr>
        <p:spPr>
          <a:xfrm rot="10800000">
            <a:off x="2214912" y="2780434"/>
            <a:ext cx="68890" cy="135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1033" descr="http://www.5tibetansworkshop.com/wp-content/uploads/2014/10/headphones-at-comput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83663" y="2378838"/>
            <a:ext cx="228425" cy="20605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p:cNvSpPr/>
          <p:nvPr/>
        </p:nvSpPr>
        <p:spPr>
          <a:xfrm>
            <a:off x="588788" y="1586528"/>
            <a:ext cx="517450" cy="456612"/>
          </a:xfrm>
          <a:prstGeom prst="rect">
            <a:avLst/>
          </a:prstGeom>
          <a:solidFill>
            <a:schemeClr val="accent3">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SMS campaign</a:t>
            </a:r>
          </a:p>
        </p:txBody>
      </p:sp>
      <p:sp>
        <p:nvSpPr>
          <p:cNvPr id="81" name="Стрелка вниз 82"/>
          <p:cNvSpPr/>
          <p:nvPr/>
        </p:nvSpPr>
        <p:spPr>
          <a:xfrm rot="16200000">
            <a:off x="1182958" y="2199660"/>
            <a:ext cx="68890" cy="135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10968"/>
          <p:cNvSpPr/>
          <p:nvPr/>
        </p:nvSpPr>
        <p:spPr>
          <a:xfrm>
            <a:off x="2297991" y="2630979"/>
            <a:ext cx="517450" cy="456612"/>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Y" sz="500" dirty="0">
                <a:solidFill>
                  <a:schemeClr val="tx1"/>
                </a:solidFill>
              </a:rPr>
              <a:t>Social score check</a:t>
            </a:r>
            <a:endParaRPr lang="en-US" sz="500" dirty="0">
              <a:solidFill>
                <a:schemeClr val="tx1"/>
              </a:solidFill>
            </a:endParaRPr>
          </a:p>
        </p:txBody>
      </p:sp>
      <p:pic>
        <p:nvPicPr>
          <p:cNvPr id="85" name="Picture 8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50181" y="4153250"/>
            <a:ext cx="836559" cy="522849"/>
          </a:xfrm>
          <a:prstGeom prst="rect">
            <a:avLst/>
          </a:prstGeom>
        </p:spPr>
      </p:pic>
      <p:cxnSp>
        <p:nvCxnSpPr>
          <p:cNvPr id="86" name="Straight Arrow Connector 85"/>
          <p:cNvCxnSpPr>
            <a:stCxn id="82" idx="2"/>
            <a:endCxn id="85" idx="0"/>
          </p:cNvCxnSpPr>
          <p:nvPr/>
        </p:nvCxnSpPr>
        <p:spPr>
          <a:xfrm flipH="1">
            <a:off x="2068461" y="3087591"/>
            <a:ext cx="488255" cy="1065659"/>
          </a:xfrm>
          <a:prstGeom prst="straightConnector1">
            <a:avLst/>
          </a:prstGeom>
          <a:ln w="15875">
            <a:solidFill>
              <a:schemeClr val="tx1"/>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103" name="Стрелка вниз 66"/>
          <p:cNvSpPr/>
          <p:nvPr/>
        </p:nvSpPr>
        <p:spPr>
          <a:xfrm rot="16200000">
            <a:off x="2784663" y="2831905"/>
            <a:ext cx="102456" cy="10457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pic>
        <p:nvPicPr>
          <p:cNvPr id="87" name="Picture 86"/>
          <p:cNvPicPr>
            <a:picLocks noChangeAspect="1"/>
          </p:cNvPicPr>
          <p:nvPr/>
        </p:nvPicPr>
        <p:blipFill rotWithShape="1">
          <a:blip r:embed="rId10" cstate="print">
            <a:extLst>
              <a:ext uri="{28A0092B-C50C-407E-A947-70E740481C1C}">
                <a14:useLocalDpi xmlns:a14="http://schemas.microsoft.com/office/drawing/2010/main" val="0"/>
              </a:ext>
            </a:extLst>
          </a:blip>
          <a:srcRect b="72081"/>
          <a:stretch/>
        </p:blipFill>
        <p:spPr>
          <a:xfrm>
            <a:off x="539710" y="1333767"/>
            <a:ext cx="666548" cy="206828"/>
          </a:xfrm>
          <a:prstGeom prst="rect">
            <a:avLst/>
          </a:prstGeom>
        </p:spPr>
      </p:pic>
      <p:pic>
        <p:nvPicPr>
          <p:cNvPr id="88" name="Picture 1033" descr="http://www.5tibetansworkshop.com/wp-content/uploads/2014/10/headphones-at-computer.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840190" y="2047883"/>
            <a:ext cx="228425" cy="206051"/>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10968"/>
          <p:cNvSpPr/>
          <p:nvPr/>
        </p:nvSpPr>
        <p:spPr>
          <a:xfrm>
            <a:off x="2292388" y="2175268"/>
            <a:ext cx="517450" cy="452710"/>
          </a:xfrm>
          <a:prstGeom prst="rect">
            <a:avLst/>
          </a:prstGeom>
          <a:solidFill>
            <a:schemeClr val="accent5">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Searching customer in Pre-approved list</a:t>
            </a:r>
          </a:p>
        </p:txBody>
      </p:sp>
      <p:sp>
        <p:nvSpPr>
          <p:cNvPr id="102" name="Стрелка вниз 11"/>
          <p:cNvSpPr/>
          <p:nvPr/>
        </p:nvSpPr>
        <p:spPr>
          <a:xfrm>
            <a:off x="2523944" y="2575451"/>
            <a:ext cx="76329" cy="1191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500"/>
          </a:p>
        </p:txBody>
      </p:sp>
      <p:sp>
        <p:nvSpPr>
          <p:cNvPr id="75" name="Стрелка вниз 82"/>
          <p:cNvSpPr/>
          <p:nvPr/>
        </p:nvSpPr>
        <p:spPr>
          <a:xfrm rot="16200000">
            <a:off x="1173655" y="2557956"/>
            <a:ext cx="68890" cy="135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Стрелка вниз 82"/>
          <p:cNvSpPr/>
          <p:nvPr/>
        </p:nvSpPr>
        <p:spPr>
          <a:xfrm rot="16200000">
            <a:off x="1182957" y="1792125"/>
            <a:ext cx="68890" cy="13508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1474501" y="4671289"/>
            <a:ext cx="1012239" cy="338554"/>
          </a:xfrm>
          <a:prstGeom prst="rect">
            <a:avLst/>
          </a:prstGeom>
          <a:noFill/>
        </p:spPr>
        <p:txBody>
          <a:bodyPr wrap="square" rtlCol="0">
            <a:spAutoFit/>
          </a:bodyPr>
          <a:lstStyle/>
          <a:p>
            <a:pPr algn="ctr"/>
            <a:r>
              <a:rPr lang="en-US" sz="800" dirty="0"/>
              <a:t>Risk Management Company</a:t>
            </a:r>
          </a:p>
        </p:txBody>
      </p:sp>
      <p:sp>
        <p:nvSpPr>
          <p:cNvPr id="60" name="Прямоугольник 5"/>
          <p:cNvSpPr/>
          <p:nvPr/>
        </p:nvSpPr>
        <p:spPr>
          <a:xfrm>
            <a:off x="7324576" y="824672"/>
            <a:ext cx="216024" cy="216024"/>
          </a:xfrm>
          <a:prstGeom prst="rect">
            <a:avLst/>
          </a:prstGeom>
          <a:solidFill>
            <a:schemeClr val="accent3">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7609236" y="725885"/>
            <a:ext cx="1534764" cy="507831"/>
          </a:xfrm>
          <a:prstGeom prst="rect">
            <a:avLst/>
          </a:prstGeom>
          <a:noFill/>
        </p:spPr>
        <p:txBody>
          <a:bodyPr wrap="square" rtlCol="0">
            <a:spAutoFit/>
          </a:bodyPr>
          <a:lstStyle/>
          <a:p>
            <a:r>
              <a:rPr lang="en-US" sz="900" dirty="0"/>
              <a:t>Functionality already available in Terrasoft and planned to be used</a:t>
            </a:r>
          </a:p>
        </p:txBody>
      </p:sp>
      <p:sp>
        <p:nvSpPr>
          <p:cNvPr id="64" name="Прямоугольник 8"/>
          <p:cNvSpPr/>
          <p:nvPr/>
        </p:nvSpPr>
        <p:spPr>
          <a:xfrm>
            <a:off x="7319012" y="1272535"/>
            <a:ext cx="216024" cy="216024"/>
          </a:xfrm>
          <a:prstGeom prst="rect">
            <a:avLst/>
          </a:prstGeom>
          <a:solidFill>
            <a:schemeClr val="accent5">
              <a:lumMod val="20000"/>
              <a:lumOff val="8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609236" y="1196752"/>
            <a:ext cx="1534764" cy="507831"/>
          </a:xfrm>
          <a:prstGeom prst="rect">
            <a:avLst/>
          </a:prstGeom>
          <a:noFill/>
        </p:spPr>
        <p:txBody>
          <a:bodyPr wrap="square" rtlCol="0">
            <a:spAutoFit/>
          </a:bodyPr>
          <a:lstStyle/>
          <a:p>
            <a:r>
              <a:rPr lang="en-US" sz="900" dirty="0"/>
              <a:t>New functionality&amp;Integrations to be implemented in </a:t>
            </a:r>
            <a:r>
              <a:rPr lang="en-US" sz="900" dirty="0" err="1"/>
              <a:t>Terrasoft</a:t>
            </a:r>
            <a:endParaRPr lang="en-US" sz="900" dirty="0"/>
          </a:p>
        </p:txBody>
      </p:sp>
    </p:spTree>
    <p:extLst>
      <p:ext uri="{BB962C8B-B14F-4D97-AF65-F5344CB8AC3E}">
        <p14:creationId xmlns:p14="http://schemas.microsoft.com/office/powerpoint/2010/main" val="4035843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40" y="145003"/>
            <a:ext cx="8159540" cy="312281"/>
          </a:xfrm>
        </p:spPr>
        <p:txBody>
          <a:bodyPr/>
          <a:lstStyle/>
          <a:p>
            <a:r>
              <a:rPr lang="en-US" dirty="0">
                <a:solidFill>
                  <a:srgbClr val="FF0000"/>
                </a:solidFill>
              </a:rPr>
              <a:t>Malaysia digital marketing overview</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12"/>
          <p:cNvSpPr txBox="1">
            <a:spLocks/>
          </p:cNvSpPr>
          <p:nvPr/>
        </p:nvSpPr>
        <p:spPr>
          <a:xfrm>
            <a:off x="156664" y="5588175"/>
            <a:ext cx="8879832" cy="738664"/>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Digital Market is well-developed with continuing growth</a:t>
            </a:r>
          </a:p>
          <a:p>
            <a:r>
              <a:rPr lang="en-US" sz="1400" dirty="0"/>
              <a:t>World’s popular players are highly presented in (Google, Facebook, Instagram, etc.). </a:t>
            </a:r>
          </a:p>
          <a:p>
            <a:r>
              <a:rPr lang="en-US" sz="1400" dirty="0"/>
              <a:t>We will use the same marketing strategies as in other APAC markets</a:t>
            </a:r>
          </a:p>
        </p:txBody>
      </p:sp>
      <p:sp>
        <p:nvSpPr>
          <p:cNvPr id="19" name="Rectangle 18"/>
          <p:cNvSpPr/>
          <p:nvPr/>
        </p:nvSpPr>
        <p:spPr>
          <a:xfrm>
            <a:off x="28065" y="6381328"/>
            <a:ext cx="9918848" cy="547842"/>
          </a:xfrm>
          <a:prstGeom prst="rect">
            <a:avLst/>
          </a:prstGeom>
        </p:spPr>
        <p:txBody>
          <a:bodyPr wrap="square">
            <a:spAutoFit/>
          </a:bodyPr>
          <a:lstStyle/>
          <a:p>
            <a:pPr lvl="0">
              <a:lnSpc>
                <a:spcPct val="110000"/>
              </a:lnSpc>
              <a:spcBef>
                <a:spcPct val="20000"/>
              </a:spcBef>
            </a:pPr>
            <a:r>
              <a:rPr lang="en-US" altLang="en-US" sz="800" dirty="0"/>
              <a:t>*</a:t>
            </a:r>
            <a:r>
              <a:rPr lang="en-US" altLang="en-US" sz="800" dirty="0">
                <a:solidFill>
                  <a:prstClr val="black"/>
                </a:solidFill>
              </a:rPr>
              <a:t>http://www.nielsen.com/my/en/top10s.html</a:t>
            </a:r>
            <a:endParaRPr lang="en-US" altLang="en-US" sz="800" dirty="0"/>
          </a:p>
          <a:p>
            <a:pPr>
              <a:lnSpc>
                <a:spcPct val="110000"/>
              </a:lnSpc>
              <a:spcBef>
                <a:spcPct val="20000"/>
              </a:spcBef>
              <a:buFont typeface="Arial" pitchFamily="34" charset="0"/>
              <a:buNone/>
            </a:pPr>
            <a:r>
              <a:rPr lang="en-US" altLang="en-US" sz="800" dirty="0"/>
              <a:t> **http://blog.malaysia-asia.my/2015/03/malaysia-social-media-statistics-2014.html </a:t>
            </a:r>
          </a:p>
          <a:p>
            <a:pPr>
              <a:lnSpc>
                <a:spcPct val="110000"/>
              </a:lnSpc>
              <a:spcBef>
                <a:spcPct val="20000"/>
              </a:spcBef>
              <a:buFont typeface="Arial" pitchFamily="34" charset="0"/>
              <a:buNone/>
            </a:pPr>
            <a:r>
              <a:rPr lang="en-US" altLang="en-US" sz="800" dirty="0"/>
              <a:t>***https://www.statsmonkey.com/sunburst/18436-malaysia-search-engine-market-share-usage-statistics-2014.php</a:t>
            </a:r>
          </a:p>
        </p:txBody>
      </p:sp>
      <p:pic>
        <p:nvPicPr>
          <p:cNvPr id="175106" name="Picture 1" descr="http://www.themalaysianoutsider.com/assets/uploads/articles/graphic-internet-social-indicators-1109210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40" y="711033"/>
            <a:ext cx="6424916" cy="4822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005947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a:t>
            </a:r>
            <a:r>
              <a:rPr lang="en-US" dirty="0">
                <a:solidFill>
                  <a:srgbClr val="FF0000"/>
                </a:solidFill>
              </a:rPr>
              <a:t>nline loans demand volumes. Devices</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TextBox 9"/>
          <p:cNvSpPr txBox="1"/>
          <p:nvPr/>
        </p:nvSpPr>
        <p:spPr>
          <a:xfrm>
            <a:off x="194639" y="5557835"/>
            <a:ext cx="8776695" cy="738664"/>
          </a:xfrm>
          <a:prstGeom prst="rect">
            <a:avLst/>
          </a:prstGeom>
          <a:solidFill>
            <a:schemeClr val="accent1">
              <a:lumMod val="20000"/>
              <a:lumOff val="80000"/>
            </a:schemeClr>
          </a:solidFill>
          <a:ln>
            <a:solidFill>
              <a:schemeClr val="accent1"/>
            </a:solidFill>
          </a:ln>
        </p:spPr>
        <p:txBody>
          <a:bodyPr wrap="square" rtlCol="0" anchor="t">
            <a:spAutoFit/>
          </a:bodyPr>
          <a:lstStyle>
            <a:defPPr>
              <a:defRPr lang="ru-RU"/>
            </a:defPPr>
            <a:lvl1pPr>
              <a:defRPr sz="1400"/>
            </a:lvl1pPr>
          </a:lstStyle>
          <a:p>
            <a:r>
              <a:rPr lang="en-US" dirty="0"/>
              <a:t>Stable volume of demand with seasonal peaks</a:t>
            </a:r>
          </a:p>
          <a:p>
            <a:r>
              <a:rPr lang="en-US" dirty="0"/>
              <a:t>57% of audience are 24+ years old</a:t>
            </a:r>
          </a:p>
          <a:p>
            <a:r>
              <a:rPr lang="en-US" dirty="0"/>
              <a:t>73% of audience are using mobile devices</a:t>
            </a:r>
          </a:p>
        </p:txBody>
      </p:sp>
      <p:pic>
        <p:nvPicPr>
          <p:cNvPr id="3" name="Picture 2"/>
          <p:cNvPicPr>
            <a:picLocks noChangeAspect="1"/>
          </p:cNvPicPr>
          <p:nvPr/>
        </p:nvPicPr>
        <p:blipFill>
          <a:blip r:embed="rId3"/>
          <a:stretch>
            <a:fillRect/>
          </a:stretch>
        </p:blipFill>
        <p:spPr>
          <a:xfrm>
            <a:off x="4561012" y="3413425"/>
            <a:ext cx="21975" cy="22000"/>
          </a:xfrm>
          <a:prstGeom prst="rect">
            <a:avLst/>
          </a:prstGeom>
        </p:spPr>
      </p:pic>
      <p:pic>
        <p:nvPicPr>
          <p:cNvPr id="5" name="Picture 4"/>
          <p:cNvPicPr>
            <a:picLocks noChangeAspect="1"/>
          </p:cNvPicPr>
          <p:nvPr/>
        </p:nvPicPr>
        <p:blipFill>
          <a:blip r:embed="rId4"/>
          <a:stretch>
            <a:fillRect/>
          </a:stretch>
        </p:blipFill>
        <p:spPr>
          <a:xfrm>
            <a:off x="584761" y="629535"/>
            <a:ext cx="7781090" cy="2635844"/>
          </a:xfrm>
          <a:prstGeom prst="rect">
            <a:avLst/>
          </a:prstGeom>
        </p:spPr>
      </p:pic>
      <p:pic>
        <p:nvPicPr>
          <p:cNvPr id="7" name="Picture 6"/>
          <p:cNvPicPr>
            <a:picLocks noChangeAspect="1"/>
          </p:cNvPicPr>
          <p:nvPr/>
        </p:nvPicPr>
        <p:blipFill>
          <a:blip r:embed="rId5"/>
          <a:stretch>
            <a:fillRect/>
          </a:stretch>
        </p:blipFill>
        <p:spPr>
          <a:xfrm>
            <a:off x="4589072" y="3389242"/>
            <a:ext cx="2739845" cy="1824080"/>
          </a:xfrm>
          <a:prstGeom prst="rect">
            <a:avLst/>
          </a:prstGeom>
        </p:spPr>
      </p:pic>
      <p:pic>
        <p:nvPicPr>
          <p:cNvPr id="8" name="Picture 7"/>
          <p:cNvPicPr>
            <a:picLocks noChangeAspect="1"/>
          </p:cNvPicPr>
          <p:nvPr/>
        </p:nvPicPr>
        <p:blipFill>
          <a:blip r:embed="rId6"/>
          <a:stretch>
            <a:fillRect/>
          </a:stretch>
        </p:blipFill>
        <p:spPr>
          <a:xfrm>
            <a:off x="301186" y="3389242"/>
            <a:ext cx="4259187" cy="2018309"/>
          </a:xfrm>
          <a:prstGeom prst="rect">
            <a:avLst/>
          </a:prstGeom>
        </p:spPr>
      </p:pic>
    </p:spTree>
    <p:extLst>
      <p:ext uri="{BB962C8B-B14F-4D97-AF65-F5344CB8AC3E}">
        <p14:creationId xmlns:p14="http://schemas.microsoft.com/office/powerpoint/2010/main" val="1887693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Online marketing toolkit: Google Search</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4561012" y="3413425"/>
            <a:ext cx="21975" cy="22000"/>
          </a:xfrm>
          <a:prstGeom prst="rect">
            <a:avLst/>
          </a:prstGeom>
        </p:spPr>
      </p:pic>
      <p:pic>
        <p:nvPicPr>
          <p:cNvPr id="11" name="Picture 10"/>
          <p:cNvPicPr>
            <a:picLocks noChangeAspect="1"/>
          </p:cNvPicPr>
          <p:nvPr/>
        </p:nvPicPr>
        <p:blipFill>
          <a:blip r:embed="rId4"/>
          <a:stretch>
            <a:fillRect/>
          </a:stretch>
        </p:blipFill>
        <p:spPr>
          <a:xfrm>
            <a:off x="155575" y="794996"/>
            <a:ext cx="5172602" cy="5010268"/>
          </a:xfrm>
          <a:prstGeom prst="rect">
            <a:avLst/>
          </a:prstGeom>
        </p:spPr>
      </p:pic>
      <p:sp>
        <p:nvSpPr>
          <p:cNvPr id="13" name="Rectangle 12"/>
          <p:cNvSpPr/>
          <p:nvPr/>
        </p:nvSpPr>
        <p:spPr>
          <a:xfrm>
            <a:off x="5335174" y="1124744"/>
            <a:ext cx="3168352" cy="4185761"/>
          </a:xfrm>
          <a:prstGeom prst="rect">
            <a:avLst/>
          </a:prstGeom>
        </p:spPr>
        <p:txBody>
          <a:bodyPr wrap="square" anchor="t">
            <a:spAutoFit/>
          </a:bodyPr>
          <a:lstStyle/>
          <a:p>
            <a:r>
              <a:rPr lang="en-US" sz="1400" b="1" dirty="0"/>
              <a:t>Text Ad Targeting Opportunities:</a:t>
            </a:r>
          </a:p>
          <a:p>
            <a:r>
              <a:rPr lang="en-US" sz="1400" dirty="0"/>
              <a:t>Targeting is by keywords only.</a:t>
            </a:r>
          </a:p>
          <a:p>
            <a:r>
              <a:rPr lang="en-US" sz="1400" dirty="0"/>
              <a:t>Keywords need to relate to our site’s</a:t>
            </a:r>
          </a:p>
          <a:p>
            <a:r>
              <a:rPr lang="en-US" sz="1400" dirty="0"/>
              <a:t>content.</a:t>
            </a:r>
          </a:p>
          <a:p>
            <a:r>
              <a:rPr lang="en-US" sz="1400" dirty="0"/>
              <a:t>Other Opportunities:</a:t>
            </a:r>
          </a:p>
          <a:p>
            <a:r>
              <a:rPr lang="en-US" sz="1400" dirty="0"/>
              <a:t>• Language Targeting</a:t>
            </a:r>
          </a:p>
          <a:p>
            <a:r>
              <a:rPr lang="en-US" sz="1400" dirty="0"/>
              <a:t>• Location Targeting (Country, State, City)</a:t>
            </a:r>
          </a:p>
          <a:p>
            <a:r>
              <a:rPr lang="en-US" sz="1400" dirty="0"/>
              <a:t>• Devices</a:t>
            </a:r>
          </a:p>
          <a:p>
            <a:r>
              <a:rPr lang="en-US" sz="1400" dirty="0"/>
              <a:t>(Desktops/Laptops/Mobile/Tablets)</a:t>
            </a:r>
          </a:p>
          <a:p>
            <a:endParaRPr lang="en-US" sz="1400" dirty="0"/>
          </a:p>
          <a:p>
            <a:r>
              <a:rPr lang="en-US" sz="1400" b="1" dirty="0"/>
              <a:t>Category Targeting</a:t>
            </a:r>
          </a:p>
          <a:p>
            <a:r>
              <a:rPr lang="en-US" sz="1400" dirty="0"/>
              <a:t>• Generic Personal Loan Queries</a:t>
            </a:r>
          </a:p>
          <a:p>
            <a:r>
              <a:rPr lang="en-US" sz="1400" dirty="0"/>
              <a:t>• Brand Personal Loan Queries</a:t>
            </a:r>
          </a:p>
          <a:p>
            <a:r>
              <a:rPr lang="en-US" sz="1400" dirty="0"/>
              <a:t>• Competitor Personal Loan Queries</a:t>
            </a:r>
          </a:p>
          <a:p>
            <a:r>
              <a:rPr lang="en-US" sz="1400" dirty="0"/>
              <a:t>• Tactical – Fast Cash Queries</a:t>
            </a:r>
          </a:p>
          <a:p>
            <a:r>
              <a:rPr lang="en-US" sz="1400" dirty="0"/>
              <a:t>• Tactical – Emergency Cash Queries</a:t>
            </a:r>
          </a:p>
          <a:p>
            <a:r>
              <a:rPr lang="en-US" sz="1400" dirty="0"/>
              <a:t>• Association – Travel/Holidays</a:t>
            </a:r>
          </a:p>
          <a:p>
            <a:r>
              <a:rPr lang="en-US" sz="1400" dirty="0"/>
              <a:t>• Association – Health</a:t>
            </a:r>
          </a:p>
          <a:p>
            <a:r>
              <a:rPr lang="en-US" sz="1400" dirty="0"/>
              <a:t>• Association - Home Loans</a:t>
            </a:r>
          </a:p>
        </p:txBody>
      </p:sp>
    </p:spTree>
    <p:extLst>
      <p:ext uri="{BB962C8B-B14F-4D97-AF65-F5344CB8AC3E}">
        <p14:creationId xmlns:p14="http://schemas.microsoft.com/office/powerpoint/2010/main" val="668360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pPr>
              <a:spcBef>
                <a:spcPts val="600"/>
              </a:spcBef>
              <a:buFont typeface="+mj-lt"/>
              <a:buAutoNum type="arabicPeriod"/>
            </a:pPr>
            <a:r>
              <a:rPr lang="en-US" dirty="0"/>
              <a:t> Investment Summary</a:t>
            </a:r>
          </a:p>
        </p:txBody>
      </p:sp>
      <p:sp>
        <p:nvSpPr>
          <p:cNvPr id="4" name="Номер слайда 3"/>
          <p:cNvSpPr>
            <a:spLocks noGrp="1"/>
          </p:cNvSpPr>
          <p:nvPr>
            <p:ph type="sldNum" sz="quarter" idx="12"/>
          </p:nvPr>
        </p:nvSpPr>
        <p:spPr/>
        <p:txBody>
          <a:bodyPr/>
          <a:lstStyle/>
          <a:p>
            <a:fld id="{D7F305DA-160D-498F-B102-A1D8643B4A2C}" type="slidenum">
              <a:rPr lang="ru-RU" smtClean="0"/>
              <a:pPr/>
              <a:t>3</a:t>
            </a:fld>
            <a:endParaRPr lang="ru-RU"/>
          </a:p>
        </p:txBody>
      </p:sp>
    </p:spTree>
    <p:extLst>
      <p:ext uri="{BB962C8B-B14F-4D97-AF65-F5344CB8AC3E}">
        <p14:creationId xmlns:p14="http://schemas.microsoft.com/office/powerpoint/2010/main" val="454806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Online marketing toolkit:</a:t>
            </a:r>
            <a:r>
              <a:rPr lang="en-US">
                <a:latin typeface="Calibri" charset="0"/>
              </a:rPr>
              <a:t> </a:t>
            </a:r>
            <a:r>
              <a:rPr lang="en-US" dirty="0"/>
              <a:t>Google Display</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4561012" y="3413425"/>
            <a:ext cx="21975" cy="22000"/>
          </a:xfrm>
          <a:prstGeom prst="rect">
            <a:avLst/>
          </a:prstGeom>
        </p:spPr>
      </p:pic>
      <p:pic>
        <p:nvPicPr>
          <p:cNvPr id="4" name="Picture 3"/>
          <p:cNvPicPr>
            <a:picLocks noChangeAspect="1"/>
          </p:cNvPicPr>
          <p:nvPr/>
        </p:nvPicPr>
        <p:blipFill>
          <a:blip r:embed="rId4"/>
          <a:stretch>
            <a:fillRect/>
          </a:stretch>
        </p:blipFill>
        <p:spPr>
          <a:xfrm>
            <a:off x="240966" y="836712"/>
            <a:ext cx="4768576" cy="3586000"/>
          </a:xfrm>
          <a:prstGeom prst="rect">
            <a:avLst/>
          </a:prstGeom>
        </p:spPr>
      </p:pic>
      <p:sp>
        <p:nvSpPr>
          <p:cNvPr id="8" name="Rectangle 7"/>
          <p:cNvSpPr/>
          <p:nvPr/>
        </p:nvSpPr>
        <p:spPr>
          <a:xfrm>
            <a:off x="5527068" y="836712"/>
            <a:ext cx="3341282" cy="3970318"/>
          </a:xfrm>
          <a:prstGeom prst="rect">
            <a:avLst/>
          </a:prstGeom>
        </p:spPr>
        <p:txBody>
          <a:bodyPr wrap="square" anchor="t">
            <a:spAutoFit/>
          </a:bodyPr>
          <a:lstStyle/>
          <a:p>
            <a:r>
              <a:rPr lang="en-US" sz="1400" b="1" dirty="0"/>
              <a:t>Text &amp; Banner Ad Targeting Opportunities</a:t>
            </a:r>
          </a:p>
          <a:p>
            <a:r>
              <a:rPr lang="en-US" sz="1400" dirty="0"/>
              <a:t>Audiences on the Google Display Network</a:t>
            </a:r>
          </a:p>
          <a:p>
            <a:r>
              <a:rPr lang="en-US" sz="1400" dirty="0"/>
              <a:t>are targeted using:</a:t>
            </a:r>
          </a:p>
          <a:p>
            <a:r>
              <a:rPr lang="en-US" sz="1400" dirty="0"/>
              <a:t>• Keywords</a:t>
            </a:r>
          </a:p>
          <a:p>
            <a:r>
              <a:rPr lang="en-US" sz="1400" dirty="0"/>
              <a:t>• Topics</a:t>
            </a:r>
          </a:p>
          <a:p>
            <a:r>
              <a:rPr lang="en-US" sz="1400" dirty="0"/>
              <a:t>• Interests</a:t>
            </a:r>
          </a:p>
          <a:p>
            <a:r>
              <a:rPr lang="en-US" sz="1400" dirty="0"/>
              <a:t>• Age</a:t>
            </a:r>
          </a:p>
          <a:p>
            <a:r>
              <a:rPr lang="en-US" sz="1400" dirty="0"/>
              <a:t>• Gender</a:t>
            </a:r>
          </a:p>
          <a:p>
            <a:r>
              <a:rPr lang="en-US" sz="1400" dirty="0"/>
              <a:t>• Devices</a:t>
            </a:r>
          </a:p>
          <a:p>
            <a:r>
              <a:rPr lang="en-US" sz="1400" dirty="0"/>
              <a:t>• Language</a:t>
            </a:r>
          </a:p>
          <a:p>
            <a:r>
              <a:rPr lang="en-US" sz="1400" dirty="0"/>
              <a:t>• Location (Country, State, City)</a:t>
            </a:r>
          </a:p>
          <a:p>
            <a:endParaRPr lang="en-US" sz="1400" b="1" dirty="0"/>
          </a:p>
          <a:p>
            <a:r>
              <a:rPr lang="en-US" sz="1400" b="1" dirty="0"/>
              <a:t>Category Targeting</a:t>
            </a:r>
          </a:p>
          <a:p>
            <a:r>
              <a:rPr lang="en-US" sz="1400" dirty="0"/>
              <a:t>• Finance</a:t>
            </a:r>
          </a:p>
          <a:p>
            <a:r>
              <a:rPr lang="en-US" sz="1400" dirty="0"/>
              <a:t>• Travel</a:t>
            </a:r>
          </a:p>
          <a:p>
            <a:r>
              <a:rPr lang="en-US" sz="1400" dirty="0"/>
              <a:t>• Health</a:t>
            </a:r>
          </a:p>
          <a:p>
            <a:r>
              <a:rPr lang="en-US" sz="1400" dirty="0"/>
              <a:t>• Loan Specific</a:t>
            </a:r>
          </a:p>
          <a:p>
            <a:r>
              <a:rPr lang="en-US" sz="1400" dirty="0"/>
              <a:t>• Competitor Specific</a:t>
            </a:r>
          </a:p>
        </p:txBody>
      </p:sp>
    </p:spTree>
    <p:extLst>
      <p:ext uri="{BB962C8B-B14F-4D97-AF65-F5344CB8AC3E}">
        <p14:creationId xmlns:p14="http://schemas.microsoft.com/office/powerpoint/2010/main" val="477215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charset="0"/>
              </a:rPr>
              <a:t>Online marketing toolkit:</a:t>
            </a:r>
            <a:r>
              <a:rPr lang="en-US">
                <a:latin typeface="Calibri" charset="0"/>
              </a:rPr>
              <a:t> </a:t>
            </a:r>
            <a:r>
              <a:rPr lang="en-US"/>
              <a:t>Google Mobile</a:t>
            </a:r>
            <a:endParaRPr lang="en-US" dirty="0"/>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4561012" y="3413425"/>
            <a:ext cx="21975" cy="22000"/>
          </a:xfrm>
          <a:prstGeom prst="rect">
            <a:avLst/>
          </a:prstGeom>
        </p:spPr>
      </p:pic>
      <p:sp>
        <p:nvSpPr>
          <p:cNvPr id="8" name="Rectangle 7"/>
          <p:cNvSpPr/>
          <p:nvPr/>
        </p:nvSpPr>
        <p:spPr>
          <a:xfrm>
            <a:off x="3995936" y="807150"/>
            <a:ext cx="3888432" cy="5478423"/>
          </a:xfrm>
          <a:prstGeom prst="rect">
            <a:avLst/>
          </a:prstGeom>
        </p:spPr>
        <p:txBody>
          <a:bodyPr wrap="square" anchor="t">
            <a:spAutoFit/>
          </a:bodyPr>
          <a:lstStyle/>
          <a:p>
            <a:r>
              <a:rPr lang="en-US" sz="1400" b="1" dirty="0"/>
              <a:t>Text &amp; Banner Ad Targeting Opportunities</a:t>
            </a:r>
          </a:p>
          <a:p>
            <a:r>
              <a:rPr lang="en-US" sz="1400" dirty="0"/>
              <a:t>Audiences on Mobile Apps are targeted using:</a:t>
            </a:r>
          </a:p>
          <a:p>
            <a:r>
              <a:rPr lang="en-US" sz="1400" dirty="0"/>
              <a:t>• Topics</a:t>
            </a:r>
          </a:p>
          <a:p>
            <a:r>
              <a:rPr lang="en-US" sz="1400" dirty="0"/>
              <a:t>• Interests</a:t>
            </a:r>
          </a:p>
          <a:p>
            <a:r>
              <a:rPr lang="en-US" sz="1400" dirty="0"/>
              <a:t>• Age</a:t>
            </a:r>
          </a:p>
          <a:p>
            <a:r>
              <a:rPr lang="en-US" sz="1400" dirty="0"/>
              <a:t>• Gender</a:t>
            </a:r>
          </a:p>
          <a:p>
            <a:r>
              <a:rPr lang="en-US" sz="1400" dirty="0"/>
              <a:t>• Devices</a:t>
            </a:r>
          </a:p>
          <a:p>
            <a:r>
              <a:rPr lang="en-US" sz="1400" dirty="0"/>
              <a:t>(Desktops/Laptops/Mobile/Tablets)</a:t>
            </a:r>
          </a:p>
          <a:p>
            <a:r>
              <a:rPr lang="en-US" sz="1400" dirty="0"/>
              <a:t>• Language</a:t>
            </a:r>
          </a:p>
          <a:p>
            <a:r>
              <a:rPr lang="en-US" sz="1400" dirty="0"/>
              <a:t>• Location (Country, State, City)</a:t>
            </a:r>
          </a:p>
          <a:p>
            <a:endParaRPr lang="en-US" sz="1400" b="1" dirty="0"/>
          </a:p>
          <a:p>
            <a:r>
              <a:rPr lang="en-US" sz="1400" b="1" dirty="0"/>
              <a:t>Category Targeting</a:t>
            </a:r>
          </a:p>
          <a:p>
            <a:r>
              <a:rPr lang="en-US" sz="1400" dirty="0"/>
              <a:t>• Finance</a:t>
            </a:r>
          </a:p>
          <a:p>
            <a:r>
              <a:rPr lang="en-US" sz="1400" dirty="0"/>
              <a:t>• Travel</a:t>
            </a:r>
          </a:p>
          <a:p>
            <a:r>
              <a:rPr lang="en-US" sz="1400" dirty="0"/>
              <a:t>• Weather</a:t>
            </a:r>
          </a:p>
          <a:p>
            <a:endParaRPr lang="en-US" sz="1400" dirty="0"/>
          </a:p>
          <a:p>
            <a:r>
              <a:rPr lang="en-US" sz="1400" b="1" dirty="0"/>
              <a:t>Opportunities:</a:t>
            </a:r>
          </a:p>
          <a:p>
            <a:r>
              <a:rPr lang="en-US" sz="1400" dirty="0"/>
              <a:t>Give consumers the ability to communicate</a:t>
            </a:r>
          </a:p>
          <a:p>
            <a:r>
              <a:rPr lang="en-US" sz="1400" dirty="0"/>
              <a:t>with the call center immediately or click on</a:t>
            </a:r>
          </a:p>
          <a:p>
            <a:r>
              <a:rPr lang="en-US" sz="1400" dirty="0"/>
              <a:t>the ad to visit the sign up page.</a:t>
            </a:r>
          </a:p>
          <a:p>
            <a:endParaRPr lang="en-US" sz="1400" b="1" dirty="0"/>
          </a:p>
          <a:p>
            <a:r>
              <a:rPr lang="en-US" sz="1400" b="1" dirty="0"/>
              <a:t>Targeting</a:t>
            </a:r>
          </a:p>
          <a:p>
            <a:r>
              <a:rPr lang="en-US" sz="1400" dirty="0"/>
              <a:t>• Google Search</a:t>
            </a:r>
          </a:p>
          <a:p>
            <a:r>
              <a:rPr lang="en-US" sz="1400" dirty="0"/>
              <a:t>– Keyword selection similar to Google</a:t>
            </a:r>
          </a:p>
          <a:p>
            <a:r>
              <a:rPr lang="en-US" sz="1400" dirty="0"/>
              <a:t>Search targeting approach.</a:t>
            </a:r>
          </a:p>
        </p:txBody>
      </p:sp>
      <p:pic>
        <p:nvPicPr>
          <p:cNvPr id="5" name="Picture 4"/>
          <p:cNvPicPr>
            <a:picLocks noChangeAspect="1"/>
          </p:cNvPicPr>
          <p:nvPr/>
        </p:nvPicPr>
        <p:blipFill>
          <a:blip r:embed="rId4"/>
          <a:stretch>
            <a:fillRect/>
          </a:stretch>
        </p:blipFill>
        <p:spPr>
          <a:xfrm>
            <a:off x="395536" y="836712"/>
            <a:ext cx="3120281" cy="2722985"/>
          </a:xfrm>
          <a:prstGeom prst="rect">
            <a:avLst/>
          </a:prstGeom>
        </p:spPr>
      </p:pic>
      <p:pic>
        <p:nvPicPr>
          <p:cNvPr id="6" name="Picture 5"/>
          <p:cNvPicPr>
            <a:picLocks noChangeAspect="1"/>
          </p:cNvPicPr>
          <p:nvPr/>
        </p:nvPicPr>
        <p:blipFill>
          <a:blip r:embed="rId5"/>
          <a:stretch>
            <a:fillRect/>
          </a:stretch>
        </p:blipFill>
        <p:spPr>
          <a:xfrm>
            <a:off x="2131392" y="4293096"/>
            <a:ext cx="1384425" cy="1188000"/>
          </a:xfrm>
          <a:prstGeom prst="rect">
            <a:avLst/>
          </a:prstGeom>
        </p:spPr>
      </p:pic>
    </p:spTree>
    <p:extLst>
      <p:ext uri="{BB962C8B-B14F-4D97-AF65-F5344CB8AC3E}">
        <p14:creationId xmlns:p14="http://schemas.microsoft.com/office/powerpoint/2010/main" val="144863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Media Advertising case</a:t>
            </a:r>
          </a:p>
        </p:txBody>
      </p:sp>
      <p:sp>
        <p:nvSpPr>
          <p:cNvPr id="12" name="AutoShape 12" descr="data:image/jpeg;base64,/9j/4AAQSkZJRgABAQAAAQABAAD/2wCEAAkGBxQSEBQUEBQWFhQUFBcXFhcUFRQWFRQUFxUWFhQUFBgYHSggGBolHBQXITEhJSkrLi4uFx8zODMsNygtLisBCgoKDg0OGxAQGy0kICQsLC8sLCwsLSwsLCwsLCwtLC8sLS8uLCwsLCwsLCwsLCwsLCwsLCwsLCwsLCwsLCwsLP/AABEIANUA7QMBEQACEQEDEQH/xAAcAAEAAgIDAQAAAAAAAAAAAAAAAgMBBAUGBwj/xABJEAABAwEEAwsIBgkEAwEAAAABAAIDEQQSITFBUWEFBhMXIlRicXKR0QcjMoGTobPSFCQ1QlJ0NJKxssHh4vDxJTOCwkNkc2P/xAAbAQEBAAMBAQEAAAAAAAAAAAAAAQIDBAUGB//EADcRAAIBAgQDBQcDBAIDAAAAAAABAgMRBBIhMRRBURMycYGxFSIzUmGRoQXB8CNC0eFy8SRikv/aAAwDAQACEQMRAD8A9xQBAEAQBAEAQBAEAQBAEAQBAEAQBAEAQBAEAQBAEAQBAEAQBAEAQBAEAQBAEAQBAEAQBAEAQBAEAQBAEAQBAEAQBAEAQBAEAQBAEAQBAEAQBAEAQBAEAQBAEAQBAEAQBAEAQBAEAQBAEAQBAEAQBAEAQBAEAQBAEAQBAEAQBAEAQBAEAQBAEAQBAEAQBAEAQBAEAQBAEBglAdT3U3+wRPLY2ulINCWkBldhOfdRdMMLKSu9DTKslsaB8pLebu/XHgs+DfUx7f6ET5TGc3d7QeCvBvqO3+hE+U5nN3e0b4K8E+o4j6ED5UWc3d7RvgnBPqTiF0InyqM5s72jfBOCfUcSuhE+VdnNne0b4K8C+pOJXQgfK0zmzvaN8FeAfzDil0Inyus5q/2jfBOAfzE4pdCB8sDOav8AaN8FfZ7+YcWuhHjjj5q/2jfBPZ7+YcWuhg+WWPmr/aN8E9nv5kOLXQjxzR81f7Rvgns9/Mhxa6GOOiPmj/aN8E9nP5kOLXQcdEfNH+0b4J7OfzIcWug46I+aP9o3wT2c/mQ4tdDPHRHzR/tG+Cezn8yHFroOOiPmj/aN8E9nP5kOLXQxx0R80f7Rvgns5/Mhxa6Djoj5o/2jfBPZz+ZDi10M8c8fNH+0b4K+zn8yHFroOOePmj/aN8FPZz+ZDi10M8c0fNX+0b4J7OfzIcWug45Y+av9o3wV9nP5kOLXQyPLJHzV/tG+Cezn8yJxa6GR5Yo+av8AaN8E9nP5kOLXQm3ywR81f7Rvgns5/Mhxa6Hb96++2z29p4Elr2iro30DwNYpg5u0LkrYedJ67dTfTrRqbHPrQbTgd/FqdHYZS00JutqM6OcGn3Erdh4p1Fc11XaLPHiV6hxEHFCFTnLJIFT3jWqiFL5BrVIVPfrWVgVtcDpH9iqEuSMY11pWvv8ABS5TXtDQDnrw6q1xPUskYsoaKk6aYHHI/wBhZMiLnANroGOf/LwWNzI0Z5Gk8k119dStivzMWVEqmJguAzQoJQgB1JqDKAwgMoAgAQGUBkICQQEggJgoCbSgOc3nW50Nvsz2Gh4VjDtbI4McDso5aq8VKlJPoZ05ZZpn0YF88esda8ov2fJ2o/3wujDfERqrdw8jJXpHGVuKpDZ3FsYntMUTiQHuoSM7oBc6m2gKlSWWDZYq8rF8u+mYH6u4QxfciY1ly7oDwQb5OkmqxVCNve1fUrqvlscluK+0vscz7GGtkNrvOoIgxsZiLnAiTAMBpgtdTIppT2t+5lHM4vL1M2ORv0rdB1jkijpZmlsl5rYWyX4RI5rnAgNvXqaMUd8kM6e/mVP3pZehXudPMd0ITNPFORHOWmJ8cgZSCUgG6M6iuOpJ5ezeVW29SRcs6u7/APRo7k7oPtx+j2q690jHmKS6wSRStY97eU0C8whpBBrms6kFT96PLfwMYyz+7Irn3TkhhsL4XcGZLOb1A01HDymhqFVBOU0+T/YZmlFop3+boSPtk8T31jimfcbRoDcHDCgrlrVw0IqCa3ZKsnmaZVZJRZbI20MDTPPLIyNzmtcIWQgX3NDhThHGQCprQBWSzzyPZWb+twvdjmW7NDdPfBPPGWWh/C0N5rntbfbS9UNeBW6dINRgtkKMYyvHQwlNta6nKWDc6M2QWRzR9LtkbrWwk8ppjJNmhp04xMf+TVqlN58/9qdv8vy0NsYLLl5sxvMZaTufaTYf97h4anzWEdyQvrwuFMBXqSu4KrHPtZko3yPLubdmna2226WymO83c5xL4bhi+kgQcK6LC7S8TjSlarFp9nBT+bnvbUyTSm2uhxNntpt8NpZag100EDp4pgxjH0jI4SKS4AHtIJpUVBC2uCpSi47N2a8TWpdompcjq9zk1rrwpqp4rp5mksc1oz1DDHZXHvUTYKFkQkylccv71KFMvbQ01IQwqDKAyEBkFATBQEwUByW94/XLN+Yh+K1YVe5LwfoZR7y8UfTIXzh651jyjfZ8naj/AH2row3xDVW7h5A4r1DiK3OVIZslsdDIySM0cxwc3VUa9mhHFSVmVOzujkJxYpHGThJYKmroREJKHSIn3gA3VeGC1LtYq1k/r/kytB67EbLu4IISLPeDm2vhWB9CDDwbo7kh+9UOoRtKrpZ5e90t53CnlWnUlZd0LG19paDJHDPBdaLl90TjIyRzKVF5oukA1yoo4VGovmmFKGq5NFO5dus0Fric2WSSO5KHuMVxzS+KRjbrbxvenrGSs4zlB3VnpzEXFSTuVu3Rs9la76M6SSd7HMEsjGsZE11Q5zGhxJkIJAJNBUqqE6j95JLp1JmjHbf0NXdG3sdFZWMr5iIsdXXwkrhTHHArKMXeTfP/AAiOSskU75bc2a1zyx1uySOc2uBob9KiuCtKLjBJknJOTaLdzt0ojC6zWoO4K+XxyR0L4JCHBxDSaOY4AVbUZVCk4SzZ47+pYyVsrK7VBYW3AZpZQZWX3CLg2siq6+A0uLnPIwGQCqdV3dktPyS0ObL7Vv8ArZw7nwy3Iw+scYZHRsbTyI63a0ugDPWosJTy2a16/UrxE76Fk2+SKLh3WIua59ritEQLaBoDH8LG7H0bzy2mlpUVGUrKfRoydVK+XqWWbdSyNntDml8UVosjm3Wx3zBJIYiWtF4X2AsJGWBA0KOFTKlu0152uRShmfRr7HGT7o2eCGWKx8I987bks8rWs81UExxMBNLxAq4nIUWxQnOSlPS2yRi5Rimo8zgF0GkwgMoA11DgoC90gIJIypp1qWtsUoCyIZCAyEBkICQQEgUByW90/XLN+Yh+K1YVe5LwfoZR7y8UfTgXzh651jykfZ8nbj/faujC/ENVfuHjjivVOIqc5UhU5ypClzlQWvkw5WWGmuraoDVqC7Z/LrWXIxMvnpgSSf8AOo7VEi3NOeSp2aFmkYtkTaDXZjh118Uyi5c92eOvT2+ksShxzx16e10lQVWl2GB00/e2lVEZqrMxCAOdXNQBUGEBeHBtKCpz0jOh0HrWO5kVOJOapC2KIEVJ9WHio2VI2BgKD9vXtWJTVmeCcO/HFZpGLIKkLiWkaj6zrwz6lNS6FSpCQQGQUByW90/XLN+Yh+K1a6vcl4P0Mod5eJ9PL509c6t5Sj/p0nbj+I1dGF+IvM1V+4eNOcvWOEjcOzZiNm3apdAokFP8g/s61kiFTX4ggj9YD+O1UhL6QKkVGFNOunSUyu2xblMkuNQQetwFMO0skjFtEeGxOOeWOw1+9hnpTK7XFyE4B0+8dI/i2KrQWNJwofWszE3Huzx16e30lgZGC7PHXp7XSQGvaWiuGZ8TjWpWSMWUrIgQEo2VP+Ne3rUbKJG0PqH7ETFhE6jgToKMITOqfUPcAEWgZsOiBrU501YZdJY3KWXtvv8A6lCgu2+/r6SAF23Xp7XSQFT4Rowz1dLpbFbksTLRSlcto0X+knMFMkdK46aDLLHHPYqncliLWkjq2hW4MKkOS3u/plm/MQ/FatdXuS8H6GUO8vE+oF86eudV8pv2dJ24/iNXThPirz9DTX7h4wHYjGmOepeqcRbfyx1aex0liU5vePZGTWxjZGGRrWufcBbyi0MpWrqUBNabAuPH1ZU6LcXbWxtoRUp6nq0rwGmlndkdEOrtr5hzbfe9f8HoZV0MWSNvBR8lv+23QPwhc1SpLM9TOME+RrWpgbI1wivC44G6I8CS0j0iNRWrtW4tZrfczyK+xwe+qyxzWWW/Z3AtY5zXUhBY4NJqCH1phiNIW/BYmpRrxcZ7tJrXX8GNakpwd0eLMkxdUip27Haa4r9BaPBTK7U4E6ajuzOmp2KxDLI3ckY6Nfb6Sxe5UQmnNSAfXU63bTrVSI2QjjvVJOnZ11xKrdiFbhietUgaKlUG2w0oNoyOnk58pazMOdgKUOVaup+DpICLIm4Voe7o9LaVbslixrssdWns9JQobTPXTTsHSQC9t9/9ShTJdt9/X0lSGC7PHXp7XSQBzs8dent9JQGXOzx16e30lQZc7PHXp7fSQGS7b7+10kBVLQ11ivurhi5VaEL97h+u2X8zD8VqlXuS8H6CHeR9RL509c6p5Tz/AKbJ24viNXThPirz9DTX7h4pexxyXrHCWiXLH300t6SlinY/JlaD9P5IB8y/MkaWV16tS8z9XssNr1X7m/Cv+p5Hqc00lDyGZH/yH5F8m3G+7+3+z09bFNkf5qP/AObP3QuerL3n4m2C0KLRaSHBrWgktLsXXQAC0aj+Ja7Jq7f4v+5nreyOL3cmk+jT8hlOCk/8h/AdFxZUMnbQ1e65fXxLPNlenJnhsLBd9WzDB23Yv0+T1PmEiErXfeNfXXSfAomiCOYgUNcsM8MDt2o0EysnWsiGQ8gUBwKgDW1QF9l99aZ4/d2hSRkiXCG9noFMTSuGeOGSllYMnG44V2ZHsdJRlMtOWOrT2OkiAa7LHVp7PSQAHb7+z0kAvbff/UgBdt9/X0kALtuvT2ukoA92eOvT2+kgMSSUrjr09vpLKxCBnrlljWpI17dRS1hcw+06vfUa9u1MouUOdU1WRichvc/TbL+Zh+K1YVe5LwfoZQ7yPqNfOnrnUvKl9mSduL4jV04T4q8/Q01+4eIl69exwFb5T1DUK0VsS52byY1NvwcW+ZfiADpZrC8n9caWF16o6sGr1fI9Uma6h847I/dZ4L411I9PX/J7GVlVlk81H/8ANn7oWiq/ffizZBaI1LSSZW0cW+bfkAfvM1qKSyO6vqvRmeW7NLdlrvo83nD/ALUmhn4HbFcPOPbQ0W669fETi8j15HjAAFaYdR2O6S/UWfLGZCDUVrnp7Z/EgNJZmAQBAX2ZwFdf8MMM1jIyRKOPEknEnDKoqQa54HFRsJFjBTTU4Yk405OGahSTTljq09jpIA05Y6tPY6SANOWOrT2ekgAdt1aez0kYFdvv/qQAnb7+vpIDDjnjr09rpIDLjnjr09vpICi0sGe3+LtuxZJ8iNFcb6NO007wRrVe5ORWqQIDkt7n6bZfzMPxWrXV7kvB+hnDvI+o186esdR8qp/0yTtxfEaurB/FXn6GjEdz7HhrivXOApc5UhzG8zdSOz2xr5iWxua5jnNLhdrSjjdxpUAHrXB+qYepXwzjT1aadupvwtSMKictj1F+6NlI/SW0P/sn5l8PKliE/hv/AOf9Hup03/d+TWtFvs7WtDJ24OYKCf7t4Aj0tSio4htt03z/ALfp4GWaC2l+TD7bZ614dtaUrw5yNCR6Wwdy19jiduzf/wA/6M81PfN+f9nGb4t2LOyzyAS33vY5rWtlc4kuBGNDgMdOpdeAwWJq14+5ZJ3bcbWt5GnEVqcIPXXx/wBnmTnfx09rav0E+dNV8tchQnMitczt1FZJGNyDnV/vPaVQYVIEBdAzSDp10wWLZkkbAfiBicsstGeOxY2KTiicTQjUc9FW007FLoti5lldhiNGk9DapmRbGW2TKrtWvobVMwsSbZRhidH/AF2pmFjIso1nv7O1HJixkWUaz3/zTMLA2Vus9/XtTMLGHWUY4nTp7W1FJixGSzt/EdP/AG27UTYaRqy2QkYuzxA0Znas1IxaKTYzrHvWWYmUgbK7V3EK5kSxB0ZGYKtyG9vc/TbL+Zh+K1a6vcl4P0M4d5H1IvnT1jp/lXP+ly9uL4rV1YP4q8/Q0Yn4f2PCnOXsHnlTisiF1gsnCucK0uxSSZVrcaXU9dFzYrEcPBSte8or7uxto0u0la9tG/sVTWQCOF5dhMZNHoBjmtJOv0q02KRxeatOkl3UnvvdbfQOilCM3zb8rHKw7nwvbIILQXviY55D4XRhzW+ldcSdGsLgn+oYmk069HLFtK6ldq/VWOlYenJNQnd2vsW2Hc2zyvYxtocHvLQAbO+gcdF69T1q4jG4yhGU5UVaN3fPyXkSnQozaSnq/oVR2KARNfNOWX3ytaBEX14M3XHB3SCPH4idTJRpKVlF6yt3lfoOHpxjecratbdGcNbnC+5rCS0EgEi7eFTQ3a4L1KDnKCc1Z81e/wCdDlqJKVou6I2OJrpGtkfwbTWry0uuihPojE5U9aV5zhTcoRzPkr2v5kpxUpJSdvqcjatyY+AM1nmMjWvaxzXxuicC4EtIqTUYFcFDH1nXjRr08rkm01K608kdNTDwUHOEr2euliq07lhscLw+vCh9RdpccwtBbWvK9PPYuijipTrVKUo2y2s73unez+mxqnSSpxmnvf8ABvHcizMbHws7w58TJLohc4APFQKh2wrjjj8VUlJUqSajJxvmts+ljdw9JJOU7NpPbqIrEGwxyDDhDI27SlLlzGu297l0wxLnXlSa7qi/uv2NbpWpqfVv8GCwfz06F0XZgXbn2EyyUvhjWsc5zuUaMYKnAZnLBcuNxaw1PPlzNtJL6s2UaLqyte3M2TZGXGyRy3ozI2NxdG9jmuIa4EtJN4XRXBc1LHVXN0qlPLLLmSzJprbfkbZ0IqKlGV1e22xYbFEWvMMxeY2hxDonR3mgsBLSTjmO9Yxx1eM4KtSyqTsnmvZ8r6FdCDTcJXt9CdisUMj2MbO686gAMDgK0aaE3qetY18bi6MJTlRVl/78vsWnQpTaip6v6GtZWQljTJM5rj90ROfdGFCSD1ZLoq1sUp2p0k11ckr/AINcKdJq8p2fgV26zmKR0ZIJaaVGRFAQR1ghb8LiFXpRqJWvy6dTCrTdOTiye59nEjnBzrgbG95N0uoGNJOAOOFVqxuJlh4KUY5m5KKV7bmVGkqjabtZXLY7FHJLHHHKXGR90l0TmhuDqHF2OP7FoqY3EUaM6tWlbLb+699UumhmqNOc4xhK9/ptocY1oNn4U5CQRgUx9B0la6tC7u2/8hUbbxzX87HPl/pufR2/FzlX7jMMrIDOBO9oLWCJ5jBc0vDDJXA02UyXlL9YqZHXVL+mna91fe17HXwcbqGf3uljRsdns72sv2gte/C6IXuDCTQXnVptwXbXxWKhKWSjmiueZK630VjTTpUmlmnZv6fuatrhMcj2OpVj3MNMqtJBp3LsoVVWpxqR2kk/uaZwcJOL5FNVtMDe3BA+mWb8xD8RqwqdyXg/Qyj3l4n0mvBPUOneVr7Ll7cXxWrqwXxV5+hoxPw/seDOcvaPPK3FUhbYrc6F5cy6SWuaQ8VaWuF1wIqNBXPicNHEQySbWqem91qjZSqunLMv5c5S0TtljsDHNiYHSyB9xt0tZwrGmmJuggknqXjxhOhiMROMpNxgmr630e/Wx3OUalOmmkry5ctRug2dgmDIYYojeaSwMLzCHYAuLy41AFaZqUJ4asodtWcpaOzbtm8LW0MqsakL5IJLr9CjevMBarPeNKSsxJ6Wtel+qJ8HV/4v0OPCP+tDxLrJHaHxUZHDKxskly+I3Fpe6r63nAgGjTXLBef/AOLFpzqShLLG9rq6S05anVetK6UE1dlG7VmiNplERAYHAC6asrdF8NONReqAu39Mq1Z4aLq6vXV72vpfyOfFQgqrUSmzWWrw1gaXHKrmgGmObiBoXVWrxpQc5uy8/wBjTCm5yyxV2cxby4WW7M1jHm0MMbYw1pdRjw8va0moAIoTpK8SlOm8bGVKo5pRldvVLpZtHdKMlQalFRbatbS5XbrDILPBVo5HDl/LYboc6MtrR2mhy1Lfh8bh5Yyo1PvKCW+tk7mFShUVCOm17+Zfuc2V7oeFjhdCAxpe8RVELcKF4fUECuGexc+Jnhqaq9lVkp3bypvveFtdfIzpxqTyqcE46a/T7mzZ3mSzsbZhGXMllJbIIqiN93g3AS6OTjTUuec4wxLniXKOaENVdXaWq0/c2qLdLLSSdpPe219NzS3ULOHkEVLgcALvo1usvXOjerRet+mTqTw0ZVL3133tfS5yYqMY1Wolm4sgEjgSBfhlY0uNBfcwXQScBUilTsWr9XT7GM7Xyzi34IzwfxGuqaJ2qEx2Zsby0SutDXhvCMPJEVyryDRovHSVz08XSq4114N5Iwabs97300uzN0pwoZJLVy0V10LAHRwSidsbAWMa0i4HueHxkNq01cMDXRyVhOpSqYik6FRzea7Tu0lZ3eq0+hlGMoU5Z4qOm/NmlvelAtcOOF8VJOA5Nc9C9L9UTeCq/wDE5sK/68fE27LGTZ7O6GOJ5cxxkMhY4hwfda2hcABdFcsarzXiIuvUjWquCTSSWmllfl1OlUn2cXCCd73b8Ti7baHcK4yYvLiX+j6R1Uw7l7OEhTVGKpd3kcdaUnN59zYsT3h/mrt4tc2jrlHNc0hzeXQGo0VqtOOjRdNds2ldO6vo1ttczoOeb3Fd9DcmtDomRvuRx2hs9WABuMbY3El7GuOFaAE0zXnQjDE1ZUI1JTpuOrvs7q1m/wAo6G3SiqjioyT08LGlJbL1iIuRNP0kCjGXaARE3gC446K6sF0wwzhj4+/J+493/wC1rbbczVKopYd+6lry8DY3v7pk2qz32xG6Ws4RwcHhrWkNq6/dJAoKkLT+o/p6p4SrklJLV5dLXuvpf8meGxGatDMlfa/M19wbPMODeyOJ7C5pLpOCcG3SK1JdVnrWzG4nCzjKEqsotJqyzK+nS2pjRpVU1LImm73dv86GnujI0zSlhq0yyFprW8C91DXTXWu/AprDU1JWeVaeRz17drK3VmveXUajf3AP1yzfmIfiNWFTuS8H6Fj3l4o+lV4J6p03yufZUvbi+K1deC+MvP0NGJ+GzwRxXtHnFbihCVmgdI9rGek44d1STsABPqUk0ldlSu7HJv3ukOIdIwUL2vNCRHdcW+c0sBALquAo0E45LUqyfI2dk9jRt24zoSy+0AvZf9EinKc26ajE8nRrWcZRlsSWZbsg2EacVlcwLW0qLwqBsB161i46GVy6JgpUA025ZHLDYsXoVEnQDHPTn/y2bAl2LGsYgwkXQOoUqsklyI7kRG38I7glkS5m6K1oK6yAlgmbQe1w5QHrA92CxaMkycbwctH8scBkpaxbkh4aOzsQEYmAZNAyyFPwdFLAofC1uIbQnUABk044KpEbKiVmY3JQtbXlNGNMSBo9SxaKmRbQZYK2JcuvcnlCrTXRXXnXDNSxblTIboJAu+qmfqTQXe5KWla4VxyyGOjYqgyBKpCD4mk1LQTtAUsW7J1VJczVBc3975+uWb8xD8VqwqdyXg/Qse8vFH0yvnz1jpnld+ype3F8Vq68F8ZefoaMT8NngTivaPOKyUIG10IU3o90JhlNJp++7SanTpIqsHCL5FzPqUulJpUk0FBU5CtaD1kn1rKwuYvIQVQG2w8nDKnzdFYPczRNxz9ejt9FRAthgvuu1AqDi4YYXycbuwn1KN2KlfQuk3DIdThGUpWtbwOJGFNWlRVfoHTOGLluNZt2ixFjSbzSW3L7QHVbwjbzMSKOw1E0XHSxkak1HK0nms9LPLv9V5rU3zoOMc11pa66X2K5BwbhiCC1rqjU4B2kYFbqdRVU9LWbX28DXOLh9r/c34rMS9jKgOcGnEHklwaWtNG50I/WWh4iKpyqJXUb+dtG1ry1+xtVJ5lG+4sdlvtaQWguNGgh1XENY45MIGBGJpmsa+LjSlZpuyu2raJu19/QtOi5q9zinSVXdaxz3MXlSC8gF5ATZIKEGqjRbk3S51IPUKE54jBSwuRvYkNFR1Vwx2K8gWODcSajHEZUPKwywyCx1LoUF2pZmJi8gF5Achved9cs35iH4rVhU7kvB+hlHvLxPp1fPHrHS/K/9ky9uH4rV14L4y8/Q0Yj4bPn8le0ecYA1oCdUAvIBeQC8gF5ASZKR/MV/vNRotzcOnDXo7fRWtGRNkwYakAijhygCKkPAOLNBIPqUaui3sWy7pwkn6uyl6uGeDqgVIyOA70VOXUmZdDiarcYG9ad0A5rgGkOeY75LgR5tt0XBdqK5mpK86lg5wnFuSajmtpr73XXl9EdM60ZRatq7X8iMlrYZI3XCWsDQWucDeDAABg0UrTFbIUa0YTWZXk200no35/YxlUpuUXZ2VvwbVltJEokeC43r5phV1WnO4cFjUw/9DsadkrW1/73LGou0zy63I2XdAwEXb12vo1GPJaMTdGNErYRV4WmlmtuWFbs5e7tc49uDNpw7qbF26tnOV3lkQXkAvIBeQFjIyRX+Bxz1DYscxbGyW0FKa9Ha6KwuZbGHsz6ydOYvdHYqmDUJpmthgYvIBeQHI73HfXbL+Zh+K1a6vcl4P0Mod5eJ9Qr549Y6V5YfsmXtxfFauvBfGXn6GnEdxnz9VeyeaKoBVAKoBVLgVS4FUBKLE+o/sRsqNw6cNejt9Fa7mZrWh/K6qj3nYNazijBlVVSC8gFUAqgNmKYUxI7uzs2LF/QyTKZJKn+9GlVIjZC8qQVQCqAVQC8gLYJAAa+/qOwrFlRYbQKn144dLo7VLOxblla4jbo7fRUZTXtL+V1VHvOwLNGLKxjkqQxVAcjvbP12y/mYfitWFXuS8H6GUO8j6lXzx6x0nyx/ZEvbh+K1dWD+KvP0NNfuM+fKr2TzhVUhuiBn0e+a3y9zW8sAYXMQ26S70jpC4KlerxSpR2sm9G+vO+m3RnTCnHss738SQs7D9HAvAymjzeBFOEuckUw141Udeqp1ldWirrTXa+oVKDjDfV6/c2LTYYmTtYS4NLHOcC9poeVc84G0AN0EmhpVc1DG4irQlJJXTSWjW9r+7fVrkrq/I2zw9ONRRu7P+LUrZZohJM17ZKMaXtF9gdRoBo43SDWooRoWyeJrujCcJRu2k9HzdtNVa3NGKpU88oyT0VyUW5rXQcICahkrnDDC7e4MjDKrSDtprWNXH1KdfsmlvBJ+Ns3rdFjh4yp5l9f9F0W5IH0Ym95111+X3hebcw/CTnpCxl+oyz1oK3upuPlo79dbeRVhVaEur18y2awRB7Bfq0smc43mNHIBc0XrpDcHiuBxqtMf1CvKEnlSacEtG93Z6X11WhseGhdK+9/9HBT0vuu+jWg5V7DtACvXRezRlKUE57+FvxrY4aiSk1EsniDY4nVxfwlcqcgtAp+ssadWUq06fKKjbzuZSppU4y63N207mhkcDzeAkID8K+kA5pYOyThrC5KWOlUrVaat7qeXlto7vx+xulh1GEJddyTrJELRGyj+DkIAIkYa1fcDmuu4gaQQCDUaFjHE4h4ecrrNHWzTXK9mr/ZptNaiVKmqkY62f19CW525sc1aXm+eYxrSQSWGpkxoOVdaXDDQVhiMdWoKOazvFttJ78ue12kzOnh4VL2urO3+Shu531V8vKqHGmV240ta6u2rx6mlbXjnxUKOlmlfxabXp+UYcP/AE5T6PTwW5vWrceFpaGvcSZomEVbVrXhwdXDO8002LjpfqdeV7xWkZvnq1qufR6/U3TwsFaz5pffc4ndFjGvpHkP/wBBJjU6WtAGWS9PB1atSnmqb/8AFx/Dbv4nLiIRhK0fW5rVXYc4qgFUAqhRVCCqFLInjEH+8CNW1YsqZXVUhdEKCp/zhhoWLd9Coqc6pJ2rIhyG9s/XbL+Zh+K1YVe5LwfoZU+8j6oXz56p1XyobnPn3KtDIwS5obIAMSRG8PcANJo0rows1GqmzVWjeDR83gr2jzggMl5oBXAEkDQCaVPuHcsckc2e2u3kXM7W5FrrU8hgvGjMWdE54LWsPSUpStrLffUy7WVkr7bBlreC0hxq2oGwOreHUanDao8NRcXHLo7X8tvt13L2073v/GQMziXEuNX1vGuLgcwe73LJUaaioJaLVeJHUk3e+pltocAQHEAtLaVwuuNXN6icVJUKcnmcdbp+a2fkFUklZMsitTg6t41JDq6bzWlrD1gGiksNSatl6rye/wByqrPr/FsZFpc1/JeW3bwbsDvSAG1JYelNPMr3tfy2+wVWcXoyiWQuJLjUnMrZCEYRyx2MJScndljbW8MuBxumuGFMc6aqrXLD0pT7RrXTXXltzMlVko5U9PIibQ78Rxc12f3mi609YGAVWHpL+1c15PdeYdWb5/xEpLW9zw9ziXClDqoaimgY4pTw9KEXGMdHv/PwJVZyabexGG0OYQWuIo4OFDk4AgO66E96s6FOatJX0t5dBGrKLun9TAmdSl40uluf3XGrh1E4p2FO97dH5rRfYdrPa/8AGSNpfWt41Lg4mv3m1uu6xUqcPSsllVkmvJ7rzHazve/T8C0WlzzV5vHKpp/BWlRp0laCt936tidRzd5FS2mAQBAEAQBCBAEKZLvcgMIQ5zePYHz7o2VkYqRMx52MjcHuJ1Cgp6wtVeajTbZspRvNH08F4R6ZghAdF3f8lditMhkYZIHOJLuCLbjicSbrgQD1UXVTxlSCtuaZUIydzieJaz85n7ovlWzj5dEYcNEcS1n5zP3RfKnHy6IcNEcS1n5zP3RfKnHy6IvDRHEtZ+cz90Xypx8uiJw0RxLWfnM/dF8qcfLohw0RxLWfnM/dF8qcfLohw0RxLWfnM/dF8qcfLohw0RxLWfnM/dF8qcfLoi8NEcS1n5zP3RfKnHy6InDRHEtZ+cz90Xypx8uiHDRHEtZ+cz90Xypx8uiHDRHEtZ+cz90Xypx8uiHDRHEtZ+cz90Xypx8uiHDRHEtZ+cz90Xypx8uiHDRHEtZ+cz90Xypx8uiLw0RxLWfnM/dF8qcfLohw0RxLWfnM/dF8qcfLoicNEcS1n5zP3RfKnHy6IcNEcS1n5zP3RfKnHy6IcNEcS1n5zP3RfKnHy6IcNEcS1n5zP3RfKnHy6IcNEcS1n5zP3RfKnHy6IvDRHEtZ+cz90Xypx8uiJw0RxLWfnM/dF8qcfLohw0RxLWfnM/dF8qcfLohw0TI8i9m5zP3RfKnHz6IvDRO57196VmsDCLMw3nUvyPN6R9MgTq2CgXNVrSqP3jbCmoKyOdWozCAIAgCAIAgCAIAgCAIAgCAIAgCAIAgCAIAgCAIAgCAIAgCAIAgCAIAgCAIAgCAIAgCAIAgCAIAgCAIAgCAIAgCAIAgCAIAgCAIAgCAIAgCAIAgCAIAgCAIAgCAIAgCAIAgCAIAgCAIAgCAIAgCAIAgCAIAgCAIAgCAIAgCAIAgCAIAgCAIAgCAIAgCAIAgCAIAgCAIAg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3"/>
          <a:stretch>
            <a:fillRect/>
          </a:stretch>
        </p:blipFill>
        <p:spPr>
          <a:xfrm>
            <a:off x="4561012" y="3413425"/>
            <a:ext cx="21975" cy="22000"/>
          </a:xfrm>
          <a:prstGeom prst="rect">
            <a:avLst/>
          </a:prstGeom>
        </p:spPr>
      </p:pic>
      <p:sp>
        <p:nvSpPr>
          <p:cNvPr id="8" name="Rectangle 7"/>
          <p:cNvSpPr/>
          <p:nvPr/>
        </p:nvSpPr>
        <p:spPr>
          <a:xfrm>
            <a:off x="35496" y="3647086"/>
            <a:ext cx="1728192" cy="738664"/>
          </a:xfrm>
          <a:prstGeom prst="rect">
            <a:avLst/>
          </a:prstGeom>
        </p:spPr>
        <p:txBody>
          <a:bodyPr wrap="square" anchor="t">
            <a:spAutoFit/>
          </a:bodyPr>
          <a:lstStyle/>
          <a:p>
            <a:r>
              <a:rPr lang="en-US" sz="1400" dirty="0"/>
              <a:t>Client gets advertising message with the hyperlink</a:t>
            </a:r>
          </a:p>
        </p:txBody>
      </p:sp>
      <p:pic>
        <p:nvPicPr>
          <p:cNvPr id="176130" name="Picture 2" descr="https://mmi687.whatsapp.net/d/Lb1kPblvfUDzW3BC5_EKVlbhbFI/AvYQRG8d-U4j9aw4emICllfpiTf7TRiT479ajVrfNP_P.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712" y="785172"/>
            <a:ext cx="1584176" cy="2817720"/>
          </a:xfrm>
          <a:prstGeom prst="rect">
            <a:avLst/>
          </a:prstGeom>
          <a:noFill/>
          <a:extLst>
            <a:ext uri="{909E8E84-426E-40DD-AFC4-6F175D3DCCD1}">
              <a14:hiddenFill xmlns:a14="http://schemas.microsoft.com/office/drawing/2010/main">
                <a:solidFill>
                  <a:srgbClr val="FFFFFF"/>
                </a:solidFill>
              </a14:hiddenFill>
            </a:ext>
          </a:extLst>
        </p:spPr>
      </p:pic>
      <p:pic>
        <p:nvPicPr>
          <p:cNvPr id="176132" name="Picture 4" descr="https://mmi328.whatsapp.net/d/Ry6LAprhAU7YgMbtXU6r4lbhbEs/AhFkEwN9Ph0x1UvRvIVxeB_lCgYzMJQWgaFJvUhV0ox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785169"/>
            <a:ext cx="1584176" cy="2817723"/>
          </a:xfrm>
          <a:prstGeom prst="rect">
            <a:avLst/>
          </a:prstGeom>
          <a:noFill/>
          <a:extLst>
            <a:ext uri="{909E8E84-426E-40DD-AFC4-6F175D3DCCD1}">
              <a14:hiddenFill xmlns:a14="http://schemas.microsoft.com/office/drawing/2010/main">
                <a:solidFill>
                  <a:srgbClr val="FFFFFF"/>
                </a:solidFill>
              </a14:hiddenFill>
            </a:ext>
          </a:extLst>
        </p:spPr>
      </p:pic>
      <p:pic>
        <p:nvPicPr>
          <p:cNvPr id="176134" name="Picture 6" descr="https://mmi688.whatsapp.net/d/FEJyeIh2iU9orBdWlDCfi1bhbFc/Ar_upxrIGU6Y-iKPviahqSMEz2BKduJSG-W9wxI2aCJ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9912" y="785169"/>
            <a:ext cx="1595164" cy="2837265"/>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1808720" y="2050014"/>
            <a:ext cx="14401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6138" name="Picture 10" descr="https://mmi654.whatsapp.net/d/cieWWK0bKh5LcZvAN6lX6Vbhbow/AiMr52SFW-wVvPBRIDa585jicdfOUWAEOpMgUXm-bp9D.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80112" y="795837"/>
            <a:ext cx="1578180" cy="2807056"/>
          </a:xfrm>
          <a:prstGeom prst="rect">
            <a:avLst/>
          </a:prstGeom>
          <a:noFill/>
          <a:extLst>
            <a:ext uri="{909E8E84-426E-40DD-AFC4-6F175D3DCCD1}">
              <a14:hiddenFill xmlns:a14="http://schemas.microsoft.com/office/drawing/2010/main">
                <a:solidFill>
                  <a:srgbClr val="FFFFFF"/>
                </a:solidFill>
              </a14:hiddenFill>
            </a:ext>
          </a:extLst>
        </p:spPr>
      </p:pic>
      <p:pic>
        <p:nvPicPr>
          <p:cNvPr id="176140" name="Picture 12" descr="https://mmi308.whatsapp.net/d/jIPnocNJ5ehoPLxsU_ck0VbhbpA/AqcStSue1gJY9zLKGPTU9gOMXtpTaaHTOaHT_RFH2hEy.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80312" y="785169"/>
            <a:ext cx="1595165" cy="283726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3599892" y="2035394"/>
            <a:ext cx="14401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456317" y="2054660"/>
            <a:ext cx="14401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7273854" y="2036287"/>
            <a:ext cx="14401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708821" y="3628351"/>
            <a:ext cx="1728192" cy="307777"/>
          </a:xfrm>
          <a:prstGeom prst="rect">
            <a:avLst/>
          </a:prstGeom>
        </p:spPr>
        <p:txBody>
          <a:bodyPr wrap="square" anchor="t">
            <a:spAutoFit/>
          </a:bodyPr>
          <a:lstStyle/>
          <a:p>
            <a:r>
              <a:rPr lang="en-US" sz="1400" dirty="0"/>
              <a:t>Offers details</a:t>
            </a:r>
          </a:p>
        </p:txBody>
      </p:sp>
      <p:sp>
        <p:nvSpPr>
          <p:cNvPr id="22" name="Rectangle 21"/>
          <p:cNvSpPr/>
          <p:nvPr/>
        </p:nvSpPr>
        <p:spPr>
          <a:xfrm>
            <a:off x="1894419" y="3647086"/>
            <a:ext cx="1728192" cy="307777"/>
          </a:xfrm>
          <a:prstGeom prst="rect">
            <a:avLst/>
          </a:prstGeom>
        </p:spPr>
        <p:txBody>
          <a:bodyPr wrap="square" anchor="t">
            <a:spAutoFit/>
          </a:bodyPr>
          <a:lstStyle/>
          <a:p>
            <a:r>
              <a:rPr lang="en-US" sz="1400" dirty="0"/>
              <a:t>Client open the link </a:t>
            </a:r>
          </a:p>
        </p:txBody>
      </p:sp>
      <p:sp>
        <p:nvSpPr>
          <p:cNvPr id="23" name="Rectangle 22"/>
          <p:cNvSpPr/>
          <p:nvPr/>
        </p:nvSpPr>
        <p:spPr>
          <a:xfrm>
            <a:off x="5481534" y="3622434"/>
            <a:ext cx="1728192" cy="523220"/>
          </a:xfrm>
          <a:prstGeom prst="rect">
            <a:avLst/>
          </a:prstGeom>
        </p:spPr>
        <p:txBody>
          <a:bodyPr wrap="square" anchor="t">
            <a:spAutoFit/>
          </a:bodyPr>
          <a:lstStyle/>
          <a:p>
            <a:r>
              <a:rPr lang="en-US" sz="1400" dirty="0"/>
              <a:t>Short application form…</a:t>
            </a:r>
          </a:p>
        </p:txBody>
      </p:sp>
      <p:sp>
        <p:nvSpPr>
          <p:cNvPr id="24" name="Rectangle 23"/>
          <p:cNvSpPr/>
          <p:nvPr/>
        </p:nvSpPr>
        <p:spPr>
          <a:xfrm>
            <a:off x="7308199" y="3647086"/>
            <a:ext cx="1728192" cy="738664"/>
          </a:xfrm>
          <a:prstGeom prst="rect">
            <a:avLst/>
          </a:prstGeom>
        </p:spPr>
        <p:txBody>
          <a:bodyPr wrap="square" anchor="t">
            <a:spAutoFit/>
          </a:bodyPr>
          <a:lstStyle/>
          <a:p>
            <a:r>
              <a:rPr lang="en-US" sz="1400" dirty="0"/>
              <a:t>…with product parameters and documents required</a:t>
            </a:r>
          </a:p>
        </p:txBody>
      </p:sp>
      <p:sp>
        <p:nvSpPr>
          <p:cNvPr id="29" name="Rectangle 28"/>
          <p:cNvSpPr/>
          <p:nvPr/>
        </p:nvSpPr>
        <p:spPr>
          <a:xfrm>
            <a:off x="39412" y="4624475"/>
            <a:ext cx="1728192" cy="523220"/>
          </a:xfrm>
          <a:prstGeom prst="rect">
            <a:avLst/>
          </a:prstGeom>
        </p:spPr>
        <p:txBody>
          <a:bodyPr wrap="square" anchor="t">
            <a:spAutoFit/>
          </a:bodyPr>
          <a:lstStyle/>
          <a:p>
            <a:r>
              <a:rPr lang="en-US" sz="1400" dirty="0"/>
              <a:t>Client approve the request</a:t>
            </a:r>
          </a:p>
        </p:txBody>
      </p:sp>
      <p:sp>
        <p:nvSpPr>
          <p:cNvPr id="30" name="Rectangle 29"/>
          <p:cNvSpPr/>
          <p:nvPr/>
        </p:nvSpPr>
        <p:spPr>
          <a:xfrm>
            <a:off x="3354" y="5355213"/>
            <a:ext cx="1728192" cy="954107"/>
          </a:xfrm>
          <a:prstGeom prst="rect">
            <a:avLst/>
          </a:prstGeom>
        </p:spPr>
        <p:txBody>
          <a:bodyPr wrap="square" anchor="t">
            <a:spAutoFit/>
          </a:bodyPr>
          <a:lstStyle/>
          <a:p>
            <a:r>
              <a:rPr lang="en-US" sz="1400" dirty="0"/>
              <a:t>Request to add as a friend from bot with the picture of nice lady</a:t>
            </a:r>
          </a:p>
        </p:txBody>
      </p:sp>
      <p:sp>
        <p:nvSpPr>
          <p:cNvPr id="31" name="Right Arrow 30"/>
          <p:cNvSpPr/>
          <p:nvPr/>
        </p:nvSpPr>
        <p:spPr>
          <a:xfrm rot="16200000">
            <a:off x="827582" y="4395731"/>
            <a:ext cx="14401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rot="16361722">
            <a:off x="827582" y="5097210"/>
            <a:ext cx="14401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0829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lgn="l"/>
            <a:r>
              <a:rPr lang="en-US" sz="3200" dirty="0"/>
              <a:t>Marketing Mix &amp; Marketing cost </a:t>
            </a:r>
            <a:endParaRPr lang="ru-RU" sz="3200" dirty="0"/>
          </a:p>
        </p:txBody>
      </p:sp>
      <p:sp>
        <p:nvSpPr>
          <p:cNvPr id="6" name="Номер слайда 5"/>
          <p:cNvSpPr>
            <a:spLocks noGrp="1"/>
          </p:cNvSpPr>
          <p:nvPr>
            <p:ph type="sldNum" sz="quarter" idx="12"/>
          </p:nvPr>
        </p:nvSpPr>
        <p:spPr/>
        <p:txBody>
          <a:bodyPr/>
          <a:lstStyle/>
          <a:p>
            <a:fld id="{D7F305DA-160D-498F-B102-A1D8643B4A2C}" type="slidenum">
              <a:rPr lang="ru-RU" smtClean="0"/>
              <a:pPr/>
              <a:t>33</a:t>
            </a:fld>
            <a:endParaRPr lang="ru-RU" dirty="0"/>
          </a:p>
        </p:txBody>
      </p:sp>
      <p:graphicFrame>
        <p:nvGraphicFramePr>
          <p:cNvPr id="23" name="Таблица 22"/>
          <p:cNvGraphicFramePr>
            <a:graphicFrameLocks noGrp="1"/>
          </p:cNvGraphicFramePr>
          <p:nvPr>
            <p:extLst>
              <p:ext uri="{D42A27DB-BD31-4B8C-83A1-F6EECF244321}">
                <p14:modId xmlns:p14="http://schemas.microsoft.com/office/powerpoint/2010/main" val="1162847569"/>
              </p:ext>
            </p:extLst>
          </p:nvPr>
        </p:nvGraphicFramePr>
        <p:xfrm>
          <a:off x="130100" y="764704"/>
          <a:ext cx="8856984" cy="3132832"/>
        </p:xfrm>
        <a:graphic>
          <a:graphicData uri="http://schemas.openxmlformats.org/drawingml/2006/table">
            <a:tbl>
              <a:tblPr firstRow="1" bandRow="1">
                <a:tableStyleId>{5C22544A-7EE6-4342-B048-85BDC9FD1C3A}</a:tableStyleId>
              </a:tblPr>
              <a:tblGrid>
                <a:gridCol w="259820">
                  <a:extLst>
                    <a:ext uri="{9D8B030D-6E8A-4147-A177-3AD203B41FA5}">
                      <a16:colId xmlns:a16="http://schemas.microsoft.com/office/drawing/2014/main" val="20000"/>
                    </a:ext>
                  </a:extLst>
                </a:gridCol>
                <a:gridCol w="2725269">
                  <a:extLst>
                    <a:ext uri="{9D8B030D-6E8A-4147-A177-3AD203B41FA5}">
                      <a16:colId xmlns:a16="http://schemas.microsoft.com/office/drawing/2014/main" val="20001"/>
                    </a:ext>
                  </a:extLst>
                </a:gridCol>
                <a:gridCol w="1148849">
                  <a:extLst>
                    <a:ext uri="{9D8B030D-6E8A-4147-A177-3AD203B41FA5}">
                      <a16:colId xmlns:a16="http://schemas.microsoft.com/office/drawing/2014/main" val="20002"/>
                    </a:ext>
                  </a:extLst>
                </a:gridCol>
                <a:gridCol w="1212674">
                  <a:extLst>
                    <a:ext uri="{9D8B030D-6E8A-4147-A177-3AD203B41FA5}">
                      <a16:colId xmlns:a16="http://schemas.microsoft.com/office/drawing/2014/main" val="20003"/>
                    </a:ext>
                  </a:extLst>
                </a:gridCol>
                <a:gridCol w="1212674">
                  <a:extLst>
                    <a:ext uri="{9D8B030D-6E8A-4147-A177-3AD203B41FA5}">
                      <a16:colId xmlns:a16="http://schemas.microsoft.com/office/drawing/2014/main" val="20004"/>
                    </a:ext>
                  </a:extLst>
                </a:gridCol>
                <a:gridCol w="1148849">
                  <a:extLst>
                    <a:ext uri="{9D8B030D-6E8A-4147-A177-3AD203B41FA5}">
                      <a16:colId xmlns:a16="http://schemas.microsoft.com/office/drawing/2014/main" val="20005"/>
                    </a:ext>
                  </a:extLst>
                </a:gridCol>
                <a:gridCol w="1148849">
                  <a:extLst>
                    <a:ext uri="{9D8B030D-6E8A-4147-A177-3AD203B41FA5}">
                      <a16:colId xmlns:a16="http://schemas.microsoft.com/office/drawing/2014/main" val="20006"/>
                    </a:ext>
                  </a:extLst>
                </a:gridCol>
              </a:tblGrid>
              <a:tr h="370840">
                <a:tc>
                  <a:txBody>
                    <a:bodyPr/>
                    <a:lstStyle/>
                    <a:p>
                      <a:pPr algn="ctr"/>
                      <a:r>
                        <a:rPr lang="en-US" sz="1400" dirty="0"/>
                        <a:t>#</a:t>
                      </a:r>
                      <a:endParaRPr lang="ru-RU"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Marketing tools</a:t>
                      </a:r>
                      <a:r>
                        <a:rPr lang="ru-RU" sz="1400" dirty="0"/>
                        <a:t>*</a:t>
                      </a:r>
                    </a:p>
                    <a:p>
                      <a:pPr marL="0" marR="0" indent="0" algn="ctr" defTabSz="914400" rtl="0" eaLnBrk="1" fontAlgn="auto" latinLnBrk="0" hangingPunct="1">
                        <a:lnSpc>
                          <a:spcPct val="100000"/>
                        </a:lnSpc>
                        <a:spcBef>
                          <a:spcPts val="0"/>
                        </a:spcBef>
                        <a:spcAft>
                          <a:spcPts val="0"/>
                        </a:spcAft>
                        <a:buClrTx/>
                        <a:buSzTx/>
                        <a:buFontTx/>
                        <a:buNone/>
                        <a:tabLst/>
                        <a:defRPr/>
                      </a:pPr>
                      <a:endParaRPr lang="ru-RU" sz="1400" dirty="0"/>
                    </a:p>
                  </a:txBody>
                  <a:tcPr/>
                </a:tc>
                <a:tc>
                  <a:txBody>
                    <a:bodyPr/>
                    <a:lstStyle/>
                    <a:p>
                      <a:pPr algn="ctr"/>
                      <a:endParaRPr lang="en-US" sz="1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Sales  volume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p>
                      <a:pPr algn="ctr"/>
                      <a:r>
                        <a:rPr lang="en-US" sz="1400" dirty="0"/>
                        <a:t>Lead cost </a:t>
                      </a:r>
                    </a:p>
                    <a:p>
                      <a:pPr algn="ctr"/>
                      <a:r>
                        <a:rPr lang="en-US" sz="1400" dirty="0"/>
                        <a:t>$</a:t>
                      </a:r>
                    </a:p>
                    <a:p>
                      <a:pPr algn="ctr"/>
                      <a:endParaRPr lang="ru-RU" sz="1400" dirty="0"/>
                    </a:p>
                  </a:txBody>
                  <a:tcPr/>
                </a:tc>
                <a:tc>
                  <a:txBody>
                    <a:bodyPr/>
                    <a:lstStyle/>
                    <a:p>
                      <a:pPr algn="ctr"/>
                      <a:endParaRPr lang="en-US" sz="1400" dirty="0"/>
                    </a:p>
                    <a:p>
                      <a:pPr algn="ctr"/>
                      <a:r>
                        <a:rPr lang="en-US" sz="1400" dirty="0"/>
                        <a:t>Approval rate</a:t>
                      </a:r>
                    </a:p>
                    <a:p>
                      <a:pPr algn="ctr"/>
                      <a:r>
                        <a:rPr lang="en-US" sz="1400" dirty="0"/>
                        <a:t>%</a:t>
                      </a:r>
                      <a:endParaRPr lang="ru-RU"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400" dirty="0"/>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Disbursement rate</a:t>
                      </a:r>
                    </a:p>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a:t>
                      </a:r>
                      <a:endParaRPr lang="ru-RU" sz="1400" dirty="0"/>
                    </a:p>
                    <a:p>
                      <a:pPr algn="ctr"/>
                      <a:endParaRPr lang="ru-RU" sz="1400" dirty="0"/>
                    </a:p>
                  </a:txBody>
                  <a:tcPr/>
                </a:tc>
                <a:tc>
                  <a:txBody>
                    <a:bodyPr/>
                    <a:lstStyle/>
                    <a:p>
                      <a:pPr algn="ctr"/>
                      <a:endParaRPr lang="en-US" sz="1400" dirty="0"/>
                    </a:p>
                    <a:p>
                      <a:pPr algn="ctr"/>
                      <a:r>
                        <a:rPr lang="en-US" sz="1400" dirty="0"/>
                        <a:t>Client cost</a:t>
                      </a:r>
                    </a:p>
                    <a:p>
                      <a:pPr algn="ctr"/>
                      <a:r>
                        <a:rPr lang="en-US" sz="1400" dirty="0"/>
                        <a:t>$</a:t>
                      </a:r>
                      <a:endParaRPr lang="ru-RU" sz="1400" dirty="0"/>
                    </a:p>
                  </a:txBody>
                  <a:tcPr/>
                </a:tc>
                <a:extLst>
                  <a:ext uri="{0D108BD9-81ED-4DB2-BD59-A6C34878D82A}">
                    <a16:rowId xmlns:a16="http://schemas.microsoft.com/office/drawing/2014/main" val="10000"/>
                  </a:ext>
                </a:extLst>
              </a:tr>
              <a:tr h="491232">
                <a:tc>
                  <a:txBody>
                    <a:bodyPr/>
                    <a:lstStyle/>
                    <a:p>
                      <a:r>
                        <a:rPr lang="en-US" sz="1200" dirty="0"/>
                        <a:t>1</a:t>
                      </a:r>
                      <a:endParaRPr lang="ru-RU" sz="1200" dirty="0"/>
                    </a:p>
                  </a:txBody>
                  <a:tcPr/>
                </a:tc>
                <a:tc>
                  <a:txBody>
                    <a:bodyPr/>
                    <a:lstStyle/>
                    <a:p>
                      <a:pPr algn="l" fontAlgn="b"/>
                      <a:r>
                        <a:rPr lang="en-US" sz="1200" u="none" strike="noStrike" dirty="0">
                          <a:effectLst/>
                        </a:rPr>
                        <a:t>Google Search Ad</a:t>
                      </a:r>
                      <a:endParaRPr lang="en-US" sz="1200" b="0" i="0" u="none" strike="noStrike" dirty="0">
                        <a:solidFill>
                          <a:srgbClr val="000000"/>
                        </a:solidFill>
                        <a:effectLst/>
                        <a:latin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ndParaRPr>
                    </a:p>
                  </a:txBody>
                  <a:tcPr/>
                </a:tc>
                <a:tc>
                  <a:txBody>
                    <a:bodyPr/>
                    <a:lstStyle/>
                    <a:p>
                      <a:pPr algn="ctr"/>
                      <a:r>
                        <a:rPr lang="en-US" sz="1200" dirty="0">
                          <a:solidFill>
                            <a:schemeClr val="tx1"/>
                          </a:solidFill>
                        </a:rPr>
                        <a:t>30%</a:t>
                      </a:r>
                      <a:endParaRPr lang="ru-RU" sz="12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rPr>
                        <a:t>$25</a:t>
                      </a:r>
                      <a:endParaRPr lang="en-US" sz="1200" dirty="0">
                        <a:solidFill>
                          <a:schemeClr val="tx1"/>
                        </a:solidFill>
                      </a:endParaRPr>
                    </a:p>
                  </a:txBody>
                  <a:tcPr/>
                </a:tc>
                <a:tc>
                  <a:txBody>
                    <a:bodyPr/>
                    <a:lstStyle/>
                    <a:p>
                      <a:pPr algn="ctr"/>
                      <a:r>
                        <a:rPr lang="en-US" sz="1200" dirty="0">
                          <a:solidFill>
                            <a:schemeClr val="tx1"/>
                          </a:solidFill>
                        </a:rPr>
                        <a:t>60%</a:t>
                      </a:r>
                    </a:p>
                  </a:txBody>
                  <a:tcPr/>
                </a:tc>
                <a:tc>
                  <a:txBody>
                    <a:bodyPr/>
                    <a:lstStyle/>
                    <a:p>
                      <a:pPr algn="ctr"/>
                      <a:r>
                        <a:rPr lang="en-US" sz="1200" dirty="0">
                          <a:solidFill>
                            <a:schemeClr val="tx1"/>
                          </a:solidFill>
                        </a:rPr>
                        <a:t>90%</a:t>
                      </a:r>
                      <a:endParaRPr lang="ru-RU" sz="1200" dirty="0">
                        <a:solidFill>
                          <a:schemeClr val="tx1"/>
                        </a:solidFill>
                      </a:endParaRPr>
                    </a:p>
                  </a:txBody>
                  <a:tcPr/>
                </a:tc>
                <a:tc>
                  <a:txBody>
                    <a:bodyPr/>
                    <a:lstStyle/>
                    <a:p>
                      <a:pPr algn="ctr"/>
                      <a:r>
                        <a:rPr lang="en-US" sz="1200" dirty="0">
                          <a:solidFill>
                            <a:schemeClr val="tx1"/>
                          </a:solidFill>
                        </a:rPr>
                        <a:t>$46</a:t>
                      </a:r>
                      <a:endParaRPr lang="ru-RU" sz="1200" dirty="0">
                        <a:solidFill>
                          <a:schemeClr val="tx1"/>
                        </a:solidFill>
                      </a:endParaRPr>
                    </a:p>
                  </a:txBody>
                  <a:tcPr/>
                </a:tc>
                <a:extLst>
                  <a:ext uri="{0D108BD9-81ED-4DB2-BD59-A6C34878D82A}">
                    <a16:rowId xmlns:a16="http://schemas.microsoft.com/office/drawing/2014/main" val="10002"/>
                  </a:ext>
                </a:extLst>
              </a:tr>
              <a:tr h="370840">
                <a:tc>
                  <a:txBody>
                    <a:bodyPr/>
                    <a:lstStyle/>
                    <a:p>
                      <a:r>
                        <a:rPr lang="en-US" sz="1200" dirty="0"/>
                        <a:t>2</a:t>
                      </a:r>
                      <a:endParaRPr lang="ru-RU" sz="1200" dirty="0"/>
                    </a:p>
                  </a:txBody>
                  <a:tcPr/>
                </a:tc>
                <a:tc>
                  <a:txBody>
                    <a:bodyPr/>
                    <a:lstStyle/>
                    <a:p>
                      <a:pPr algn="l" fontAlgn="b"/>
                      <a:r>
                        <a:rPr lang="en-US" sz="1200" u="none" strike="noStrike" dirty="0">
                          <a:effectLst/>
                        </a:rPr>
                        <a:t>Display Network</a:t>
                      </a:r>
                      <a:endParaRPr lang="en-US" sz="1200" b="0" i="0" u="none" strike="noStrike" dirty="0">
                        <a:solidFill>
                          <a:srgbClr val="000000"/>
                        </a:solidFill>
                        <a:effectLst/>
                        <a:latin typeface="Calibri" panose="020F0502020204030204" pitchFamily="34" charset="0"/>
                      </a:endParaRPr>
                    </a:p>
                  </a:txBody>
                  <a:tcPr/>
                </a:tc>
                <a:tc>
                  <a:txBody>
                    <a:bodyPr/>
                    <a:lstStyle/>
                    <a:p>
                      <a:pPr algn="ctr"/>
                      <a:r>
                        <a:rPr lang="en-US" sz="1200" dirty="0">
                          <a:solidFill>
                            <a:schemeClr val="tx1"/>
                          </a:solidFill>
                        </a:rPr>
                        <a:t>20%</a:t>
                      </a:r>
                    </a:p>
                  </a:txBody>
                  <a:tcPr/>
                </a:tc>
                <a:tc>
                  <a:txBody>
                    <a:bodyPr/>
                    <a:lstStyle/>
                    <a:p>
                      <a:pPr algn="ctr"/>
                      <a:r>
                        <a:rPr lang="en-US" sz="1200" baseline="0" dirty="0">
                          <a:solidFill>
                            <a:schemeClr val="tx1"/>
                          </a:solidFill>
                        </a:rPr>
                        <a:t>$10</a:t>
                      </a:r>
                      <a:endParaRPr lang="ru-RU" sz="1200" dirty="0">
                        <a:solidFill>
                          <a:schemeClr val="tx1"/>
                        </a:solidFill>
                      </a:endParaRPr>
                    </a:p>
                  </a:txBody>
                  <a:tcPr/>
                </a:tc>
                <a:tc>
                  <a:txBody>
                    <a:bodyPr/>
                    <a:lstStyle/>
                    <a:p>
                      <a:pPr algn="ctr"/>
                      <a:r>
                        <a:rPr lang="en-US" sz="1200" dirty="0">
                          <a:solidFill>
                            <a:schemeClr val="tx1"/>
                          </a:solidFill>
                        </a:rPr>
                        <a:t>60%</a:t>
                      </a:r>
                      <a:endParaRPr lang="ru-RU" sz="1200" dirty="0">
                        <a:solidFill>
                          <a:schemeClr val="tx1"/>
                        </a:solidFill>
                      </a:endParaRPr>
                    </a:p>
                  </a:txBody>
                  <a:tcPr/>
                </a:tc>
                <a:tc>
                  <a:txBody>
                    <a:bodyPr/>
                    <a:lstStyle/>
                    <a:p>
                      <a:pPr algn="ctr"/>
                      <a:r>
                        <a:rPr lang="ru-RU" sz="1200" dirty="0">
                          <a:solidFill>
                            <a:schemeClr val="tx1"/>
                          </a:solidFill>
                        </a:rPr>
                        <a:t>90%</a:t>
                      </a:r>
                    </a:p>
                  </a:txBody>
                  <a:tcPr/>
                </a:tc>
                <a:tc>
                  <a:txBody>
                    <a:bodyPr/>
                    <a:lstStyle/>
                    <a:p>
                      <a:pPr algn="ctr"/>
                      <a:r>
                        <a:rPr lang="en-US" sz="1200" dirty="0">
                          <a:solidFill>
                            <a:schemeClr val="tx1"/>
                          </a:solidFill>
                        </a:rPr>
                        <a:t>$19</a:t>
                      </a:r>
                      <a:endParaRPr lang="ru-RU" sz="1200" dirty="0">
                        <a:solidFill>
                          <a:schemeClr val="tx1"/>
                        </a:solidFill>
                      </a:endParaRPr>
                    </a:p>
                  </a:txBody>
                  <a:tcPr/>
                </a:tc>
                <a:extLst>
                  <a:ext uri="{0D108BD9-81ED-4DB2-BD59-A6C34878D82A}">
                    <a16:rowId xmlns:a16="http://schemas.microsoft.com/office/drawing/2014/main" val="10003"/>
                  </a:ext>
                </a:extLst>
              </a:tr>
              <a:tr h="370840">
                <a:tc>
                  <a:txBody>
                    <a:bodyPr/>
                    <a:lstStyle/>
                    <a:p>
                      <a:r>
                        <a:rPr lang="en-US" sz="1200" b="0" dirty="0">
                          <a:solidFill>
                            <a:schemeClr val="tx1"/>
                          </a:solidFill>
                        </a:rPr>
                        <a:t>3</a:t>
                      </a:r>
                      <a:endParaRPr lang="ru-RU" sz="1200" b="0" dirty="0">
                        <a:solidFill>
                          <a:schemeClr val="tx1"/>
                        </a:solidFill>
                      </a:endParaRPr>
                    </a:p>
                  </a:txBody>
                  <a:tcPr/>
                </a:tc>
                <a:tc>
                  <a:txBody>
                    <a:bodyPr/>
                    <a:lstStyle/>
                    <a:p>
                      <a:pPr algn="l" fontAlgn="b"/>
                      <a:r>
                        <a:rPr lang="en-US" sz="1200" b="0" u="none" strike="noStrike" dirty="0">
                          <a:effectLst/>
                        </a:rPr>
                        <a:t>Google Remarketing</a:t>
                      </a:r>
                      <a:r>
                        <a:rPr lang="ru-RU" sz="1200" b="0" u="none" strike="noStrike" dirty="0">
                          <a:effectLst/>
                        </a:rPr>
                        <a:t>*</a:t>
                      </a:r>
                      <a:r>
                        <a:rPr lang="en-US" sz="1200" b="0" u="none" strike="noStrike" dirty="0">
                          <a:effectLst/>
                        </a:rPr>
                        <a:t>*</a:t>
                      </a:r>
                      <a:endParaRPr lang="en-US" sz="1200" b="0" i="0" u="none" strike="noStrike" dirty="0">
                        <a:solidFill>
                          <a:srgbClr val="000000"/>
                        </a:solidFill>
                        <a:effectLst/>
                        <a:latin typeface="Calibri" panose="020F0502020204030204" pitchFamily="34" charset="0"/>
                      </a:endParaRPr>
                    </a:p>
                  </a:txBody>
                  <a:tcPr/>
                </a:tc>
                <a:tc>
                  <a:txBody>
                    <a:bodyPr/>
                    <a:lstStyle/>
                    <a:p>
                      <a:pPr algn="ctr"/>
                      <a:r>
                        <a:rPr lang="en-US" sz="1200" dirty="0">
                          <a:solidFill>
                            <a:schemeClr val="tx1"/>
                          </a:solidFill>
                        </a:rPr>
                        <a:t>10%</a:t>
                      </a:r>
                      <a:endParaRPr lang="ru-RU" sz="1200" dirty="0">
                        <a:solidFill>
                          <a:schemeClr val="tx1"/>
                        </a:solidFill>
                      </a:endParaRPr>
                    </a:p>
                  </a:txBody>
                  <a:tcPr/>
                </a:tc>
                <a:tc>
                  <a:txBody>
                    <a:bodyPr/>
                    <a:lstStyle/>
                    <a:p>
                      <a:pPr algn="ctr"/>
                      <a:r>
                        <a:rPr lang="en-US" sz="1200" dirty="0">
                          <a:solidFill>
                            <a:schemeClr val="tx1"/>
                          </a:solidFill>
                        </a:rPr>
                        <a:t>$15</a:t>
                      </a:r>
                      <a:endParaRPr lang="ru-RU" sz="1200" dirty="0">
                        <a:solidFill>
                          <a:schemeClr val="tx1"/>
                        </a:solidFill>
                      </a:endParaRPr>
                    </a:p>
                  </a:txBody>
                  <a:tcPr/>
                </a:tc>
                <a:tc>
                  <a:txBody>
                    <a:bodyPr/>
                    <a:lstStyle/>
                    <a:p>
                      <a:pPr algn="ctr"/>
                      <a:r>
                        <a:rPr lang="en-US" sz="1200" dirty="0">
                          <a:solidFill>
                            <a:schemeClr val="tx1"/>
                          </a:solidFill>
                        </a:rPr>
                        <a:t>60%</a:t>
                      </a:r>
                      <a:endParaRPr lang="ru-RU" sz="1200" dirty="0">
                        <a:solidFill>
                          <a:schemeClr val="tx1"/>
                        </a:solidFill>
                      </a:endParaRPr>
                    </a:p>
                  </a:txBody>
                  <a:tcPr/>
                </a:tc>
                <a:tc>
                  <a:txBody>
                    <a:bodyPr/>
                    <a:lstStyle/>
                    <a:p>
                      <a:pPr algn="ctr"/>
                      <a:r>
                        <a:rPr lang="en-US" sz="1200" dirty="0">
                          <a:solidFill>
                            <a:schemeClr val="tx1"/>
                          </a:solidFill>
                        </a:rPr>
                        <a:t>90%</a:t>
                      </a:r>
                      <a:endParaRPr lang="ru-RU" sz="1200" dirty="0">
                        <a:solidFill>
                          <a:schemeClr val="tx1"/>
                        </a:solidFill>
                      </a:endParaRPr>
                    </a:p>
                  </a:txBody>
                  <a:tcPr/>
                </a:tc>
                <a:tc>
                  <a:txBody>
                    <a:bodyPr/>
                    <a:lstStyle/>
                    <a:p>
                      <a:pPr algn="ctr"/>
                      <a:r>
                        <a:rPr lang="en-US" sz="1200" dirty="0">
                          <a:solidFill>
                            <a:schemeClr val="tx1"/>
                          </a:solidFill>
                        </a:rPr>
                        <a:t>$28</a:t>
                      </a:r>
                      <a:endParaRPr lang="ru-RU" sz="1200" dirty="0">
                        <a:solidFill>
                          <a:schemeClr val="tx1"/>
                        </a:solidFill>
                      </a:endParaRPr>
                    </a:p>
                  </a:txBody>
                  <a:tcPr/>
                </a:tc>
                <a:extLst>
                  <a:ext uri="{0D108BD9-81ED-4DB2-BD59-A6C34878D82A}">
                    <a16:rowId xmlns:a16="http://schemas.microsoft.com/office/drawing/2014/main" val="10004"/>
                  </a:ext>
                </a:extLst>
              </a:tr>
              <a:tr h="370840">
                <a:tc>
                  <a:txBody>
                    <a:bodyPr/>
                    <a:lstStyle/>
                    <a:p>
                      <a:r>
                        <a:rPr lang="en-US" sz="1200" b="0" dirty="0">
                          <a:solidFill>
                            <a:schemeClr val="tx1"/>
                          </a:solidFill>
                        </a:rPr>
                        <a:t>4</a:t>
                      </a:r>
                      <a:endParaRPr lang="ru-RU" sz="1200" b="0" dirty="0">
                        <a:solidFill>
                          <a:schemeClr val="tx1"/>
                        </a:solidFill>
                      </a:endParaRPr>
                    </a:p>
                  </a:txBody>
                  <a:tcPr/>
                </a:tc>
                <a:tc>
                  <a:txBody>
                    <a:bodyPr/>
                    <a:lstStyle/>
                    <a:p>
                      <a:pPr algn="l" fontAlgn="b"/>
                      <a:r>
                        <a:rPr lang="en-US" sz="1200" b="0" i="0" u="none" strike="noStrike" dirty="0">
                          <a:solidFill>
                            <a:srgbClr val="000000"/>
                          </a:solidFill>
                          <a:effectLst/>
                          <a:latin typeface="Calibri" panose="020F0502020204030204" pitchFamily="34" charset="0"/>
                        </a:rPr>
                        <a:t>Social</a:t>
                      </a:r>
                      <a:r>
                        <a:rPr lang="en-US" sz="1200" b="0" i="0" u="none" strike="noStrike" baseline="0" dirty="0">
                          <a:solidFill>
                            <a:srgbClr val="000000"/>
                          </a:solidFill>
                          <a:effectLst/>
                          <a:latin typeface="Calibri" panose="020F0502020204030204" pitchFamily="34" charset="0"/>
                        </a:rPr>
                        <a:t> Media***</a:t>
                      </a:r>
                      <a:endParaRPr lang="en-US" sz="1200" b="0" i="0" u="none" strike="noStrike" dirty="0">
                        <a:solidFill>
                          <a:srgbClr val="000000"/>
                        </a:solidFill>
                        <a:effectLst/>
                        <a:latin typeface="Calibri" panose="020F0502020204030204" pitchFamily="34" charset="0"/>
                      </a:endParaRPr>
                    </a:p>
                  </a:txBody>
                  <a:tcPr/>
                </a:tc>
                <a:tc>
                  <a:txBody>
                    <a:bodyPr/>
                    <a:lstStyle/>
                    <a:p>
                      <a:pPr algn="ctr"/>
                      <a:r>
                        <a:rPr lang="en-US" sz="1200" dirty="0">
                          <a:solidFill>
                            <a:schemeClr val="tx1"/>
                          </a:solidFill>
                        </a:rPr>
                        <a:t>40%</a:t>
                      </a:r>
                      <a:endParaRPr lang="ru-RU" sz="1200" dirty="0">
                        <a:solidFill>
                          <a:schemeClr val="tx1"/>
                        </a:solidFill>
                      </a:endParaRPr>
                    </a:p>
                  </a:txBody>
                  <a:tcPr/>
                </a:tc>
                <a:tc>
                  <a:txBody>
                    <a:bodyPr/>
                    <a:lstStyle/>
                    <a:p>
                      <a:pPr algn="ctr"/>
                      <a:r>
                        <a:rPr lang="en-US" sz="1200" dirty="0">
                          <a:solidFill>
                            <a:schemeClr val="tx1"/>
                          </a:solidFill>
                        </a:rPr>
                        <a:t>$4</a:t>
                      </a:r>
                      <a:endParaRPr lang="ru-RU" sz="1200" dirty="0">
                        <a:solidFill>
                          <a:schemeClr val="tx1"/>
                        </a:solidFill>
                      </a:endParaRPr>
                    </a:p>
                  </a:txBody>
                  <a:tcPr/>
                </a:tc>
                <a:tc>
                  <a:txBody>
                    <a:bodyPr/>
                    <a:lstStyle/>
                    <a:p>
                      <a:pPr algn="ctr"/>
                      <a:r>
                        <a:rPr lang="en-US" sz="1200" dirty="0">
                          <a:solidFill>
                            <a:schemeClr val="tx1"/>
                          </a:solidFill>
                        </a:rPr>
                        <a:t>60%</a:t>
                      </a:r>
                      <a:endParaRPr lang="ru-RU" sz="1200" dirty="0">
                        <a:solidFill>
                          <a:schemeClr val="tx1"/>
                        </a:solidFill>
                      </a:endParaRPr>
                    </a:p>
                  </a:txBody>
                  <a:tcPr/>
                </a:tc>
                <a:tc>
                  <a:txBody>
                    <a:bodyPr/>
                    <a:lstStyle/>
                    <a:p>
                      <a:pPr algn="ctr"/>
                      <a:r>
                        <a:rPr lang="en-US" sz="1200" dirty="0">
                          <a:solidFill>
                            <a:schemeClr val="tx1"/>
                          </a:solidFill>
                        </a:rPr>
                        <a:t>90%</a:t>
                      </a:r>
                      <a:endParaRPr lang="ru-RU" sz="1200" dirty="0">
                        <a:solidFill>
                          <a:schemeClr val="tx1"/>
                        </a:solidFill>
                      </a:endParaRPr>
                    </a:p>
                  </a:txBody>
                  <a:tcPr/>
                </a:tc>
                <a:tc>
                  <a:txBody>
                    <a:bodyPr/>
                    <a:lstStyle/>
                    <a:p>
                      <a:pPr algn="ctr"/>
                      <a:r>
                        <a:rPr lang="en-US" sz="1200" dirty="0">
                          <a:solidFill>
                            <a:schemeClr val="tx1"/>
                          </a:solidFill>
                        </a:rPr>
                        <a:t>$7</a:t>
                      </a:r>
                      <a:endParaRPr lang="ru-RU" sz="1200" dirty="0">
                        <a:solidFill>
                          <a:schemeClr val="tx1"/>
                        </a:solidFill>
                      </a:endParaRPr>
                    </a:p>
                  </a:txBody>
                  <a:tcPr/>
                </a:tc>
                <a:extLst>
                  <a:ext uri="{0D108BD9-81ED-4DB2-BD59-A6C34878D82A}">
                    <a16:rowId xmlns:a16="http://schemas.microsoft.com/office/drawing/2014/main" val="10006"/>
                  </a:ext>
                </a:extLst>
              </a:tr>
              <a:tr h="370840">
                <a:tc>
                  <a:txBody>
                    <a:bodyPr/>
                    <a:lstStyle/>
                    <a:p>
                      <a:endParaRPr lang="ru-RU" sz="1200" b="1" i="0" dirty="0">
                        <a:solidFill>
                          <a:srgbClr val="FF0000"/>
                        </a:solidFill>
                      </a:endParaRPr>
                    </a:p>
                  </a:txBody>
                  <a:tcPr/>
                </a:tc>
                <a:tc>
                  <a:txBody>
                    <a:bodyPr/>
                    <a:lstStyle/>
                    <a:p>
                      <a:r>
                        <a:rPr lang="en-US" sz="1200" b="1" i="0" dirty="0">
                          <a:solidFill>
                            <a:schemeClr val="tx1"/>
                          </a:solidFill>
                        </a:rPr>
                        <a:t>T</a:t>
                      </a:r>
                      <a:r>
                        <a:rPr lang="en-US" sz="1200" b="1" i="0" baseline="0" dirty="0">
                          <a:solidFill>
                            <a:schemeClr val="tx1"/>
                          </a:solidFill>
                        </a:rPr>
                        <a:t>otal</a:t>
                      </a:r>
                      <a:r>
                        <a:rPr lang="en-US" sz="1200" b="1" i="0" dirty="0">
                          <a:solidFill>
                            <a:schemeClr val="tx1"/>
                          </a:solidFill>
                        </a:rPr>
                        <a:t> </a:t>
                      </a:r>
                      <a:endParaRPr lang="ru-RU" sz="1200" b="1" i="0" dirty="0">
                        <a:solidFill>
                          <a:schemeClr val="tx1"/>
                        </a:solidFill>
                      </a:endParaRPr>
                    </a:p>
                  </a:txBody>
                  <a:tcPr/>
                </a:tc>
                <a:tc>
                  <a:txBody>
                    <a:bodyPr/>
                    <a:lstStyle/>
                    <a:p>
                      <a:pPr algn="ctr"/>
                      <a:r>
                        <a:rPr lang="en-US" sz="1200" b="1" i="0" dirty="0">
                          <a:solidFill>
                            <a:schemeClr val="tx1"/>
                          </a:solidFill>
                        </a:rPr>
                        <a:t>100%</a:t>
                      </a:r>
                    </a:p>
                  </a:txBody>
                  <a:tcPr/>
                </a:tc>
                <a:tc>
                  <a:txBody>
                    <a:bodyPr/>
                    <a:lstStyle/>
                    <a:p>
                      <a:pPr algn="ctr"/>
                      <a:r>
                        <a:rPr lang="en-US" sz="1200" b="1" i="0" dirty="0">
                          <a:solidFill>
                            <a:schemeClr val="tx1"/>
                          </a:solidFill>
                        </a:rPr>
                        <a:t>$13</a:t>
                      </a:r>
                      <a:endParaRPr lang="ru-RU" sz="1200" b="1" i="0" dirty="0">
                        <a:solidFill>
                          <a:schemeClr val="tx1"/>
                        </a:solidFill>
                      </a:endParaRPr>
                    </a:p>
                  </a:txBody>
                  <a:tcPr/>
                </a:tc>
                <a:tc>
                  <a:txBody>
                    <a:bodyPr/>
                    <a:lstStyle/>
                    <a:p>
                      <a:pPr algn="ctr"/>
                      <a:endParaRPr lang="ru-RU" sz="1200" b="1" i="0" dirty="0">
                        <a:solidFill>
                          <a:srgbClr val="FF0000"/>
                        </a:solidFill>
                      </a:endParaRPr>
                    </a:p>
                  </a:txBody>
                  <a:tcPr/>
                </a:tc>
                <a:tc>
                  <a:txBody>
                    <a:bodyPr/>
                    <a:lstStyle/>
                    <a:p>
                      <a:pPr algn="ctr"/>
                      <a:endParaRPr lang="ru-RU" sz="1200" b="1" i="0" dirty="0">
                        <a:solidFill>
                          <a:srgbClr val="FF0000"/>
                        </a:solidFill>
                      </a:endParaRPr>
                    </a:p>
                  </a:txBody>
                  <a:tcPr/>
                </a:tc>
                <a:tc>
                  <a:txBody>
                    <a:bodyPr/>
                    <a:lstStyle/>
                    <a:p>
                      <a:pPr algn="ctr"/>
                      <a:r>
                        <a:rPr lang="en-US" sz="1200" b="1" i="0" dirty="0">
                          <a:solidFill>
                            <a:schemeClr val="tx1"/>
                          </a:solidFill>
                        </a:rPr>
                        <a:t>$24</a:t>
                      </a:r>
                      <a:endParaRPr lang="ru-RU" sz="1200" b="1" i="0" dirty="0">
                        <a:solidFill>
                          <a:schemeClr val="tx1"/>
                        </a:solidFill>
                      </a:endParaRPr>
                    </a:p>
                  </a:txBody>
                  <a:tcPr/>
                </a:tc>
                <a:extLst>
                  <a:ext uri="{0D108BD9-81ED-4DB2-BD59-A6C34878D82A}">
                    <a16:rowId xmlns:a16="http://schemas.microsoft.com/office/drawing/2014/main" val="10005"/>
                  </a:ext>
                </a:extLst>
              </a:tr>
            </a:tbl>
          </a:graphicData>
        </a:graphic>
      </p:graphicFrame>
      <p:sp>
        <p:nvSpPr>
          <p:cNvPr id="10" name="TextBox 9"/>
          <p:cNvSpPr txBox="1"/>
          <p:nvPr/>
        </p:nvSpPr>
        <p:spPr>
          <a:xfrm>
            <a:off x="130100" y="5260511"/>
            <a:ext cx="8856984" cy="738664"/>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The assumptions based on data provided by our marketing consultant </a:t>
            </a:r>
            <a:r>
              <a:rPr lang="en-US" sz="1400" dirty="0" err="1"/>
              <a:t>Iprospect</a:t>
            </a:r>
            <a:r>
              <a:rPr lang="en-US" sz="1400" dirty="0"/>
              <a:t>, the biggest Google’s client</a:t>
            </a:r>
          </a:p>
          <a:p>
            <a:r>
              <a:rPr lang="en-US" sz="1400" dirty="0"/>
              <a:t>During the first months we will manage our Marketing mix to achieve the optimal cost per client based on our digital marketing experience in Philippines and Indonesia </a:t>
            </a:r>
          </a:p>
        </p:txBody>
      </p:sp>
      <p:sp>
        <p:nvSpPr>
          <p:cNvPr id="7" name="TextBox 6"/>
          <p:cNvSpPr txBox="1"/>
          <p:nvPr/>
        </p:nvSpPr>
        <p:spPr>
          <a:xfrm>
            <a:off x="130100" y="6211669"/>
            <a:ext cx="8496944" cy="646331"/>
          </a:xfrm>
          <a:prstGeom prst="rect">
            <a:avLst/>
          </a:prstGeom>
          <a:noFill/>
        </p:spPr>
        <p:txBody>
          <a:bodyPr wrap="square" rtlCol="0" anchor="t">
            <a:spAutoFit/>
          </a:bodyPr>
          <a:lstStyle/>
          <a:p>
            <a:r>
              <a:rPr lang="en-US" sz="900" dirty="0"/>
              <a:t>* Will be managed by in-house Digital Marketing Manager</a:t>
            </a:r>
          </a:p>
          <a:p>
            <a:r>
              <a:rPr lang="en-US" sz="900" dirty="0"/>
              <a:t>** Remarketing lets you show ads to people who have visited your website or used your mobile app before. When people leave website</a:t>
            </a:r>
            <a:r>
              <a:rPr lang="ru-RU" sz="900" dirty="0"/>
              <a:t> </a:t>
            </a:r>
            <a:r>
              <a:rPr lang="en-US" sz="900" dirty="0"/>
              <a:t>remarketing helps you reconnect with them by showing relevant ads as they browse the web, as they use mobile apps, or as they search on Google</a:t>
            </a:r>
          </a:p>
          <a:p>
            <a:r>
              <a:rPr lang="en-US" sz="900" dirty="0"/>
              <a:t>*** FB, WhatsApp, WeChat, Instagram, Twitter, </a:t>
            </a:r>
            <a:r>
              <a:rPr lang="en-US" sz="900" dirty="0" err="1"/>
              <a:t>etc</a:t>
            </a:r>
            <a:endParaRPr lang="en-US" sz="900" dirty="0"/>
          </a:p>
        </p:txBody>
      </p:sp>
    </p:spTree>
    <p:extLst>
      <p:ext uri="{BB962C8B-B14F-4D97-AF65-F5344CB8AC3E}">
        <p14:creationId xmlns:p14="http://schemas.microsoft.com/office/powerpoint/2010/main" val="40395857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34</a:t>
            </a:fld>
            <a:endParaRPr lang="ru-RU"/>
          </a:p>
        </p:txBody>
      </p:sp>
      <p:sp>
        <p:nvSpPr>
          <p:cNvPr id="5" name="Title 1"/>
          <p:cNvSpPr>
            <a:spLocks noGrp="1"/>
          </p:cNvSpPr>
          <p:nvPr>
            <p:ph type="title"/>
          </p:nvPr>
        </p:nvSpPr>
        <p:spPr>
          <a:xfrm>
            <a:off x="395536" y="116632"/>
            <a:ext cx="8159540" cy="312281"/>
          </a:xfrm>
        </p:spPr>
        <p:txBody>
          <a:bodyPr/>
          <a:lstStyle/>
          <a:p>
            <a:r>
              <a:rPr lang="en-US" dirty="0"/>
              <a:t>Sales Plan</a:t>
            </a:r>
            <a:endParaRPr lang="en-US" b="1" dirty="0">
              <a:solidFill>
                <a:srgbClr val="FF000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334516029"/>
              </p:ext>
            </p:extLst>
          </p:nvPr>
        </p:nvGraphicFramePr>
        <p:xfrm>
          <a:off x="179388" y="2608374"/>
          <a:ext cx="8785224" cy="2920946"/>
        </p:xfrm>
        <a:graphic>
          <a:graphicData uri="http://schemas.openxmlformats.org/drawingml/2006/table">
            <a:tbl>
              <a:tblPr/>
              <a:tblGrid>
                <a:gridCol w="2588118">
                  <a:extLst>
                    <a:ext uri="{9D8B030D-6E8A-4147-A177-3AD203B41FA5}">
                      <a16:colId xmlns:a16="http://schemas.microsoft.com/office/drawing/2014/main" val="20000"/>
                    </a:ext>
                  </a:extLst>
                </a:gridCol>
                <a:gridCol w="115642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1224136">
                  <a:extLst>
                    <a:ext uri="{9D8B030D-6E8A-4147-A177-3AD203B41FA5}">
                      <a16:colId xmlns:a16="http://schemas.microsoft.com/office/drawing/2014/main" val="20004"/>
                    </a:ext>
                  </a:extLst>
                </a:gridCol>
                <a:gridCol w="1152252">
                  <a:extLst>
                    <a:ext uri="{9D8B030D-6E8A-4147-A177-3AD203B41FA5}">
                      <a16:colId xmlns:a16="http://schemas.microsoft.com/office/drawing/2014/main" val="20005"/>
                    </a:ext>
                  </a:extLst>
                </a:gridCol>
              </a:tblGrid>
              <a:tr h="299098">
                <a:tc>
                  <a:txBody>
                    <a:bodyPr/>
                    <a:lstStyle/>
                    <a:p>
                      <a:pPr algn="ctr" fontAlgn="b"/>
                      <a:r>
                        <a:rPr lang="en-US" sz="1400" kern="1200" dirty="0">
                          <a:solidFill>
                            <a:schemeClr val="tx1"/>
                          </a:solidFill>
                          <a:latin typeface="+mn-lt"/>
                          <a:ea typeface="+mn-ea"/>
                          <a:cs typeface="+mn-cs"/>
                        </a:rPr>
                        <a:t>Parameter</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1*</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3</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kern="1200" dirty="0">
                          <a:solidFill>
                            <a:schemeClr val="tx1"/>
                          </a:solidFill>
                          <a:latin typeface="+mn-lt"/>
                          <a:ea typeface="+mn-ea"/>
                          <a:cs typeface="+mn-cs"/>
                        </a:rPr>
                        <a:t>EOY 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538206">
                <a:tc>
                  <a:txBody>
                    <a:bodyPr/>
                    <a:lstStyle/>
                    <a:p>
                      <a:pPr algn="l" fontAlgn="b"/>
                      <a:r>
                        <a:rPr lang="en-US" sz="1400" kern="1200" dirty="0">
                          <a:solidFill>
                            <a:schemeClr val="tx1"/>
                          </a:solidFill>
                          <a:latin typeface="+mn-lt"/>
                          <a:ea typeface="+mn-ea"/>
                          <a:cs typeface="+mn-cs"/>
                        </a:rPr>
                        <a:t>Number of loans disbursed per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kern="1200" dirty="0">
                          <a:solidFill>
                            <a:schemeClr val="tx1"/>
                          </a:solidFill>
                          <a:latin typeface="+mn-lt"/>
                          <a:ea typeface="+mn-ea"/>
                          <a:cs typeface="+mn-cs"/>
                        </a:rPr>
                        <a:t>23</a:t>
                      </a:r>
                      <a:r>
                        <a:rPr lang="ru-RU" sz="1400" b="0" kern="1200" dirty="0">
                          <a:solidFill>
                            <a:schemeClr val="tx1"/>
                          </a:solidFill>
                          <a:latin typeface="+mn-lt"/>
                          <a:ea typeface="+mn-ea"/>
                          <a:cs typeface="+mn-cs"/>
                        </a:rPr>
                        <a:t>00</a:t>
                      </a:r>
                      <a:endParaRPr lang="en-US" sz="1400" b="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5400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9000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14000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18000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9098">
                <a:tc gridSpan="6">
                  <a:txBody>
                    <a:bodyPr/>
                    <a:lstStyle/>
                    <a:p>
                      <a:pPr algn="ctr" fontAlgn="ct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extLst>
                  <a:ext uri="{0D108BD9-81ED-4DB2-BD59-A6C34878D82A}">
                    <a16:rowId xmlns:a16="http://schemas.microsoft.com/office/drawing/2014/main" val="10002"/>
                  </a:ext>
                </a:extLst>
              </a:tr>
              <a:tr h="299098">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kern="1200" dirty="0">
                          <a:solidFill>
                            <a:schemeClr val="tx1"/>
                          </a:solidFill>
                          <a:latin typeface="+mn-lt"/>
                          <a:ea typeface="+mn-ea"/>
                          <a:cs typeface="+mn-cs"/>
                        </a:rPr>
                        <a:t>Number of New</a:t>
                      </a:r>
                      <a:r>
                        <a:rPr lang="en-US" sz="1400" kern="1200" baseline="0" dirty="0">
                          <a:solidFill>
                            <a:schemeClr val="tx1"/>
                          </a:solidFill>
                          <a:latin typeface="+mn-lt"/>
                          <a:ea typeface="+mn-ea"/>
                          <a:cs typeface="+mn-cs"/>
                        </a:rPr>
                        <a:t> </a:t>
                      </a:r>
                      <a:r>
                        <a:rPr lang="en-US" sz="1400" kern="1200" dirty="0">
                          <a:solidFill>
                            <a:schemeClr val="tx1"/>
                          </a:solidFill>
                          <a:latin typeface="+mn-lt"/>
                          <a:ea typeface="+mn-ea"/>
                          <a:cs typeface="+mn-cs"/>
                        </a:rPr>
                        <a:t>loans disbursed per month</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b="0" kern="1200" dirty="0">
                          <a:solidFill>
                            <a:schemeClr val="tx1"/>
                          </a:solidFill>
                          <a:latin typeface="+mn-lt"/>
                          <a:ea typeface="+mn-ea"/>
                          <a:cs typeface="+mn-cs"/>
                        </a:rPr>
                        <a:t>21</a:t>
                      </a:r>
                      <a:r>
                        <a:rPr lang="ru-RU" sz="1400" b="0" kern="1200" dirty="0">
                          <a:solidFill>
                            <a:schemeClr val="tx1"/>
                          </a:solidFill>
                          <a:latin typeface="+mn-lt"/>
                          <a:ea typeface="+mn-ea"/>
                          <a:cs typeface="+mn-cs"/>
                        </a:rPr>
                        <a:t>00</a:t>
                      </a:r>
                      <a:endParaRPr lang="en-US" sz="1400" b="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3500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5000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7500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a:r>
                        <a:rPr lang="en-US" sz="1400" b="0" dirty="0">
                          <a:solidFill>
                            <a:schemeClr val="tx1"/>
                          </a:solidFill>
                        </a:rPr>
                        <a:t>9000</a:t>
                      </a:r>
                      <a:endParaRPr lang="ru-RU" sz="1400" b="0" dirty="0">
                        <a:solidFill>
                          <a:schemeClr val="tx1"/>
                        </a:solidFill>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4643380"/>
                  </a:ext>
                </a:extLst>
              </a:tr>
              <a:tr h="299098">
                <a:tc>
                  <a:txBody>
                    <a:bodyPr/>
                    <a:lstStyle/>
                    <a:p>
                      <a:pPr algn="l" fontAlgn="b"/>
                      <a:r>
                        <a:rPr lang="en-US" sz="1400" b="0" kern="1200" dirty="0">
                          <a:solidFill>
                            <a:schemeClr val="tx1"/>
                          </a:solidFill>
                          <a:latin typeface="+mn-lt"/>
                          <a:ea typeface="+mn-ea"/>
                          <a:cs typeface="+mn-cs"/>
                        </a:rPr>
                        <a:t>Online advertising</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80%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75%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9098">
                <a:tc>
                  <a:txBody>
                    <a:bodyPr/>
                    <a:lstStyle/>
                    <a:p>
                      <a:pPr algn="l" fontAlgn="b"/>
                      <a:r>
                        <a:rPr lang="en-US" sz="1400" b="0" kern="1200" dirty="0">
                          <a:solidFill>
                            <a:schemeClr val="tx1"/>
                          </a:solidFill>
                          <a:latin typeface="+mn-lt"/>
                          <a:ea typeface="+mn-ea"/>
                          <a:cs typeface="+mn-cs"/>
                        </a:rPr>
                        <a:t>Recommendations / Referrals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15%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54180">
                <a:tc>
                  <a:txBody>
                    <a:bodyPr/>
                    <a:lstStyle/>
                    <a:p>
                      <a:pPr algn="l" fontAlgn="b"/>
                      <a:r>
                        <a:rPr lang="en-US" sz="1400" b="0" kern="1200" dirty="0">
                          <a:solidFill>
                            <a:schemeClr val="tx1"/>
                          </a:solidFill>
                          <a:latin typeface="+mn-lt"/>
                          <a:ea typeface="+mn-ea"/>
                          <a:cs typeface="+mn-cs"/>
                        </a:rPr>
                        <a:t>Repeat sales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10%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13%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16%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17%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9098">
                <a:tc>
                  <a:txBody>
                    <a:bodyPr/>
                    <a:lstStyle/>
                    <a:p>
                      <a:pPr algn="l" fontAlgn="b"/>
                      <a:r>
                        <a:rPr lang="en-US" sz="1400" b="0" kern="1200" dirty="0" err="1">
                          <a:solidFill>
                            <a:schemeClr val="tx1"/>
                          </a:solidFill>
                          <a:latin typeface="+mn-lt"/>
                          <a:ea typeface="+mn-ea"/>
                          <a:cs typeface="+mn-cs"/>
                        </a:rPr>
                        <a:t>Sms</a:t>
                      </a:r>
                      <a:endParaRPr lang="en-US" sz="1400" b="0" kern="1200" dirty="0">
                        <a:solidFill>
                          <a:schemeClr val="tx1"/>
                        </a:solidFill>
                        <a:latin typeface="+mn-lt"/>
                        <a:ea typeface="+mn-ea"/>
                        <a:cs typeface="+mn-cs"/>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kern="1200" dirty="0">
                          <a:solidFill>
                            <a:schemeClr val="tx1"/>
                          </a:solidFill>
                          <a:latin typeface="+mn-lt"/>
                          <a:ea typeface="+mn-ea"/>
                          <a:cs typeface="+mn-cs"/>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9" name="TextBox 8"/>
          <p:cNvSpPr txBox="1"/>
          <p:nvPr/>
        </p:nvSpPr>
        <p:spPr>
          <a:xfrm>
            <a:off x="0" y="6455951"/>
            <a:ext cx="8964488" cy="215444"/>
          </a:xfrm>
          <a:prstGeom prst="rect">
            <a:avLst/>
          </a:prstGeom>
          <a:noFill/>
        </p:spPr>
        <p:txBody>
          <a:bodyPr wrap="square" rtlCol="0">
            <a:spAutoFit/>
          </a:bodyPr>
          <a:lstStyle/>
          <a:p>
            <a:r>
              <a:rPr lang="en-US" sz="800" dirty="0"/>
              <a:t>* 201</a:t>
            </a:r>
            <a:r>
              <a:rPr lang="ru-RU" sz="800" dirty="0"/>
              <a:t>6</a:t>
            </a:r>
            <a:r>
              <a:rPr lang="en-US" sz="800" dirty="0"/>
              <a:t> year</a:t>
            </a:r>
          </a:p>
        </p:txBody>
      </p:sp>
      <p:graphicFrame>
        <p:nvGraphicFramePr>
          <p:cNvPr id="7" name="Table 6"/>
          <p:cNvGraphicFramePr>
            <a:graphicFrameLocks noGrp="1"/>
          </p:cNvGraphicFramePr>
          <p:nvPr>
            <p:extLst>
              <p:ext uri="{D42A27DB-BD31-4B8C-83A1-F6EECF244321}">
                <p14:modId xmlns:p14="http://schemas.microsoft.com/office/powerpoint/2010/main" val="1897287567"/>
              </p:ext>
            </p:extLst>
          </p:nvPr>
        </p:nvGraphicFramePr>
        <p:xfrm>
          <a:off x="179388" y="1032060"/>
          <a:ext cx="8785224" cy="812764"/>
        </p:xfrm>
        <a:graphic>
          <a:graphicData uri="http://schemas.openxmlformats.org/drawingml/2006/table">
            <a:tbl>
              <a:tblPr/>
              <a:tblGrid>
                <a:gridCol w="1872332">
                  <a:extLst>
                    <a:ext uri="{9D8B030D-6E8A-4147-A177-3AD203B41FA5}">
                      <a16:colId xmlns:a16="http://schemas.microsoft.com/office/drawing/2014/main" val="20000"/>
                    </a:ext>
                  </a:extLst>
                </a:gridCol>
                <a:gridCol w="720080">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3"/>
                    </a:ext>
                  </a:extLst>
                </a:gridCol>
                <a:gridCol w="1440160">
                  <a:extLst>
                    <a:ext uri="{9D8B030D-6E8A-4147-A177-3AD203B41FA5}">
                      <a16:colId xmlns:a16="http://schemas.microsoft.com/office/drawing/2014/main" val="20004"/>
                    </a:ext>
                  </a:extLst>
                </a:gridCol>
                <a:gridCol w="1152128">
                  <a:extLst>
                    <a:ext uri="{9D8B030D-6E8A-4147-A177-3AD203B41FA5}">
                      <a16:colId xmlns:a16="http://schemas.microsoft.com/office/drawing/2014/main" val="20005"/>
                    </a:ext>
                  </a:extLst>
                </a:gridCol>
                <a:gridCol w="1152252">
                  <a:extLst>
                    <a:ext uri="{9D8B030D-6E8A-4147-A177-3AD203B41FA5}">
                      <a16:colId xmlns:a16="http://schemas.microsoft.com/office/drawing/2014/main" val="20006"/>
                    </a:ext>
                  </a:extLst>
                </a:gridCol>
              </a:tblGrid>
              <a:tr h="379694">
                <a:tc>
                  <a:txBody>
                    <a:bodyPr/>
                    <a:lstStyle/>
                    <a:p>
                      <a:pPr algn="ctr" fontAlgn="ctr"/>
                      <a:r>
                        <a:rPr lang="en-US" sz="1400" b="0" kern="1200" dirty="0">
                          <a:solidFill>
                            <a:schemeClr val="tx1"/>
                          </a:solidFill>
                          <a:latin typeface="+mn-lt"/>
                          <a:ea typeface="+mn-ea"/>
                          <a:cs typeface="+mn-cs"/>
                        </a:rPr>
                        <a:t> </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May-16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Jun-16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July-16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Aug-16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Sep-16</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fontAlgn="ctr"/>
                      <a:r>
                        <a:rPr lang="en-US" sz="1400" b="0" kern="1200" dirty="0">
                          <a:solidFill>
                            <a:schemeClr val="tx1"/>
                          </a:solidFill>
                          <a:latin typeface="+mn-lt"/>
                          <a:ea typeface="+mn-ea"/>
                          <a:cs typeface="+mn-cs"/>
                        </a:rPr>
                        <a:t>Oct-16</a:t>
                      </a: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10000"/>
                  </a:ext>
                </a:extLst>
              </a:tr>
              <a:tr h="379694">
                <a:tc>
                  <a:txBody>
                    <a:bodyPr/>
                    <a:lstStyle/>
                    <a:p>
                      <a:pPr algn="ctr" fontAlgn="ctr"/>
                      <a:r>
                        <a:rPr lang="en-US" sz="1400" kern="1200" dirty="0">
                          <a:solidFill>
                            <a:schemeClr val="tx1"/>
                          </a:solidFill>
                          <a:latin typeface="+mn-lt"/>
                          <a:ea typeface="+mn-ea"/>
                          <a:cs typeface="+mn-cs"/>
                        </a:rPr>
                        <a:t>Number of loans disbursed per month</a:t>
                      </a:r>
                    </a:p>
                  </a:txBody>
                  <a:tcPr marL="6350" marR="6350" marT="635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100</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400" kern="1200" dirty="0">
                          <a:solidFill>
                            <a:schemeClr val="tx1"/>
                          </a:solidFill>
                          <a:latin typeface="+mn-lt"/>
                          <a:ea typeface="+mn-ea"/>
                          <a:cs typeface="+mn-cs"/>
                        </a:rPr>
                        <a:t>3</a:t>
                      </a:r>
                      <a:r>
                        <a:rPr lang="ru-RU" sz="1400" kern="1200" dirty="0">
                          <a:solidFill>
                            <a:schemeClr val="tx1"/>
                          </a:solidFill>
                          <a:latin typeface="+mn-lt"/>
                          <a:ea typeface="+mn-ea"/>
                          <a:cs typeface="+mn-cs"/>
                        </a:rPr>
                        <a:t>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600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900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1200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ru-RU" sz="1400" kern="1200" dirty="0">
                          <a:solidFill>
                            <a:schemeClr val="tx1"/>
                          </a:solidFill>
                          <a:latin typeface="+mn-lt"/>
                          <a:ea typeface="+mn-ea"/>
                          <a:cs typeface="+mn-cs"/>
                        </a:rPr>
                        <a:t>1</a:t>
                      </a:r>
                      <a:r>
                        <a:rPr lang="en-US" sz="1400" kern="1200" dirty="0">
                          <a:solidFill>
                            <a:schemeClr val="tx1"/>
                          </a:solidFill>
                          <a:latin typeface="+mn-lt"/>
                          <a:ea typeface="+mn-ea"/>
                          <a:cs typeface="+mn-cs"/>
                        </a:rPr>
                        <a:t>5</a:t>
                      </a:r>
                      <a:r>
                        <a:rPr lang="ru-RU" sz="1400" kern="1200" dirty="0">
                          <a:solidFill>
                            <a:schemeClr val="tx1"/>
                          </a:solidFill>
                          <a:latin typeface="+mn-lt"/>
                          <a:ea typeface="+mn-ea"/>
                          <a:cs typeface="+mn-cs"/>
                        </a:rPr>
                        <a:t>00</a:t>
                      </a:r>
                      <a:endParaRPr lang="en-US" sz="1400" kern="1200" dirty="0">
                        <a:solidFill>
                          <a:schemeClr val="tx1"/>
                        </a:solidFill>
                        <a:latin typeface="+mn-lt"/>
                        <a:ea typeface="+mn-ea"/>
                        <a:cs typeface="+mn-cs"/>
                      </a:endParaRPr>
                    </a:p>
                  </a:txBody>
                  <a:tcPr marL="6350" marR="6350" marT="635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TextBox 9"/>
          <p:cNvSpPr txBox="1"/>
          <p:nvPr/>
        </p:nvSpPr>
        <p:spPr>
          <a:xfrm>
            <a:off x="1547664" y="636271"/>
            <a:ext cx="6192688" cy="369332"/>
          </a:xfrm>
          <a:prstGeom prst="rect">
            <a:avLst/>
          </a:prstGeom>
          <a:noFill/>
        </p:spPr>
        <p:txBody>
          <a:bodyPr wrap="square" rtlCol="0">
            <a:spAutoFit/>
          </a:bodyPr>
          <a:lstStyle/>
          <a:p>
            <a:pPr algn="ctr"/>
            <a:r>
              <a:rPr lang="en-US" dirty="0"/>
              <a:t>Short term sales plan</a:t>
            </a:r>
          </a:p>
        </p:txBody>
      </p:sp>
      <p:sp>
        <p:nvSpPr>
          <p:cNvPr id="11" name="TextBox 10"/>
          <p:cNvSpPr txBox="1"/>
          <p:nvPr/>
        </p:nvSpPr>
        <p:spPr>
          <a:xfrm>
            <a:off x="1547664" y="2159209"/>
            <a:ext cx="6192688" cy="369332"/>
          </a:xfrm>
          <a:prstGeom prst="rect">
            <a:avLst/>
          </a:prstGeom>
          <a:noFill/>
        </p:spPr>
        <p:txBody>
          <a:bodyPr wrap="square" rtlCol="0">
            <a:spAutoFit/>
          </a:bodyPr>
          <a:lstStyle/>
          <a:p>
            <a:pPr algn="ctr"/>
            <a:r>
              <a:rPr lang="en-US" dirty="0"/>
              <a:t>Long term sales plan</a:t>
            </a:r>
          </a:p>
        </p:txBody>
      </p:sp>
    </p:spTree>
    <p:extLst>
      <p:ext uri="{BB962C8B-B14F-4D97-AF65-F5344CB8AC3E}">
        <p14:creationId xmlns:p14="http://schemas.microsoft.com/office/powerpoint/2010/main" val="2431884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5. Decision Making &amp; Collection</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35</a:t>
            </a:fld>
            <a:endParaRPr lang="ru-RU"/>
          </a:p>
        </p:txBody>
      </p:sp>
    </p:spTree>
    <p:extLst>
      <p:ext uri="{BB962C8B-B14F-4D97-AF65-F5344CB8AC3E}">
        <p14:creationId xmlns:p14="http://schemas.microsoft.com/office/powerpoint/2010/main" val="1892343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Номер слайда 3"/>
          <p:cNvSpPr>
            <a:spLocks noGrp="1"/>
          </p:cNvSpPr>
          <p:nvPr>
            <p:ph type="sldNum" sz="quarter" idx="12"/>
          </p:nvPr>
        </p:nvSpPr>
        <p:spPr/>
        <p:txBody>
          <a:bodyPr/>
          <a:lstStyle/>
          <a:p>
            <a:fld id="{D7F305DA-160D-498F-B102-A1D8643B4A2C}" type="slidenum">
              <a:rPr lang="ru-RU" smtClean="0"/>
              <a:t>36</a:t>
            </a:fld>
            <a:endParaRPr lang="ru-RU" dirty="0"/>
          </a:p>
        </p:txBody>
      </p:sp>
      <p:sp>
        <p:nvSpPr>
          <p:cNvPr id="9" name="TextBox 8"/>
          <p:cNvSpPr txBox="1">
            <a:spLocks/>
          </p:cNvSpPr>
          <p:nvPr/>
        </p:nvSpPr>
        <p:spPr>
          <a:xfrm>
            <a:off x="117885" y="6144003"/>
            <a:ext cx="8915845" cy="523220"/>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Based on Market Restrictions &amp; Opportunities we will use O2O model for initial sales. Developed infrastructure gives us reason to expect relatively low Cost of Risk</a:t>
            </a:r>
          </a:p>
        </p:txBody>
      </p:sp>
      <p:sp>
        <p:nvSpPr>
          <p:cNvPr id="10" name="Заголовок 4"/>
          <p:cNvSpPr txBox="1">
            <a:spLocks/>
          </p:cNvSpPr>
          <p:nvPr/>
        </p:nvSpPr>
        <p:spPr>
          <a:xfrm>
            <a:off x="395536" y="116632"/>
            <a:ext cx="8159540" cy="312281"/>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a:solidFill>
                  <a:schemeClr val="bg1"/>
                </a:solidFill>
                <a:latin typeface="+mj-lt"/>
                <a:ea typeface="+mj-ea"/>
                <a:cs typeface="+mj-cs"/>
              </a:defRPr>
            </a:lvl1pPr>
          </a:lstStyle>
          <a:p>
            <a:r>
              <a:rPr lang="en-US" dirty="0"/>
              <a:t>Risk Management &amp; Collection Strategy</a:t>
            </a:r>
            <a:endParaRPr lang="ru-RU" dirty="0"/>
          </a:p>
        </p:txBody>
      </p:sp>
      <p:graphicFrame>
        <p:nvGraphicFramePr>
          <p:cNvPr id="7" name="Таблица 2"/>
          <p:cNvGraphicFramePr>
            <a:graphicFrameLocks noGrp="1"/>
          </p:cNvGraphicFramePr>
          <p:nvPr>
            <p:extLst>
              <p:ext uri="{D42A27DB-BD31-4B8C-83A1-F6EECF244321}">
                <p14:modId xmlns:p14="http://schemas.microsoft.com/office/powerpoint/2010/main" val="2132868721"/>
              </p:ext>
            </p:extLst>
          </p:nvPr>
        </p:nvGraphicFramePr>
        <p:xfrm>
          <a:off x="117885" y="645448"/>
          <a:ext cx="8915845" cy="5417820"/>
        </p:xfrm>
        <a:graphic>
          <a:graphicData uri="http://schemas.openxmlformats.org/drawingml/2006/table">
            <a:tbl>
              <a:tblPr firstRow="1" bandRow="1">
                <a:tableStyleId>{5C22544A-7EE6-4342-B048-85BDC9FD1C3A}</a:tableStyleId>
              </a:tblPr>
              <a:tblGrid>
                <a:gridCol w="216023">
                  <a:extLst>
                    <a:ext uri="{9D8B030D-6E8A-4147-A177-3AD203B41FA5}">
                      <a16:colId xmlns:a16="http://schemas.microsoft.com/office/drawing/2014/main" val="20000"/>
                    </a:ext>
                  </a:extLst>
                </a:gridCol>
                <a:gridCol w="864096">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gridCol w="2808312">
                  <a:extLst>
                    <a:ext uri="{9D8B030D-6E8A-4147-A177-3AD203B41FA5}">
                      <a16:colId xmlns:a16="http://schemas.microsoft.com/office/drawing/2014/main" val="2897021973"/>
                    </a:ext>
                  </a:extLst>
                </a:gridCol>
                <a:gridCol w="2651150">
                  <a:extLst>
                    <a:ext uri="{9D8B030D-6E8A-4147-A177-3AD203B41FA5}">
                      <a16:colId xmlns:a16="http://schemas.microsoft.com/office/drawing/2014/main" val="2894455806"/>
                    </a:ext>
                  </a:extLst>
                </a:gridCol>
              </a:tblGrid>
              <a:tr h="119858">
                <a:tc>
                  <a:txBody>
                    <a:bodyPr/>
                    <a:lstStyle/>
                    <a:p>
                      <a:pPr algn="ctr"/>
                      <a:r>
                        <a:rPr lang="en-US" sz="1200" dirty="0"/>
                        <a:t>#</a:t>
                      </a:r>
                    </a:p>
                  </a:txBody>
                  <a:tcPr anchor="ctr"/>
                </a:tc>
                <a:tc>
                  <a:txBody>
                    <a:bodyPr/>
                    <a:lstStyle/>
                    <a:p>
                      <a:pPr algn="ctr"/>
                      <a:r>
                        <a:rPr lang="en-US" sz="1200" dirty="0"/>
                        <a:t>Parameters</a:t>
                      </a:r>
                    </a:p>
                  </a:txBody>
                  <a:tcPr anchor="ctr"/>
                </a:tc>
                <a:tc>
                  <a:txBody>
                    <a:bodyPr/>
                    <a:lstStyle/>
                    <a:p>
                      <a:pPr algn="ctr"/>
                      <a:r>
                        <a:rPr lang="en-US" sz="1200" dirty="0"/>
                        <a:t>Restrictions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rPr>
                        <a:t>Opportunities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baseline="0" dirty="0">
                          <a:solidFill>
                            <a:schemeClr val="bg1"/>
                          </a:solidFill>
                        </a:rPr>
                        <a:t>Decision / Instruments</a:t>
                      </a:r>
                      <a:endParaRPr lang="en-US" sz="1200" b="1" dirty="0">
                        <a:solidFill>
                          <a:schemeClr val="bg1"/>
                        </a:solidFill>
                      </a:endParaRPr>
                    </a:p>
                  </a:txBody>
                  <a:tcPr anchor="ctr"/>
                </a:tc>
                <a:extLst>
                  <a:ext uri="{0D108BD9-81ED-4DB2-BD59-A6C34878D82A}">
                    <a16:rowId xmlns:a16="http://schemas.microsoft.com/office/drawing/2014/main" val="10000"/>
                  </a:ext>
                </a:extLst>
              </a:tr>
              <a:tr h="249705">
                <a:tc>
                  <a:txBody>
                    <a:bodyPr/>
                    <a:lstStyle/>
                    <a:p>
                      <a:pPr algn="ctr"/>
                      <a:r>
                        <a:rPr lang="en-US" sz="1050" dirty="0"/>
                        <a:t>1</a:t>
                      </a:r>
                    </a:p>
                  </a:txBody>
                  <a:tcPr anchor="ctr"/>
                </a:tc>
                <a:tc>
                  <a:txBody>
                    <a:bodyPr/>
                    <a:lstStyle/>
                    <a:p>
                      <a:r>
                        <a:rPr lang="en-US" sz="1050" dirty="0"/>
                        <a:t>Ide</a:t>
                      </a:r>
                      <a:r>
                        <a:rPr lang="en-US" sz="1050" baseline="0" dirty="0"/>
                        <a:t>ntification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rPr>
                        <a:t>Face-to</a:t>
                      </a:r>
                      <a:r>
                        <a:rPr lang="en-US" sz="1050" baseline="0" dirty="0">
                          <a:solidFill>
                            <a:schemeClr val="tx1"/>
                          </a:solidFill>
                        </a:rPr>
                        <a:t>-Face for the first loan</a:t>
                      </a:r>
                    </a:p>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solidFill>
                            <a:schemeClr val="tx1"/>
                          </a:solidFill>
                        </a:rPr>
                        <a:t>(AML/CFT) </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Mobile Biometric Scanner let to identify the client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Electronic Commerce Act 2006</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NRIC mandatory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Courier with biometric scanner</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Courier signs with customer consent for repeat loans without signature in-written </a:t>
                      </a:r>
                    </a:p>
                  </a:txBody>
                  <a:tcPr anchor="ctr"/>
                </a:tc>
                <a:extLst>
                  <a:ext uri="{0D108BD9-81ED-4DB2-BD59-A6C34878D82A}">
                    <a16:rowId xmlns:a16="http://schemas.microsoft.com/office/drawing/2014/main" val="10006"/>
                  </a:ext>
                </a:extLst>
              </a:tr>
              <a:tr h="378316">
                <a:tc>
                  <a:txBody>
                    <a:bodyPr/>
                    <a:lstStyle/>
                    <a:p>
                      <a:pPr algn="ctr"/>
                      <a:r>
                        <a:rPr lang="en-US" sz="1050" kern="1200" baseline="0" dirty="0">
                          <a:latin typeface="+mn-lt"/>
                          <a:ea typeface="+mn-ea"/>
                          <a:cs typeface="+mn-cs"/>
                        </a:rPr>
                        <a:t>2</a:t>
                      </a:r>
                      <a:endParaRPr lang="en-US" sz="1050" kern="1200" baseline="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kern="1200" baseline="0" dirty="0">
                          <a:solidFill>
                            <a:schemeClr val="dk1"/>
                          </a:solidFill>
                          <a:latin typeface="+mn-lt"/>
                          <a:ea typeface="+mn-ea"/>
                          <a:cs typeface="+mn-cs"/>
                        </a:rPr>
                        <a:t>Proof of Income</a:t>
                      </a:r>
                      <a:endParaRPr lang="en-US" sz="1050" kern="1200" baseline="0" dirty="0">
                        <a:solidFill>
                          <a:srgbClr val="FF0000"/>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kern="1200" baseline="0" dirty="0">
                          <a:solidFill>
                            <a:schemeClr val="tx1"/>
                          </a:solidFill>
                          <a:latin typeface="+mn-lt"/>
                          <a:ea typeface="+mn-ea"/>
                          <a:cs typeface="+mn-cs"/>
                        </a:rPr>
                        <a:t>30% of population have unofficial income</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baseline="0" dirty="0">
                          <a:solidFill>
                            <a:schemeClr val="tx1"/>
                          </a:solidFill>
                          <a:latin typeface="+mn-lt"/>
                          <a:ea typeface="+mn-ea"/>
                          <a:cs typeface="+mn-cs"/>
                        </a:rPr>
                        <a:t>Bank accounts penetration – 70%</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baseline="0" dirty="0">
                          <a:solidFill>
                            <a:schemeClr val="tx1"/>
                          </a:solidFill>
                          <a:latin typeface="+mn-lt"/>
                          <a:ea typeface="+mn-ea"/>
                          <a:cs typeface="+mn-cs"/>
                        </a:rPr>
                        <a:t>Employee Provident Fund statement (EPF) penetration – 66%</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kern="1200" baseline="0" dirty="0">
                          <a:solidFill>
                            <a:schemeClr val="tx1"/>
                          </a:solidFill>
                          <a:latin typeface="+mn-lt"/>
                          <a:ea typeface="+mn-ea"/>
                          <a:cs typeface="+mn-cs"/>
                        </a:rPr>
                        <a:t>Mandatory documents: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kern="1200" baseline="0" dirty="0">
                          <a:solidFill>
                            <a:schemeClr val="tx1"/>
                          </a:solidFill>
                          <a:latin typeface="+mn-lt"/>
                          <a:ea typeface="+mn-ea"/>
                          <a:cs typeface="+mn-cs"/>
                        </a:rPr>
                        <a:t> bank statement or EPF</a:t>
                      </a:r>
                    </a:p>
                  </a:txBody>
                  <a:tcPr anchor="ctr"/>
                </a:tc>
                <a:extLst>
                  <a:ext uri="{0D108BD9-81ED-4DB2-BD59-A6C34878D82A}">
                    <a16:rowId xmlns:a16="http://schemas.microsoft.com/office/drawing/2014/main" val="10008"/>
                  </a:ext>
                </a:extLst>
              </a:tr>
              <a:tr h="389540">
                <a:tc>
                  <a:txBody>
                    <a:bodyPr/>
                    <a:lstStyle/>
                    <a:p>
                      <a:pPr algn="ctr"/>
                      <a:r>
                        <a:rPr lang="en-US" sz="1050" dirty="0"/>
                        <a:t>3</a:t>
                      </a:r>
                    </a:p>
                  </a:txBody>
                  <a:tcPr anchor="ctr"/>
                </a:tc>
                <a:tc>
                  <a:txBody>
                    <a:bodyPr/>
                    <a:lstStyle/>
                    <a:p>
                      <a:r>
                        <a:rPr lang="en-US" sz="1050" dirty="0"/>
                        <a:t>Address</a:t>
                      </a:r>
                      <a:r>
                        <a:rPr lang="en-US" sz="1050" baseline="0" dirty="0"/>
                        <a:t> proof</a:t>
                      </a:r>
                      <a:endParaRPr lang="en-US" sz="1050" dirty="0"/>
                    </a:p>
                  </a:txBody>
                  <a:tcPr anchor="ctr"/>
                </a:tc>
                <a:tc>
                  <a:txBody>
                    <a:bodyPr/>
                    <a:lstStyle/>
                    <a:p>
                      <a:pPr algn="l"/>
                      <a:r>
                        <a:rPr lang="en-US" sz="1050" baseline="0" dirty="0">
                          <a:solidFill>
                            <a:schemeClr val="tx1"/>
                          </a:solidFill>
                        </a:rPr>
                        <a:t>Market practice for low-income clients:</a:t>
                      </a:r>
                      <a:endParaRPr lang="en-US" sz="1050" dirty="0">
                        <a:solidFill>
                          <a:schemeClr val="tx1"/>
                        </a:solidFill>
                      </a:endParaRPr>
                    </a:p>
                    <a:p>
                      <a:pPr marL="228600" indent="-228600" algn="l">
                        <a:buFont typeface="Arial" panose="020B0604020202020204" pitchFamily="34" charset="0"/>
                        <a:buChar char="•"/>
                      </a:pPr>
                      <a:r>
                        <a:rPr lang="en-US" sz="1050" dirty="0">
                          <a:solidFill>
                            <a:schemeClr val="tx1"/>
                          </a:solidFill>
                        </a:rPr>
                        <a:t>No  registration</a:t>
                      </a:r>
                      <a:r>
                        <a:rPr lang="en-US" sz="1050" baseline="0" dirty="0">
                          <a:solidFill>
                            <a:schemeClr val="tx1"/>
                          </a:solidFill>
                        </a:rPr>
                        <a:t> at temporary address</a:t>
                      </a:r>
                    </a:p>
                    <a:p>
                      <a:pPr marL="228600" indent="-228600" algn="l">
                        <a:buFont typeface="Arial" panose="020B0604020202020204" pitchFamily="34" charset="0"/>
                        <a:buChar char="•"/>
                      </a:pPr>
                      <a:r>
                        <a:rPr lang="en-US" sz="1050" baseline="0" dirty="0">
                          <a:solidFill>
                            <a:schemeClr val="tx1"/>
                          </a:solidFill>
                        </a:rPr>
                        <a:t>Subleasing of living place</a:t>
                      </a:r>
                    </a:p>
                  </a:txBody>
                  <a:tcPr anchor="ct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sz="1050" baseline="0" dirty="0">
                          <a:solidFill>
                            <a:schemeClr val="tx1"/>
                          </a:solidFill>
                        </a:rPr>
                        <a:t>Registration address is in ID card (NRIC)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sz="1050" baseline="0" dirty="0">
                          <a:solidFill>
                            <a:schemeClr val="tx1"/>
                          </a:solidFill>
                        </a:rPr>
                        <a:t>White collars usually have Tenancy agreement or Utility bills for temporary</a:t>
                      </a:r>
                      <a:endParaRPr lang="ru-RU" sz="1050" dirty="0">
                        <a:solidFill>
                          <a:schemeClr val="tx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kern="1200" baseline="0" dirty="0">
                          <a:solidFill>
                            <a:schemeClr val="tx1"/>
                          </a:solidFill>
                          <a:latin typeface="+mn-lt"/>
                          <a:ea typeface="+mn-ea"/>
                          <a:cs typeface="+mn-cs"/>
                        </a:rPr>
                        <a:t>Mandatory documents: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MY" sz="1050" baseline="0" dirty="0">
                          <a:solidFill>
                            <a:schemeClr val="tx1"/>
                          </a:solidFill>
                        </a:rPr>
                        <a:t>3 months latest Utility bills or Tenancy agreement with minimum 3 months validity</a:t>
                      </a:r>
                    </a:p>
                  </a:txBody>
                  <a:tcPr anchor="ctr"/>
                </a:tc>
                <a:extLst>
                  <a:ext uri="{0D108BD9-81ED-4DB2-BD59-A6C34878D82A}">
                    <a16:rowId xmlns:a16="http://schemas.microsoft.com/office/drawing/2014/main" val="10009"/>
                  </a:ext>
                </a:extLst>
              </a:tr>
              <a:tr h="389540">
                <a:tc>
                  <a:txBody>
                    <a:bodyPr/>
                    <a:lstStyle/>
                    <a:p>
                      <a:pPr algn="ctr"/>
                      <a:r>
                        <a:rPr lang="en-US" sz="1050" dirty="0"/>
                        <a:t>4</a:t>
                      </a:r>
                    </a:p>
                  </a:txBody>
                  <a:tcPr anchor="ctr"/>
                </a:tc>
                <a:tc>
                  <a:txBody>
                    <a:bodyPr/>
                    <a:lstStyle/>
                    <a:p>
                      <a:r>
                        <a:rPr lang="en-US" sz="1050" dirty="0"/>
                        <a:t>Credit</a:t>
                      </a:r>
                      <a:r>
                        <a:rPr lang="en-US" sz="1050" baseline="0" dirty="0"/>
                        <a:t> History Check</a:t>
                      </a:r>
                    </a:p>
                    <a:p>
                      <a:endParaRPr lang="en-US" sz="1050" dirty="0"/>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29% of population in working age records in CB</a:t>
                      </a:r>
                      <a:endParaRPr lang="en-US" sz="1050" dirty="0">
                        <a:solidFill>
                          <a:schemeClr val="tx1"/>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ML </a:t>
                      </a:r>
                      <a:r>
                        <a:rPr lang="en-US" sz="1050" baseline="0" dirty="0">
                          <a:solidFill>
                            <a:schemeClr val="tx1"/>
                          </a:solidFill>
                        </a:rPr>
                        <a:t>not obliged to report delinquencies to CB</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4 CB available in the market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1 of 4 CB have extended</a:t>
                      </a:r>
                      <a:r>
                        <a:rPr lang="ru-RU" sz="1050" baseline="0" dirty="0">
                          <a:solidFill>
                            <a:schemeClr val="tx1"/>
                          </a:solidFill>
                        </a:rPr>
                        <a:t> </a:t>
                      </a:r>
                      <a:r>
                        <a:rPr lang="en-US" sz="1050" baseline="0" dirty="0">
                          <a:solidFill>
                            <a:schemeClr val="tx1"/>
                          </a:solidFill>
                        </a:rPr>
                        <a:t>data:</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Utility bills delinquency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 Nominals of bankrupt companies</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Will be using CB CTOS as they report the most comprehensive data than compared to other CB (the largest number of records)</a:t>
                      </a:r>
                    </a:p>
                  </a:txBody>
                  <a:tcPr anchor="ctr"/>
                </a:tc>
                <a:extLst>
                  <a:ext uri="{0D108BD9-81ED-4DB2-BD59-A6C34878D82A}">
                    <a16:rowId xmlns:a16="http://schemas.microsoft.com/office/drawing/2014/main" val="10001"/>
                  </a:ext>
                </a:extLst>
              </a:tr>
              <a:tr h="319623">
                <a:tc>
                  <a:txBody>
                    <a:bodyPr/>
                    <a:lstStyle/>
                    <a:p>
                      <a:pPr algn="ctr"/>
                      <a:r>
                        <a:rPr lang="en-US" sz="1050" dirty="0"/>
                        <a:t>5</a:t>
                      </a:r>
                    </a:p>
                  </a:txBody>
                  <a:tcPr anchor="ctr"/>
                </a:tc>
                <a:tc>
                  <a:txBody>
                    <a:bodyPr/>
                    <a:lstStyle/>
                    <a:p>
                      <a:r>
                        <a:rPr lang="en-US" sz="1050" dirty="0"/>
                        <a:t>Social</a:t>
                      </a:r>
                      <a:r>
                        <a:rPr lang="en-US" sz="1050" baseline="0" dirty="0"/>
                        <a:t> Scoring applicability</a:t>
                      </a:r>
                      <a:endParaRPr lang="en-US" sz="105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dirty="0">
                          <a:solidFill>
                            <a:schemeClr val="tx1"/>
                          </a:solidFill>
                        </a:rPr>
                        <a:t>No</a:t>
                      </a:r>
                      <a:r>
                        <a:rPr lang="en-US" sz="1050" baseline="0" dirty="0">
                          <a:solidFill>
                            <a:schemeClr val="tx1"/>
                          </a:solidFill>
                        </a:rPr>
                        <a:t> restrictions</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Internet penetration – 67%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Social media penetration – 67%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Ave</a:t>
                      </a:r>
                      <a:r>
                        <a:rPr lang="en-US" sz="1050" baseline="0" dirty="0">
                          <a:solidFill>
                            <a:schemeClr val="tx1"/>
                          </a:solidFill>
                        </a:rPr>
                        <a:t> time internet user spend per day – &gt;5h</a:t>
                      </a:r>
                      <a:endParaRPr lang="en-US" sz="105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dirty="0">
                          <a:solidFill>
                            <a:schemeClr val="tx1"/>
                          </a:solidFill>
                        </a:rPr>
                        <a:t>We</a:t>
                      </a:r>
                      <a:r>
                        <a:rPr lang="en-US" sz="1050" baseline="0" dirty="0">
                          <a:solidFill>
                            <a:schemeClr val="tx1"/>
                          </a:solidFill>
                        </a:rPr>
                        <a:t> will verify customers profile in </a:t>
                      </a:r>
                      <a:r>
                        <a:rPr lang="en-US" sz="1050" kern="1200" baseline="0" dirty="0">
                          <a:solidFill>
                            <a:schemeClr val="tx1"/>
                          </a:solidFill>
                          <a:latin typeface="+mn-lt"/>
                          <a:ea typeface="+mn-ea"/>
                          <a:cs typeface="+mn-cs"/>
                        </a:rPr>
                        <a:t>FB, Google and WhatsApp</a:t>
                      </a:r>
                    </a:p>
                  </a:txBody>
                  <a:tcPr anchor="ctr"/>
                </a:tc>
                <a:extLst>
                  <a:ext uri="{0D108BD9-81ED-4DB2-BD59-A6C34878D82A}">
                    <a16:rowId xmlns:a16="http://schemas.microsoft.com/office/drawing/2014/main" val="2657506883"/>
                  </a:ext>
                </a:extLst>
              </a:tr>
              <a:tr h="581724">
                <a:tc>
                  <a:txBody>
                    <a:bodyPr/>
                    <a:lstStyle/>
                    <a:p>
                      <a:pPr algn="ctr"/>
                      <a:r>
                        <a:rPr lang="en-US" sz="1050" dirty="0"/>
                        <a:t>6</a:t>
                      </a:r>
                    </a:p>
                  </a:txBody>
                  <a:tcPr anchor="ctr"/>
                </a:tc>
                <a:tc>
                  <a:txBody>
                    <a:bodyPr/>
                    <a:lstStyle/>
                    <a:p>
                      <a:r>
                        <a:rPr lang="en-US" sz="1050" dirty="0"/>
                        <a:t>Collection</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ML Act 1951: harassment or intimidation is strictly prohibited. Punishment</a:t>
                      </a:r>
                      <a:r>
                        <a:rPr lang="ru-RU" sz="1050" baseline="0" dirty="0">
                          <a:solidFill>
                            <a:schemeClr val="tx1"/>
                          </a:solidFill>
                        </a:rPr>
                        <a:t> - </a:t>
                      </a:r>
                      <a:r>
                        <a:rPr lang="en-US" sz="1050" baseline="0" dirty="0">
                          <a:solidFill>
                            <a:schemeClr val="tx1"/>
                          </a:solidFill>
                        </a:rPr>
                        <a:t>Fine, imprisonment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No clear determination</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aseline="0" dirty="0">
                          <a:solidFill>
                            <a:schemeClr val="tx1"/>
                          </a:solidFill>
                        </a:rPr>
                        <a:t>Direct Debit is applicable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C</a:t>
                      </a:r>
                      <a:r>
                        <a:rPr lang="en-US" sz="1050" baseline="0" dirty="0">
                          <a:solidFill>
                            <a:schemeClr val="tx1"/>
                          </a:solidFill>
                        </a:rPr>
                        <a:t>ourts will take electronic contract and voices as evidence of contract signing</a:t>
                      </a: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We</a:t>
                      </a:r>
                      <a:r>
                        <a:rPr lang="en-US" sz="1050" baseline="0" dirty="0">
                          <a:solidFill>
                            <a:schemeClr val="tx1"/>
                          </a:solidFill>
                        </a:rPr>
                        <a:t> will sign Direct Debit form with Customer together with Loan agreement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We</a:t>
                      </a:r>
                      <a:r>
                        <a:rPr lang="en-US" sz="1050" baseline="0" dirty="0">
                          <a:solidFill>
                            <a:schemeClr val="tx1"/>
                          </a:solidFill>
                        </a:rPr>
                        <a:t> will use audio and video record  of Collection actions</a:t>
                      </a:r>
                      <a:endParaRPr lang="en-US" sz="1050" dirty="0">
                        <a:solidFill>
                          <a:schemeClr val="tx1"/>
                        </a:solidFill>
                      </a:endParaRPr>
                    </a:p>
                  </a:txBody>
                  <a:tcPr anchor="ctr"/>
                </a:tc>
                <a:extLst>
                  <a:ext uri="{0D108BD9-81ED-4DB2-BD59-A6C34878D82A}">
                    <a16:rowId xmlns:a16="http://schemas.microsoft.com/office/drawing/2014/main" val="3559330445"/>
                  </a:ext>
                </a:extLst>
              </a:tr>
              <a:tr h="459457">
                <a:tc>
                  <a:txBody>
                    <a:bodyPr/>
                    <a:lstStyle/>
                    <a:p>
                      <a:pPr algn="ctr"/>
                      <a:r>
                        <a:rPr lang="en-US" sz="1050" dirty="0"/>
                        <a:t>7</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dirty="0"/>
                        <a:t>Litigation / Execution</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dirty="0">
                          <a:solidFill>
                            <a:schemeClr val="tx1"/>
                          </a:solidFill>
                        </a:rPr>
                        <a:t>Mar</a:t>
                      </a:r>
                      <a:r>
                        <a:rPr lang="en-US" sz="1050" baseline="0" dirty="0">
                          <a:solidFill>
                            <a:schemeClr val="tx1"/>
                          </a:solidFill>
                        </a:rPr>
                        <a:t>kets practice is after 90 </a:t>
                      </a:r>
                      <a:r>
                        <a:rPr lang="en-US" sz="1050" baseline="0" dirty="0" err="1">
                          <a:solidFill>
                            <a:schemeClr val="tx1"/>
                          </a:solidFill>
                        </a:rPr>
                        <a:t>dpd</a:t>
                      </a:r>
                      <a:endParaRPr lang="en-US" sz="1050" dirty="0">
                        <a:solidFill>
                          <a:schemeClr val="tx1"/>
                        </a:solidFill>
                      </a:endParaRP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Court can</a:t>
                      </a:r>
                      <a:r>
                        <a:rPr lang="en-US" sz="1050" baseline="0" dirty="0">
                          <a:solidFill>
                            <a:schemeClr val="tx1"/>
                          </a:solidFill>
                        </a:rPr>
                        <a:t> </a:t>
                      </a:r>
                      <a:r>
                        <a:rPr lang="en-US" sz="1050" dirty="0">
                          <a:solidFill>
                            <a:schemeClr val="tx1"/>
                          </a:solidFill>
                        </a:rPr>
                        <a:t>issue warrant to fix the method of payment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chemeClr val="tx1"/>
                          </a:solidFill>
                        </a:rPr>
                        <a:t>If customer</a:t>
                      </a:r>
                      <a:r>
                        <a:rPr lang="en-US" sz="1050" baseline="0" dirty="0">
                          <a:solidFill>
                            <a:schemeClr val="tx1"/>
                          </a:solidFill>
                        </a:rPr>
                        <a:t> doesn’t pay according to warrant – premise or moveable property could be arrested or client could be jailed</a:t>
                      </a:r>
                      <a:endParaRPr lang="en-US" sz="105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aseline="0" dirty="0">
                          <a:solidFill>
                            <a:schemeClr val="tx1"/>
                          </a:solidFill>
                        </a:rPr>
                        <a:t>We will hire Legal council with the court cases practice. Min amount is not determined by Law. We will file by batches more than 2500$</a:t>
                      </a:r>
                      <a:endParaRPr lang="en-US" sz="1050" dirty="0">
                        <a:solidFill>
                          <a:schemeClr val="tx1"/>
                        </a:solidFill>
                      </a:endParaRPr>
                    </a:p>
                  </a:txBody>
                  <a:tcPr anchor="ctr"/>
                </a:tc>
                <a:extLst>
                  <a:ext uri="{0D108BD9-81ED-4DB2-BD59-A6C34878D82A}">
                    <a16:rowId xmlns:a16="http://schemas.microsoft.com/office/drawing/2014/main" val="2845805673"/>
                  </a:ext>
                </a:extLst>
              </a:tr>
            </a:tbl>
          </a:graphicData>
        </a:graphic>
      </p:graphicFrame>
    </p:spTree>
    <p:extLst>
      <p:ext uri="{BB962C8B-B14F-4D97-AF65-F5344CB8AC3E}">
        <p14:creationId xmlns:p14="http://schemas.microsoft.com/office/powerpoint/2010/main" val="2772972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638" y="0"/>
            <a:ext cx="8136904" cy="692696"/>
          </a:xfrm>
        </p:spPr>
        <p:txBody>
          <a:bodyPr/>
          <a:lstStyle/>
          <a:p>
            <a:r>
              <a:rPr lang="en-US" dirty="0"/>
              <a:t>TOOLS: ID Card. Documents for Verification</a:t>
            </a:r>
            <a:endParaRPr lang="ru-RU" dirty="0">
              <a:solidFill>
                <a:srgbClr val="FF0000"/>
              </a:solidFill>
            </a:endParaRPr>
          </a:p>
        </p:txBody>
      </p:sp>
      <p:sp>
        <p:nvSpPr>
          <p:cNvPr id="8" name="Номер слайда 7"/>
          <p:cNvSpPr>
            <a:spLocks noGrp="1"/>
          </p:cNvSpPr>
          <p:nvPr>
            <p:ph type="sldNum" sz="quarter" idx="12"/>
          </p:nvPr>
        </p:nvSpPr>
        <p:spPr/>
        <p:txBody>
          <a:bodyPr/>
          <a:lstStyle/>
          <a:p>
            <a:fld id="{D7F305DA-160D-498F-B102-A1D8643B4A2C}" type="slidenum">
              <a:rPr lang="ru-RU" smtClean="0"/>
              <a:t>37</a:t>
            </a:fld>
            <a:endParaRPr lang="ru-RU"/>
          </a:p>
        </p:txBody>
      </p:sp>
      <p:grpSp>
        <p:nvGrpSpPr>
          <p:cNvPr id="47" name="Group 46"/>
          <p:cNvGrpSpPr/>
          <p:nvPr/>
        </p:nvGrpSpPr>
        <p:grpSpPr>
          <a:xfrm>
            <a:off x="89777" y="682724"/>
            <a:ext cx="3513890" cy="5482580"/>
            <a:chOff x="323528" y="764704"/>
            <a:chExt cx="3048000" cy="476250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764704"/>
              <a:ext cx="3048000" cy="4762500"/>
            </a:xfrm>
            <a:prstGeom prst="rect">
              <a:avLst/>
            </a:prstGeom>
          </p:spPr>
        </p:pic>
        <p:sp>
          <p:nvSpPr>
            <p:cNvPr id="7" name="TextBox 6"/>
            <p:cNvSpPr txBox="1"/>
            <p:nvPr/>
          </p:nvSpPr>
          <p:spPr>
            <a:xfrm>
              <a:off x="539552" y="871634"/>
              <a:ext cx="853119" cy="200055"/>
            </a:xfrm>
            <a:prstGeom prst="rect">
              <a:avLst/>
            </a:prstGeom>
            <a:solidFill>
              <a:schemeClr val="bg1"/>
            </a:solidFill>
            <a:ln>
              <a:solidFill>
                <a:schemeClr val="accent1"/>
              </a:solidFill>
            </a:ln>
          </p:spPr>
          <p:txBody>
            <a:bodyPr wrap="none" rtlCol="0">
              <a:spAutoFit/>
            </a:bodyPr>
            <a:lstStyle/>
            <a:p>
              <a:r>
                <a:rPr lang="en-MY" sz="700" dirty="0"/>
                <a:t>Hologram Printing</a:t>
              </a:r>
            </a:p>
          </p:txBody>
        </p:sp>
        <p:sp>
          <p:nvSpPr>
            <p:cNvPr id="9" name="TextBox 8"/>
            <p:cNvSpPr txBox="1"/>
            <p:nvPr/>
          </p:nvSpPr>
          <p:spPr>
            <a:xfrm>
              <a:off x="827584" y="1061802"/>
              <a:ext cx="1440160" cy="200055"/>
            </a:xfrm>
            <a:prstGeom prst="rect">
              <a:avLst/>
            </a:prstGeom>
            <a:solidFill>
              <a:schemeClr val="bg1"/>
            </a:solidFill>
            <a:ln>
              <a:solidFill>
                <a:schemeClr val="accent1"/>
              </a:solidFill>
            </a:ln>
          </p:spPr>
          <p:txBody>
            <a:bodyPr wrap="square" rtlCol="0">
              <a:spAutoFit/>
            </a:bodyPr>
            <a:lstStyle/>
            <a:p>
              <a:r>
                <a:rPr lang="en-MY" sz="700" dirty="0"/>
                <a:t>Laser etched printing ID Number</a:t>
              </a:r>
            </a:p>
          </p:txBody>
        </p:sp>
        <p:sp>
          <p:nvSpPr>
            <p:cNvPr id="10" name="TextBox 9"/>
            <p:cNvSpPr txBox="1"/>
            <p:nvPr/>
          </p:nvSpPr>
          <p:spPr>
            <a:xfrm>
              <a:off x="1619672" y="1233838"/>
              <a:ext cx="1368152" cy="200055"/>
            </a:xfrm>
            <a:prstGeom prst="rect">
              <a:avLst/>
            </a:prstGeom>
            <a:solidFill>
              <a:schemeClr val="bg1"/>
            </a:solidFill>
            <a:ln>
              <a:solidFill>
                <a:schemeClr val="accent1"/>
              </a:solidFill>
            </a:ln>
          </p:spPr>
          <p:txBody>
            <a:bodyPr wrap="square" rtlCol="0">
              <a:spAutoFit/>
            </a:bodyPr>
            <a:lstStyle/>
            <a:p>
              <a:r>
                <a:rPr lang="en-MY" sz="700" dirty="0"/>
                <a:t>Anti-Copy Protection</a:t>
              </a:r>
            </a:p>
          </p:txBody>
        </p:sp>
        <p:sp>
          <p:nvSpPr>
            <p:cNvPr id="11" name="TextBox 10"/>
            <p:cNvSpPr txBox="1"/>
            <p:nvPr/>
          </p:nvSpPr>
          <p:spPr>
            <a:xfrm>
              <a:off x="539552" y="3199419"/>
              <a:ext cx="925127" cy="200055"/>
            </a:xfrm>
            <a:prstGeom prst="rect">
              <a:avLst/>
            </a:prstGeom>
            <a:solidFill>
              <a:schemeClr val="bg1"/>
            </a:solidFill>
            <a:ln>
              <a:solidFill>
                <a:schemeClr val="accent1"/>
              </a:solidFill>
            </a:ln>
          </p:spPr>
          <p:txBody>
            <a:bodyPr wrap="square" rtlCol="0">
              <a:spAutoFit/>
            </a:bodyPr>
            <a:lstStyle/>
            <a:p>
              <a:r>
                <a:rPr lang="en-MY" sz="700" dirty="0"/>
                <a:t>Guilloche Pattern</a:t>
              </a:r>
            </a:p>
          </p:txBody>
        </p:sp>
        <p:sp>
          <p:nvSpPr>
            <p:cNvPr id="12" name="TextBox 11"/>
            <p:cNvSpPr txBox="1"/>
            <p:nvPr/>
          </p:nvSpPr>
          <p:spPr>
            <a:xfrm>
              <a:off x="1775030" y="3162069"/>
              <a:ext cx="925127" cy="200055"/>
            </a:xfrm>
            <a:prstGeom prst="rect">
              <a:avLst/>
            </a:prstGeom>
            <a:solidFill>
              <a:schemeClr val="bg1"/>
            </a:solidFill>
            <a:ln>
              <a:solidFill>
                <a:schemeClr val="accent1"/>
              </a:solidFill>
            </a:ln>
          </p:spPr>
          <p:txBody>
            <a:bodyPr wrap="square" rtlCol="0">
              <a:spAutoFit/>
            </a:bodyPr>
            <a:lstStyle/>
            <a:p>
              <a:r>
                <a:rPr lang="en-MY" sz="700" dirty="0"/>
                <a:t>Laser etched Image</a:t>
              </a:r>
            </a:p>
          </p:txBody>
        </p:sp>
        <p:sp>
          <p:nvSpPr>
            <p:cNvPr id="13" name="TextBox 12"/>
            <p:cNvSpPr txBox="1"/>
            <p:nvPr/>
          </p:nvSpPr>
          <p:spPr>
            <a:xfrm>
              <a:off x="2123728" y="3399474"/>
              <a:ext cx="936104" cy="307777"/>
            </a:xfrm>
            <a:prstGeom prst="rect">
              <a:avLst/>
            </a:prstGeom>
            <a:solidFill>
              <a:schemeClr val="bg1"/>
            </a:solidFill>
            <a:ln>
              <a:solidFill>
                <a:schemeClr val="accent1"/>
              </a:solidFill>
            </a:ln>
          </p:spPr>
          <p:txBody>
            <a:bodyPr wrap="square" rtlCol="0">
              <a:spAutoFit/>
            </a:bodyPr>
            <a:lstStyle/>
            <a:p>
              <a:r>
                <a:rPr lang="en-MY" sz="700" dirty="0"/>
                <a:t>Laser printing ID Number</a:t>
              </a:r>
            </a:p>
          </p:txBody>
        </p:sp>
        <p:sp>
          <p:nvSpPr>
            <p:cNvPr id="14" name="TextBox 13"/>
            <p:cNvSpPr txBox="1"/>
            <p:nvPr/>
          </p:nvSpPr>
          <p:spPr>
            <a:xfrm>
              <a:off x="983931" y="3536912"/>
              <a:ext cx="1080120" cy="200055"/>
            </a:xfrm>
            <a:prstGeom prst="rect">
              <a:avLst/>
            </a:prstGeom>
            <a:solidFill>
              <a:schemeClr val="bg1"/>
            </a:solidFill>
            <a:ln>
              <a:solidFill>
                <a:schemeClr val="accent1"/>
              </a:solidFill>
            </a:ln>
          </p:spPr>
          <p:txBody>
            <a:bodyPr wrap="square" rtlCol="0">
              <a:spAutoFit/>
            </a:bodyPr>
            <a:lstStyle/>
            <a:p>
              <a:r>
                <a:rPr lang="en-MY" sz="700" dirty="0"/>
                <a:t>Multi-</a:t>
              </a:r>
              <a:r>
                <a:rPr lang="en-MY" sz="700" dirty="0" err="1"/>
                <a:t>color</a:t>
              </a:r>
              <a:r>
                <a:rPr lang="en-MY" sz="700" dirty="0"/>
                <a:t> UV Printing</a:t>
              </a:r>
            </a:p>
          </p:txBody>
        </p:sp>
        <p:sp>
          <p:nvSpPr>
            <p:cNvPr id="15" name="TextBox 14"/>
            <p:cNvSpPr txBox="1"/>
            <p:nvPr/>
          </p:nvSpPr>
          <p:spPr>
            <a:xfrm>
              <a:off x="2073859" y="5301208"/>
              <a:ext cx="720080" cy="200055"/>
            </a:xfrm>
            <a:prstGeom prst="rect">
              <a:avLst/>
            </a:prstGeom>
            <a:solidFill>
              <a:schemeClr val="bg1"/>
            </a:solidFill>
            <a:ln>
              <a:solidFill>
                <a:schemeClr val="accent1"/>
              </a:solidFill>
            </a:ln>
          </p:spPr>
          <p:txBody>
            <a:bodyPr wrap="square" rtlCol="0">
              <a:spAutoFit/>
            </a:bodyPr>
            <a:lstStyle/>
            <a:p>
              <a:r>
                <a:rPr lang="en-MY" sz="700" dirty="0"/>
                <a:t>80K Chip Logo</a:t>
              </a:r>
            </a:p>
          </p:txBody>
        </p:sp>
      </p:grpSp>
      <p:grpSp>
        <p:nvGrpSpPr>
          <p:cNvPr id="42" name="Group 41"/>
          <p:cNvGrpSpPr/>
          <p:nvPr/>
        </p:nvGrpSpPr>
        <p:grpSpPr>
          <a:xfrm>
            <a:off x="4008188" y="3573016"/>
            <a:ext cx="5040288" cy="2592288"/>
            <a:chOff x="4050394" y="3080435"/>
            <a:chExt cx="4487972" cy="2345319"/>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048" y="3603342"/>
              <a:ext cx="2645417" cy="1683055"/>
            </a:xfrm>
            <a:prstGeom prst="rect">
              <a:avLst/>
            </a:prstGeom>
          </p:spPr>
        </p:pic>
        <p:sp>
          <p:nvSpPr>
            <p:cNvPr id="21" name="TextBox 20"/>
            <p:cNvSpPr txBox="1"/>
            <p:nvPr/>
          </p:nvSpPr>
          <p:spPr>
            <a:xfrm>
              <a:off x="4180319" y="3080435"/>
              <a:ext cx="2850460" cy="400110"/>
            </a:xfrm>
            <a:prstGeom prst="rect">
              <a:avLst/>
            </a:prstGeom>
            <a:noFill/>
            <a:ln>
              <a:noFill/>
            </a:ln>
          </p:spPr>
          <p:txBody>
            <a:bodyPr wrap="none" rtlCol="0">
              <a:spAutoFit/>
            </a:bodyPr>
            <a:lstStyle/>
            <a:p>
              <a:pPr algn="ctr"/>
              <a:r>
                <a:rPr lang="en-MY" sz="1000" b="1" dirty="0"/>
                <a:t>ID Number</a:t>
              </a:r>
            </a:p>
            <a:p>
              <a:pPr algn="ctr"/>
              <a:r>
                <a:rPr lang="en-MY" sz="1000" dirty="0"/>
                <a:t>[Birthdate (YYMMDD) – State – Unique ID Number]</a:t>
              </a:r>
            </a:p>
          </p:txBody>
        </p:sp>
        <p:cxnSp>
          <p:nvCxnSpPr>
            <p:cNvPr id="23" name="Straight Arrow Connector 22"/>
            <p:cNvCxnSpPr/>
            <p:nvPr/>
          </p:nvCxnSpPr>
          <p:spPr>
            <a:xfrm>
              <a:off x="5076056" y="3446037"/>
              <a:ext cx="216024" cy="533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21" idx="2"/>
            </p:cNvCxnSpPr>
            <p:nvPr/>
          </p:nvCxnSpPr>
          <p:spPr>
            <a:xfrm>
              <a:off x="5605549" y="3480545"/>
              <a:ext cx="46571" cy="4990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940152" y="3446037"/>
              <a:ext cx="386604" cy="5335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171288" y="4502050"/>
              <a:ext cx="495649" cy="246221"/>
            </a:xfrm>
            <a:prstGeom prst="rect">
              <a:avLst/>
            </a:prstGeom>
            <a:noFill/>
            <a:ln>
              <a:noFill/>
            </a:ln>
          </p:spPr>
          <p:txBody>
            <a:bodyPr wrap="none" rtlCol="0">
              <a:spAutoFit/>
            </a:bodyPr>
            <a:lstStyle/>
            <a:p>
              <a:r>
                <a:rPr lang="en-MY" sz="1000" b="1" dirty="0"/>
                <a:t>Name</a:t>
              </a:r>
            </a:p>
          </p:txBody>
        </p:sp>
        <p:sp>
          <p:nvSpPr>
            <p:cNvPr id="30" name="TextBox 29"/>
            <p:cNvSpPr txBox="1"/>
            <p:nvPr/>
          </p:nvSpPr>
          <p:spPr>
            <a:xfrm>
              <a:off x="7771809" y="4739371"/>
              <a:ext cx="766557" cy="246221"/>
            </a:xfrm>
            <a:prstGeom prst="rect">
              <a:avLst/>
            </a:prstGeom>
            <a:noFill/>
            <a:ln>
              <a:noFill/>
            </a:ln>
          </p:spPr>
          <p:txBody>
            <a:bodyPr wrap="none" rtlCol="0">
              <a:spAutoFit/>
            </a:bodyPr>
            <a:lstStyle/>
            <a:p>
              <a:r>
                <a:rPr lang="en-MY" sz="1000" b="1" dirty="0"/>
                <a:t>Citizenship</a:t>
              </a:r>
            </a:p>
          </p:txBody>
        </p:sp>
        <p:sp>
          <p:nvSpPr>
            <p:cNvPr id="31" name="TextBox 30"/>
            <p:cNvSpPr txBox="1"/>
            <p:nvPr/>
          </p:nvSpPr>
          <p:spPr>
            <a:xfrm>
              <a:off x="7775318" y="5153912"/>
              <a:ext cx="577402" cy="246221"/>
            </a:xfrm>
            <a:prstGeom prst="rect">
              <a:avLst/>
            </a:prstGeom>
            <a:noFill/>
            <a:ln>
              <a:noFill/>
            </a:ln>
          </p:spPr>
          <p:txBody>
            <a:bodyPr wrap="none" rtlCol="0">
              <a:spAutoFit/>
            </a:bodyPr>
            <a:lstStyle/>
            <a:p>
              <a:r>
                <a:rPr lang="en-MY" sz="1000" b="1" dirty="0"/>
                <a:t>Gender</a:t>
              </a:r>
            </a:p>
          </p:txBody>
        </p:sp>
        <p:cxnSp>
          <p:nvCxnSpPr>
            <p:cNvPr id="33" name="Straight Arrow Connector 32"/>
            <p:cNvCxnSpPr>
              <a:stCxn id="29" idx="3"/>
            </p:cNvCxnSpPr>
            <p:nvPr/>
          </p:nvCxnSpPr>
          <p:spPr>
            <a:xfrm>
              <a:off x="4666937" y="4625161"/>
              <a:ext cx="472696" cy="92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4746702" y="5013177"/>
              <a:ext cx="401362" cy="1407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0" idx="1"/>
            </p:cNvCxnSpPr>
            <p:nvPr/>
          </p:nvCxnSpPr>
          <p:spPr>
            <a:xfrm flipH="1">
              <a:off x="7452320" y="4862482"/>
              <a:ext cx="319489" cy="16316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1" idx="1"/>
            </p:cNvCxnSpPr>
            <p:nvPr/>
          </p:nvCxnSpPr>
          <p:spPr>
            <a:xfrm flipH="1" flipV="1">
              <a:off x="7380312" y="5153912"/>
              <a:ext cx="395006" cy="1231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050394" y="5025644"/>
              <a:ext cx="752129" cy="400110"/>
            </a:xfrm>
            <a:prstGeom prst="rect">
              <a:avLst/>
            </a:prstGeom>
            <a:solidFill>
              <a:schemeClr val="bg1"/>
            </a:solidFill>
            <a:ln>
              <a:noFill/>
            </a:ln>
          </p:spPr>
          <p:txBody>
            <a:bodyPr wrap="none" rtlCol="0">
              <a:spAutoFit/>
            </a:bodyPr>
            <a:lstStyle/>
            <a:p>
              <a:r>
                <a:rPr lang="en-MY" sz="1000" b="1" dirty="0"/>
                <a:t>Registered</a:t>
              </a:r>
            </a:p>
            <a:p>
              <a:r>
                <a:rPr lang="en-MY" sz="1000" b="1" dirty="0"/>
                <a:t>Address</a:t>
              </a:r>
            </a:p>
          </p:txBody>
        </p:sp>
      </p:grpSp>
      <p:sp>
        <p:nvSpPr>
          <p:cNvPr id="48" name="Rectangle 47"/>
          <p:cNvSpPr/>
          <p:nvPr/>
        </p:nvSpPr>
        <p:spPr>
          <a:xfrm>
            <a:off x="3901332" y="3140968"/>
            <a:ext cx="5085752" cy="316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49" name="TextBox 48"/>
          <p:cNvSpPr txBox="1"/>
          <p:nvPr/>
        </p:nvSpPr>
        <p:spPr>
          <a:xfrm>
            <a:off x="3955713" y="3127363"/>
            <a:ext cx="2920543" cy="369332"/>
          </a:xfrm>
          <a:prstGeom prst="rect">
            <a:avLst/>
          </a:prstGeom>
          <a:noFill/>
        </p:spPr>
        <p:txBody>
          <a:bodyPr wrap="none" rtlCol="0">
            <a:spAutoFit/>
          </a:bodyPr>
          <a:lstStyle/>
          <a:p>
            <a:r>
              <a:rPr lang="en-MY" b="1" dirty="0"/>
              <a:t>INFORMATION ON ID CARD :</a:t>
            </a:r>
          </a:p>
        </p:txBody>
      </p:sp>
      <p:sp>
        <p:nvSpPr>
          <p:cNvPr id="36" name="TextBox 35"/>
          <p:cNvSpPr txBox="1"/>
          <p:nvPr/>
        </p:nvSpPr>
        <p:spPr>
          <a:xfrm>
            <a:off x="3804618" y="641418"/>
            <a:ext cx="5279180" cy="2031325"/>
          </a:xfrm>
          <a:prstGeom prst="rect">
            <a:avLst/>
          </a:prstGeom>
          <a:solidFill>
            <a:schemeClr val="bg1"/>
          </a:solidFill>
          <a:ln>
            <a:noFill/>
          </a:ln>
        </p:spPr>
        <p:txBody>
          <a:bodyPr wrap="square" rtlCol="0">
            <a:spAutoFit/>
          </a:bodyPr>
          <a:lstStyle/>
          <a:p>
            <a:r>
              <a:rPr lang="en-MY" sz="1400" b="1" dirty="0"/>
              <a:t>National Registration Identity Card (NRIC*)</a:t>
            </a:r>
          </a:p>
          <a:p>
            <a:pPr marL="285750" indent="-285750">
              <a:buFont typeface="Arial" panose="020B0604020202020204" pitchFamily="34" charset="0"/>
              <a:buChar char="•"/>
            </a:pPr>
            <a:r>
              <a:rPr lang="en-MY" sz="1400" dirty="0"/>
              <a:t>Coverage - NRIC covers 100% of</a:t>
            </a:r>
            <a:r>
              <a:rPr lang="en-US" sz="1400" dirty="0"/>
              <a:t> citizens</a:t>
            </a:r>
            <a:endParaRPr lang="en-MY" sz="1400" dirty="0"/>
          </a:p>
          <a:p>
            <a:pPr marL="285750" indent="-285750">
              <a:buFont typeface="Arial" panose="020B0604020202020204" pitchFamily="34" charset="0"/>
              <a:buChar char="•"/>
            </a:pPr>
            <a:r>
              <a:rPr lang="en-MY" sz="1400" dirty="0"/>
              <a:t>Purpose – Clients’ Identification</a:t>
            </a:r>
          </a:p>
          <a:p>
            <a:pPr marL="285750" indent="-285750">
              <a:buFont typeface="Arial" panose="020B0604020202020204" pitchFamily="34" charset="0"/>
              <a:buChar char="•"/>
            </a:pPr>
            <a:r>
              <a:rPr lang="en-MY" sz="1400" dirty="0"/>
              <a:t>Cost of obtaining the fake – 800 – 2000 USD </a:t>
            </a:r>
          </a:p>
          <a:p>
            <a:pPr marL="285750" indent="-285750">
              <a:buFont typeface="Arial" panose="020B0604020202020204" pitchFamily="34" charset="0"/>
              <a:buChar char="•"/>
            </a:pPr>
            <a:r>
              <a:rPr lang="en-MY" sz="1400" dirty="0"/>
              <a:t>Features – cheap incorporated</a:t>
            </a:r>
          </a:p>
          <a:p>
            <a:pPr marL="285750" indent="-285750">
              <a:buFont typeface="Arial" panose="020B0604020202020204" pitchFamily="34" charset="0"/>
              <a:buChar char="•"/>
            </a:pPr>
            <a:r>
              <a:rPr lang="en-MY" sz="1400" dirty="0"/>
              <a:t>Availability – 100%, in possession with clients all the time</a:t>
            </a:r>
          </a:p>
          <a:p>
            <a:endParaRPr lang="en-MY" sz="1400" dirty="0"/>
          </a:p>
          <a:p>
            <a:r>
              <a:rPr lang="en-MY" sz="1400" b="1" dirty="0"/>
              <a:t>Always available, highly protected, cost of obtaining the fake is higher than target loan amount</a:t>
            </a:r>
          </a:p>
        </p:txBody>
      </p:sp>
      <p:sp>
        <p:nvSpPr>
          <p:cNvPr id="32" name="TextBox 31"/>
          <p:cNvSpPr txBox="1"/>
          <p:nvPr/>
        </p:nvSpPr>
        <p:spPr>
          <a:xfrm>
            <a:off x="22596" y="6483500"/>
            <a:ext cx="8964488" cy="261610"/>
          </a:xfrm>
          <a:prstGeom prst="rect">
            <a:avLst/>
          </a:prstGeom>
          <a:noFill/>
        </p:spPr>
        <p:txBody>
          <a:bodyPr wrap="square" rtlCol="0">
            <a:spAutoFit/>
          </a:bodyPr>
          <a:lstStyle/>
          <a:p>
            <a:r>
              <a:rPr lang="en-US" sz="1100" dirty="0"/>
              <a:t>* All citizens of Malaysia are required by law to register by the age of 12 years old, thumbprint will be obtained during registration</a:t>
            </a:r>
          </a:p>
        </p:txBody>
      </p:sp>
    </p:spTree>
    <p:extLst>
      <p:ext uri="{BB962C8B-B14F-4D97-AF65-F5344CB8AC3E}">
        <p14:creationId xmlns:p14="http://schemas.microsoft.com/office/powerpoint/2010/main" val="2134646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638" y="0"/>
            <a:ext cx="8136904" cy="692696"/>
          </a:xfrm>
        </p:spPr>
        <p:txBody>
          <a:bodyPr/>
          <a:lstStyle/>
          <a:p>
            <a:r>
              <a:rPr lang="en-US" dirty="0"/>
              <a:t>TOOLS: EPF/Bank statement. Proof of Income</a:t>
            </a:r>
            <a:endParaRPr lang="ru-RU" dirty="0">
              <a:solidFill>
                <a:srgbClr val="FF0000"/>
              </a:solidFill>
            </a:endParaRPr>
          </a:p>
        </p:txBody>
      </p:sp>
      <p:sp>
        <p:nvSpPr>
          <p:cNvPr id="8" name="Номер слайда 7"/>
          <p:cNvSpPr>
            <a:spLocks noGrp="1"/>
          </p:cNvSpPr>
          <p:nvPr>
            <p:ph type="sldNum" sz="quarter" idx="12"/>
          </p:nvPr>
        </p:nvSpPr>
        <p:spPr/>
        <p:txBody>
          <a:bodyPr/>
          <a:lstStyle/>
          <a:p>
            <a:fld id="{D7F305DA-160D-498F-B102-A1D8643B4A2C}" type="slidenum">
              <a:rPr lang="ru-RU" smtClean="0"/>
              <a:t>38</a:t>
            </a:fld>
            <a:endParaRPr lang="ru-RU"/>
          </a:p>
        </p:txBody>
      </p:sp>
      <p:sp>
        <p:nvSpPr>
          <p:cNvPr id="36" name="TextBox 35"/>
          <p:cNvSpPr txBox="1"/>
          <p:nvPr/>
        </p:nvSpPr>
        <p:spPr>
          <a:xfrm>
            <a:off x="4139952" y="620688"/>
            <a:ext cx="4954150" cy="2031325"/>
          </a:xfrm>
          <a:prstGeom prst="rect">
            <a:avLst/>
          </a:prstGeom>
          <a:solidFill>
            <a:schemeClr val="bg1"/>
          </a:solidFill>
          <a:ln>
            <a:noFill/>
          </a:ln>
        </p:spPr>
        <p:txBody>
          <a:bodyPr wrap="square" rtlCol="0">
            <a:spAutoFit/>
          </a:bodyPr>
          <a:lstStyle/>
          <a:p>
            <a:r>
              <a:rPr lang="en-MY" sz="1400" b="1" dirty="0"/>
              <a:t>Employee Provident Fund statement (EPF)</a:t>
            </a:r>
          </a:p>
          <a:p>
            <a:pPr marL="285750" indent="-285750">
              <a:buFont typeface="Arial" panose="020B0604020202020204" pitchFamily="34" charset="0"/>
              <a:buChar char="•"/>
            </a:pPr>
            <a:r>
              <a:rPr lang="en-MY" sz="1400" dirty="0"/>
              <a:t>Coverage – </a:t>
            </a:r>
            <a:r>
              <a:rPr lang="en-US" sz="1400" dirty="0"/>
              <a:t>66% of population In employment age</a:t>
            </a:r>
            <a:endParaRPr lang="en-MY" sz="1400" dirty="0"/>
          </a:p>
          <a:p>
            <a:pPr marL="285750" indent="-285750">
              <a:buFont typeface="Arial" panose="020B0604020202020204" pitchFamily="34" charset="0"/>
              <a:buChar char="•"/>
            </a:pPr>
            <a:r>
              <a:rPr lang="en-MY" sz="1400" dirty="0"/>
              <a:t>Purpose – Proof of Income + Status of employment</a:t>
            </a:r>
          </a:p>
          <a:p>
            <a:pPr marL="285750" indent="-285750">
              <a:buFont typeface="Arial" panose="020B0604020202020204" pitchFamily="34" charset="0"/>
              <a:buChar char="•"/>
            </a:pPr>
            <a:r>
              <a:rPr lang="en-MY" sz="1400" dirty="0"/>
              <a:t>Cost of obtaining the fake – no special protection</a:t>
            </a:r>
          </a:p>
          <a:p>
            <a:pPr marL="285750" indent="-285750">
              <a:buFont typeface="Arial" panose="020B0604020202020204" pitchFamily="34" charset="0"/>
              <a:buChar char="•"/>
            </a:pPr>
            <a:r>
              <a:rPr lang="en-MY" sz="1400" dirty="0"/>
              <a:t>Features – date and time of printing</a:t>
            </a:r>
          </a:p>
          <a:p>
            <a:pPr marL="285750" indent="-285750">
              <a:buFont typeface="Arial" panose="020B0604020202020204" pitchFamily="34" charset="0"/>
              <a:buChar char="•"/>
            </a:pPr>
            <a:r>
              <a:rPr lang="en-MY" sz="1400" dirty="0"/>
              <a:t>Availability – easy to print from EPF kiosk machines (more than 300 in KL)</a:t>
            </a:r>
          </a:p>
          <a:p>
            <a:endParaRPr lang="en-MY" sz="1400" dirty="0"/>
          </a:p>
          <a:p>
            <a:r>
              <a:rPr lang="en-MY" sz="1400" b="1" dirty="0"/>
              <a:t>Easy available, could be printed 3 times per month for free</a:t>
            </a:r>
          </a:p>
        </p:txBody>
      </p:sp>
      <p:sp>
        <p:nvSpPr>
          <p:cNvPr id="32" name="TextBox 31"/>
          <p:cNvSpPr txBox="1"/>
          <p:nvPr/>
        </p:nvSpPr>
        <p:spPr>
          <a:xfrm>
            <a:off x="4139952" y="3780017"/>
            <a:ext cx="4954150" cy="2246769"/>
          </a:xfrm>
          <a:prstGeom prst="rect">
            <a:avLst/>
          </a:prstGeom>
          <a:solidFill>
            <a:schemeClr val="bg1"/>
          </a:solidFill>
          <a:ln>
            <a:noFill/>
          </a:ln>
        </p:spPr>
        <p:txBody>
          <a:bodyPr wrap="square" rtlCol="0">
            <a:spAutoFit/>
          </a:bodyPr>
          <a:lstStyle/>
          <a:p>
            <a:r>
              <a:rPr lang="en-MY" sz="1400" b="1" dirty="0"/>
              <a:t>Bank statement (for last 3 months) </a:t>
            </a:r>
          </a:p>
          <a:p>
            <a:pPr marL="285750" indent="-285750">
              <a:buFont typeface="Arial" panose="020B0604020202020204" pitchFamily="34" charset="0"/>
              <a:buChar char="•"/>
            </a:pPr>
            <a:r>
              <a:rPr lang="en-MY" sz="1400" dirty="0"/>
              <a:t>Coverage – </a:t>
            </a:r>
            <a:r>
              <a:rPr lang="en-US" sz="1400" dirty="0"/>
              <a:t>70% (Bank account penetration)</a:t>
            </a:r>
            <a:endParaRPr lang="en-MY" sz="1400" dirty="0"/>
          </a:p>
          <a:p>
            <a:pPr marL="285750" indent="-285750">
              <a:buFont typeface="Arial" panose="020B0604020202020204" pitchFamily="34" charset="0"/>
              <a:buChar char="•"/>
            </a:pPr>
            <a:r>
              <a:rPr lang="en-MY" sz="1400" dirty="0"/>
              <a:t>Purpose – Proof of Income, Proof of Address</a:t>
            </a:r>
          </a:p>
          <a:p>
            <a:pPr marL="285750" indent="-285750">
              <a:buFont typeface="Arial" panose="020B0604020202020204" pitchFamily="34" charset="0"/>
              <a:buChar char="•"/>
            </a:pPr>
            <a:r>
              <a:rPr lang="en-MY" sz="1400" dirty="0"/>
              <a:t>Cost of obtaining the fake – no special protection</a:t>
            </a:r>
          </a:p>
          <a:p>
            <a:pPr marL="285750" indent="-285750">
              <a:buFont typeface="Arial" panose="020B0604020202020204" pitchFamily="34" charset="0"/>
              <a:buChar char="•"/>
            </a:pPr>
            <a:r>
              <a:rPr lang="en-MY" sz="1400" dirty="0"/>
              <a:t>Features – date of printing</a:t>
            </a:r>
            <a:endParaRPr lang="en-MY" sz="1400" dirty="0">
              <a:solidFill>
                <a:srgbClr val="FF0000"/>
              </a:solidFill>
            </a:endParaRPr>
          </a:p>
          <a:p>
            <a:pPr marL="285750" indent="-285750">
              <a:buFont typeface="Arial" panose="020B0604020202020204" pitchFamily="34" charset="0"/>
              <a:buChar char="•"/>
            </a:pPr>
            <a:r>
              <a:rPr lang="en-MY" sz="1400" dirty="0"/>
              <a:t>Availability – could be printed from Internet-bank, could be receive during the Bank’s working hours</a:t>
            </a:r>
          </a:p>
          <a:p>
            <a:endParaRPr lang="en-MY" sz="1400" dirty="0">
              <a:solidFill>
                <a:srgbClr val="FF0000"/>
              </a:solidFill>
            </a:endParaRPr>
          </a:p>
          <a:p>
            <a:r>
              <a:rPr lang="en-US" sz="1400" b="1" dirty="0"/>
              <a:t>Easy available, address could be cross-checked vs NRIC, vs Credit Report, vs Utility bill</a:t>
            </a:r>
          </a:p>
        </p:txBody>
      </p:sp>
      <p:pic>
        <p:nvPicPr>
          <p:cNvPr id="3" name="Picture 2"/>
          <p:cNvPicPr>
            <a:picLocks noChangeAspect="1"/>
          </p:cNvPicPr>
          <p:nvPr/>
        </p:nvPicPr>
        <p:blipFill>
          <a:blip r:embed="rId3"/>
          <a:stretch>
            <a:fillRect/>
          </a:stretch>
        </p:blipFill>
        <p:spPr>
          <a:xfrm>
            <a:off x="102628" y="719412"/>
            <a:ext cx="3101220" cy="2973845"/>
          </a:xfrm>
          <a:prstGeom prst="rect">
            <a:avLst/>
          </a:prstGeom>
        </p:spPr>
      </p:pic>
      <p:pic>
        <p:nvPicPr>
          <p:cNvPr id="4" name="Picture 3"/>
          <p:cNvPicPr>
            <a:picLocks noChangeAspect="1"/>
          </p:cNvPicPr>
          <p:nvPr/>
        </p:nvPicPr>
        <p:blipFill>
          <a:blip r:embed="rId4"/>
          <a:stretch>
            <a:fillRect/>
          </a:stretch>
        </p:blipFill>
        <p:spPr>
          <a:xfrm>
            <a:off x="95814" y="3774532"/>
            <a:ext cx="3828114" cy="2514048"/>
          </a:xfrm>
          <a:prstGeom prst="rect">
            <a:avLst/>
          </a:prstGeom>
        </p:spPr>
      </p:pic>
    </p:spTree>
    <p:extLst>
      <p:ext uri="{BB962C8B-B14F-4D97-AF65-F5344CB8AC3E}">
        <p14:creationId xmlns:p14="http://schemas.microsoft.com/office/powerpoint/2010/main" val="4177980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638" y="0"/>
            <a:ext cx="8136904" cy="692696"/>
          </a:xfrm>
        </p:spPr>
        <p:txBody>
          <a:bodyPr/>
          <a:lstStyle/>
          <a:p>
            <a:r>
              <a:rPr lang="en-US" dirty="0"/>
              <a:t>TOOLS: Utility bills/Tenancy Agreement. Address proof</a:t>
            </a:r>
            <a:endParaRPr lang="ru-RU" dirty="0">
              <a:solidFill>
                <a:srgbClr val="FF0000"/>
              </a:solidFill>
            </a:endParaRPr>
          </a:p>
        </p:txBody>
      </p:sp>
      <p:sp>
        <p:nvSpPr>
          <p:cNvPr id="8" name="Номер слайда 7"/>
          <p:cNvSpPr>
            <a:spLocks noGrp="1"/>
          </p:cNvSpPr>
          <p:nvPr>
            <p:ph type="sldNum" sz="quarter" idx="12"/>
          </p:nvPr>
        </p:nvSpPr>
        <p:spPr/>
        <p:txBody>
          <a:bodyPr/>
          <a:lstStyle/>
          <a:p>
            <a:fld id="{D7F305DA-160D-498F-B102-A1D8643B4A2C}" type="slidenum">
              <a:rPr lang="ru-RU" smtClean="0"/>
              <a:t>39</a:t>
            </a:fld>
            <a:endParaRPr lang="ru-RU"/>
          </a:p>
        </p:txBody>
      </p:sp>
      <p:sp>
        <p:nvSpPr>
          <p:cNvPr id="6" name="TextBox 5"/>
          <p:cNvSpPr txBox="1"/>
          <p:nvPr/>
        </p:nvSpPr>
        <p:spPr>
          <a:xfrm>
            <a:off x="4491474" y="620688"/>
            <a:ext cx="4602627" cy="2462213"/>
          </a:xfrm>
          <a:prstGeom prst="rect">
            <a:avLst/>
          </a:prstGeom>
          <a:solidFill>
            <a:schemeClr val="bg1"/>
          </a:solidFill>
          <a:ln>
            <a:noFill/>
          </a:ln>
        </p:spPr>
        <p:txBody>
          <a:bodyPr wrap="square" rtlCol="0">
            <a:spAutoFit/>
          </a:bodyPr>
          <a:lstStyle/>
          <a:p>
            <a:r>
              <a:rPr lang="en-MY" sz="1400" b="1" dirty="0"/>
              <a:t>Utility bills (for last 3 months)</a:t>
            </a:r>
          </a:p>
          <a:p>
            <a:pPr marL="285750" indent="-285750">
              <a:buFont typeface="Arial" panose="020B0604020202020204" pitchFamily="34" charset="0"/>
              <a:buChar char="•"/>
            </a:pPr>
            <a:r>
              <a:rPr lang="en-MY" sz="1400" dirty="0"/>
              <a:t>Coverage – </a:t>
            </a:r>
            <a:r>
              <a:rPr lang="en-US" sz="1400" dirty="0"/>
              <a:t>all apartment owners, all officially rented clients</a:t>
            </a:r>
            <a:endParaRPr lang="en-MY" sz="1400" dirty="0"/>
          </a:p>
          <a:p>
            <a:pPr marL="285750" indent="-285750">
              <a:buFont typeface="Arial" panose="020B0604020202020204" pitchFamily="34" charset="0"/>
              <a:buChar char="•"/>
            </a:pPr>
            <a:r>
              <a:rPr lang="en-MY" sz="1400" dirty="0"/>
              <a:t>Purpose – Proof of Address</a:t>
            </a:r>
          </a:p>
          <a:p>
            <a:pPr marL="285750" indent="-285750">
              <a:buFont typeface="Arial" panose="020B0604020202020204" pitchFamily="34" charset="0"/>
              <a:buChar char="•"/>
            </a:pPr>
            <a:r>
              <a:rPr lang="en-MY" sz="1400" dirty="0"/>
              <a:t>Cost of obtaining the fake – no special protection</a:t>
            </a:r>
          </a:p>
          <a:p>
            <a:pPr marL="285750" indent="-285750">
              <a:buFont typeface="Arial" panose="020B0604020202020204" pitchFamily="34" charset="0"/>
              <a:buChar char="•"/>
            </a:pPr>
            <a:r>
              <a:rPr lang="en-MY" sz="1400" dirty="0"/>
              <a:t>Features – date of issuance</a:t>
            </a:r>
          </a:p>
          <a:p>
            <a:pPr marL="285750" indent="-285750">
              <a:buFont typeface="Arial" panose="020B0604020202020204" pitchFamily="34" charset="0"/>
              <a:buChar char="•"/>
            </a:pPr>
            <a:r>
              <a:rPr lang="en-MY" sz="1400" dirty="0"/>
              <a:t>Availability – provided once a month, could be printed from branch, could be printed from providers site</a:t>
            </a:r>
          </a:p>
          <a:p>
            <a:endParaRPr lang="en-MY" sz="1400" dirty="0"/>
          </a:p>
          <a:p>
            <a:r>
              <a:rPr lang="en-MY" sz="1400" b="1" dirty="0"/>
              <a:t>Easy available,</a:t>
            </a:r>
            <a:r>
              <a:rPr lang="en-US" sz="1400" b="1" dirty="0">
                <a:solidFill>
                  <a:srgbClr val="FF0000"/>
                </a:solidFill>
              </a:rPr>
              <a:t> </a:t>
            </a:r>
            <a:r>
              <a:rPr lang="en-US" sz="1400" b="1" dirty="0"/>
              <a:t>could be cross-checked vs NRIC, vs Credit Report, vs Bank statement</a:t>
            </a:r>
            <a:endParaRPr lang="en-MY" sz="1400" b="1" dirty="0"/>
          </a:p>
        </p:txBody>
      </p:sp>
      <p:sp>
        <p:nvSpPr>
          <p:cNvPr id="7" name="TextBox 6"/>
          <p:cNvSpPr txBox="1"/>
          <p:nvPr/>
        </p:nvSpPr>
        <p:spPr>
          <a:xfrm>
            <a:off x="4491474" y="3212976"/>
            <a:ext cx="4637163" cy="2031325"/>
          </a:xfrm>
          <a:prstGeom prst="rect">
            <a:avLst/>
          </a:prstGeom>
          <a:solidFill>
            <a:schemeClr val="bg1"/>
          </a:solidFill>
          <a:ln>
            <a:noFill/>
          </a:ln>
        </p:spPr>
        <p:txBody>
          <a:bodyPr wrap="square" rtlCol="0">
            <a:spAutoFit/>
          </a:bodyPr>
          <a:lstStyle/>
          <a:p>
            <a:r>
              <a:rPr lang="en-US" sz="1400" b="1" dirty="0"/>
              <a:t>Tenancy Agreement (minimum 1.5 month before termination)</a:t>
            </a:r>
          </a:p>
          <a:p>
            <a:pPr marL="285750" indent="-285750">
              <a:buFont typeface="Arial" panose="020B0604020202020204" pitchFamily="34" charset="0"/>
              <a:buChar char="•"/>
            </a:pPr>
            <a:r>
              <a:rPr lang="en-MY" sz="1400" dirty="0"/>
              <a:t>Coverage – </a:t>
            </a:r>
            <a:r>
              <a:rPr lang="en-US" sz="1400" dirty="0"/>
              <a:t>all officially rented</a:t>
            </a:r>
            <a:endParaRPr lang="en-MY" sz="1400" dirty="0"/>
          </a:p>
          <a:p>
            <a:pPr marL="285750" indent="-285750">
              <a:buFont typeface="Arial" panose="020B0604020202020204" pitchFamily="34" charset="0"/>
              <a:buChar char="•"/>
            </a:pPr>
            <a:r>
              <a:rPr lang="en-MY" sz="1400" dirty="0"/>
              <a:t>Purpose – Proof of Address</a:t>
            </a:r>
          </a:p>
          <a:p>
            <a:pPr marL="285750" indent="-285750">
              <a:buFont typeface="Arial" panose="020B0604020202020204" pitchFamily="34" charset="0"/>
              <a:buChar char="•"/>
            </a:pPr>
            <a:r>
              <a:rPr lang="en-MY" sz="1400" dirty="0"/>
              <a:t>Cost of obtaining the fake – no special protection</a:t>
            </a:r>
          </a:p>
          <a:p>
            <a:pPr marL="285750" indent="-285750">
              <a:buFont typeface="Arial" panose="020B0604020202020204" pitchFamily="34" charset="0"/>
              <a:buChar char="•"/>
            </a:pPr>
            <a:r>
              <a:rPr lang="en-MY" sz="1400" dirty="0"/>
              <a:t>Features – Landlord contacts</a:t>
            </a:r>
          </a:p>
          <a:p>
            <a:pPr marL="285750" indent="-285750">
              <a:buFont typeface="Arial" panose="020B0604020202020204" pitchFamily="34" charset="0"/>
              <a:buChar char="•"/>
            </a:pPr>
            <a:r>
              <a:rPr lang="en-MY" sz="1400" dirty="0"/>
              <a:t>Availability – stored at customer’s place of living</a:t>
            </a:r>
          </a:p>
          <a:p>
            <a:endParaRPr lang="en-MY" sz="1400" dirty="0">
              <a:solidFill>
                <a:srgbClr val="FF0000"/>
              </a:solidFill>
            </a:endParaRPr>
          </a:p>
          <a:p>
            <a:r>
              <a:rPr lang="en-US" sz="1400" b="1" dirty="0"/>
              <a:t>Easy available, could be verified by contacting the Landlord</a:t>
            </a:r>
          </a:p>
        </p:txBody>
      </p:sp>
      <p:pic>
        <p:nvPicPr>
          <p:cNvPr id="4" name="Picture 3"/>
          <p:cNvPicPr>
            <a:picLocks noChangeAspect="1"/>
          </p:cNvPicPr>
          <p:nvPr/>
        </p:nvPicPr>
        <p:blipFill>
          <a:blip r:embed="rId3"/>
          <a:stretch>
            <a:fillRect/>
          </a:stretch>
        </p:blipFill>
        <p:spPr>
          <a:xfrm>
            <a:off x="150931" y="3212976"/>
            <a:ext cx="2091106" cy="3070020"/>
          </a:xfrm>
          <a:prstGeom prst="rect">
            <a:avLst/>
          </a:prstGeom>
        </p:spPr>
      </p:pic>
      <p:pic>
        <p:nvPicPr>
          <p:cNvPr id="5" name="Picture 4"/>
          <p:cNvPicPr>
            <a:picLocks noChangeAspect="1"/>
          </p:cNvPicPr>
          <p:nvPr/>
        </p:nvPicPr>
        <p:blipFill>
          <a:blip r:embed="rId4"/>
          <a:stretch>
            <a:fillRect/>
          </a:stretch>
        </p:blipFill>
        <p:spPr>
          <a:xfrm>
            <a:off x="150931" y="656358"/>
            <a:ext cx="4285126" cy="2497000"/>
          </a:xfrm>
          <a:prstGeom prst="rect">
            <a:avLst/>
          </a:prstGeom>
        </p:spPr>
      </p:pic>
    </p:spTree>
    <p:extLst>
      <p:ext uri="{BB962C8B-B14F-4D97-AF65-F5344CB8AC3E}">
        <p14:creationId xmlns:p14="http://schemas.microsoft.com/office/powerpoint/2010/main" val="1885902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Investment Summary</a:t>
            </a:r>
            <a:endParaRPr lang="ru-RU" dirty="0">
              <a:solidFill>
                <a:srgbClr val="FF0000"/>
              </a:solidFill>
            </a:endParaRPr>
          </a:p>
        </p:txBody>
      </p:sp>
      <p:sp>
        <p:nvSpPr>
          <p:cNvPr id="7" name="Номер слайда 6"/>
          <p:cNvSpPr>
            <a:spLocks noGrp="1"/>
          </p:cNvSpPr>
          <p:nvPr>
            <p:ph type="sldNum" sz="quarter" idx="12"/>
          </p:nvPr>
        </p:nvSpPr>
        <p:spPr/>
        <p:txBody>
          <a:bodyPr/>
          <a:lstStyle/>
          <a:p>
            <a:fld id="{D7F305DA-160D-498F-B102-A1D8643B4A2C}" type="slidenum">
              <a:rPr lang="ru-RU" smtClean="0"/>
              <a:pPr/>
              <a:t>4</a:t>
            </a:fld>
            <a:endParaRPr lang="ru-RU"/>
          </a:p>
        </p:txBody>
      </p:sp>
      <p:sp>
        <p:nvSpPr>
          <p:cNvPr id="8" name="Объект 2"/>
          <p:cNvSpPr txBox="1">
            <a:spLocks/>
          </p:cNvSpPr>
          <p:nvPr/>
        </p:nvSpPr>
        <p:spPr>
          <a:xfrm>
            <a:off x="71520" y="692696"/>
            <a:ext cx="8964976" cy="5616624"/>
          </a:xfrm>
          <a:prstGeom prst="rect">
            <a:avLst/>
          </a:prstGeom>
        </p:spPr>
        <p:txBody>
          <a:bodyPr anchor="t">
            <a:no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t>Malaysia Money Lending Market is one of the most promising markets in Asia due to these key factors:</a:t>
            </a:r>
          </a:p>
          <a:p>
            <a:r>
              <a:rPr lang="en-US" sz="1400" dirty="0"/>
              <a:t>High GDP per capita ($10.9K)</a:t>
            </a:r>
          </a:p>
          <a:p>
            <a:r>
              <a:rPr lang="en-US" sz="1400" dirty="0"/>
              <a:t>High average income per capita </a:t>
            </a:r>
            <a:r>
              <a:rPr lang="en-US" sz="1400" dirty="0">
                <a:solidFill>
                  <a:srgbClr val="000000"/>
                </a:solidFill>
              </a:rPr>
              <a:t>($1.05K)</a:t>
            </a:r>
          </a:p>
          <a:p>
            <a:r>
              <a:rPr lang="en-US" sz="1400" dirty="0"/>
              <a:t>High bank account penetration (70%)</a:t>
            </a:r>
          </a:p>
          <a:p>
            <a:r>
              <a:rPr lang="en-US" sz="1400" dirty="0"/>
              <a:t>Low- tech and unconsolidated Loan Sharks and pawnshops are active in covering large untapped and growing unbanked market </a:t>
            </a:r>
          </a:p>
          <a:p>
            <a:r>
              <a:rPr lang="en-US" sz="1400" dirty="0"/>
              <a:t>Money lending market regulation not tough </a:t>
            </a:r>
            <a:r>
              <a:rPr lang="en-US" sz="1400" dirty="0">
                <a:solidFill>
                  <a:srgbClr val="000000"/>
                </a:solidFill>
              </a:rPr>
              <a:t>compared to </a:t>
            </a:r>
            <a:r>
              <a:rPr lang="en-US" sz="1400" dirty="0"/>
              <a:t>other AP markets (easy process for getting license, minimum restrictions for advertising).</a:t>
            </a:r>
          </a:p>
          <a:p>
            <a:r>
              <a:rPr lang="en-US" sz="1400" dirty="0"/>
              <a:t>Malaysia’s household debt-to-gross domestic product (GDP) ratio is 146 per cent. With high debt ratios, the commitment of borrowers (individual commitment includes client’s existing mortgages, car loans, credit card debts, personal loans with the banks) prevents them from getting loan approvals easily with banks. </a:t>
            </a:r>
          </a:p>
          <a:p>
            <a:endParaRPr lang="en-US" sz="1400" dirty="0"/>
          </a:p>
          <a:p>
            <a:pPr marL="0" indent="0">
              <a:buNone/>
            </a:pPr>
            <a:r>
              <a:rPr lang="en-US" sz="1400" dirty="0"/>
              <a:t>Key success factors in the market:</a:t>
            </a:r>
          </a:p>
          <a:p>
            <a:r>
              <a:rPr lang="en-US" sz="1400" dirty="0"/>
              <a:t>Product - new convenient product with fixed interest rate to replace Loan Shark offers (with low loyalty).</a:t>
            </a:r>
          </a:p>
          <a:p>
            <a:r>
              <a:rPr lang="en-US" sz="1400" dirty="0"/>
              <a:t>Technology – modern technology will allow customers to easily apply for a loan (via online application, mobile application, Facebook application) and </a:t>
            </a:r>
            <a:r>
              <a:rPr lang="ru-RU" sz="1400" dirty="0"/>
              <a:t>receive loan amount (and repay it) via their bank </a:t>
            </a:r>
            <a:r>
              <a:rPr lang="en-US" sz="1400" dirty="0"/>
              <a:t>account or at offline offices. </a:t>
            </a:r>
          </a:p>
          <a:p>
            <a:r>
              <a:rPr lang="en-US" sz="1400" dirty="0"/>
              <a:t>Advertising – new innovative tools of online advertising will allow us to reduce customer acquisition cost (to </a:t>
            </a:r>
            <a:r>
              <a:rPr lang="en-US" sz="1400" dirty="0">
                <a:solidFill>
                  <a:srgbClr val="000000"/>
                </a:solidFill>
              </a:rPr>
              <a:t>$24</a:t>
            </a:r>
            <a:r>
              <a:rPr lang="en-US" sz="1400" dirty="0"/>
              <a:t>).</a:t>
            </a:r>
          </a:p>
          <a:p>
            <a:pPr marL="0" indent="0">
              <a:buNone/>
            </a:pPr>
            <a:endParaRPr lang="en-US" sz="1400" dirty="0"/>
          </a:p>
          <a:p>
            <a:pPr marL="0" lvl="1" indent="0" algn="just">
              <a:spcBef>
                <a:spcPts val="600"/>
              </a:spcBef>
              <a:buNone/>
            </a:pPr>
            <a:endParaRPr lang="en-US" dirty="0"/>
          </a:p>
        </p:txBody>
      </p:sp>
      <p:sp>
        <p:nvSpPr>
          <p:cNvPr id="5" name="Прямоугольник 4"/>
          <p:cNvSpPr/>
          <p:nvPr/>
        </p:nvSpPr>
        <p:spPr>
          <a:xfrm>
            <a:off x="161396" y="5714092"/>
            <a:ext cx="8785224"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We believe that MY market environment positions us for achieving success within a short time frame</a:t>
            </a:r>
            <a:endParaRPr lang="en-US" sz="1400" dirty="0">
              <a:solidFill>
                <a:srgbClr val="FF0000"/>
              </a:solidFill>
            </a:endParaRPr>
          </a:p>
        </p:txBody>
      </p:sp>
    </p:spTree>
    <p:extLst>
      <p:ext uri="{BB962C8B-B14F-4D97-AF65-F5344CB8AC3E}">
        <p14:creationId xmlns:p14="http://schemas.microsoft.com/office/powerpoint/2010/main" val="9297862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4"/>
          <p:cNvSpPr>
            <a:spLocks noGrp="1"/>
          </p:cNvSpPr>
          <p:nvPr>
            <p:ph type="title"/>
          </p:nvPr>
        </p:nvSpPr>
        <p:spPr>
          <a:xfrm>
            <a:off x="178823" y="114161"/>
            <a:ext cx="8159540" cy="312281"/>
          </a:xfrm>
        </p:spPr>
        <p:txBody>
          <a:bodyPr/>
          <a:lstStyle/>
          <a:p>
            <a:r>
              <a:rPr lang="en-US" dirty="0"/>
              <a:t>TOOLS: Credit Bureaus. Credit History Check</a:t>
            </a:r>
            <a:endParaRPr lang="ru-RU" dirty="0"/>
          </a:p>
        </p:txBody>
      </p:sp>
      <p:graphicFrame>
        <p:nvGraphicFramePr>
          <p:cNvPr id="2" name="Content Placeholder 1"/>
          <p:cNvGraphicFramePr>
            <a:graphicFrameLocks noGrp="1"/>
          </p:cNvGraphicFramePr>
          <p:nvPr>
            <p:ph idx="1"/>
            <p:extLst>
              <p:ext uri="{D42A27DB-BD31-4B8C-83A1-F6EECF244321}">
                <p14:modId xmlns:p14="http://schemas.microsoft.com/office/powerpoint/2010/main" val="1585603429"/>
              </p:ext>
            </p:extLst>
          </p:nvPr>
        </p:nvGraphicFramePr>
        <p:xfrm>
          <a:off x="170428" y="758200"/>
          <a:ext cx="8807571" cy="1950720"/>
        </p:xfrm>
        <a:graphic>
          <a:graphicData uri="http://schemas.openxmlformats.org/drawingml/2006/table">
            <a:tbl>
              <a:tblPr firstRow="1" bandRow="1">
                <a:tableStyleId>{5C22544A-7EE6-4342-B048-85BDC9FD1C3A}</a:tableStyleId>
              </a:tblPr>
              <a:tblGrid>
                <a:gridCol w="1622220">
                  <a:extLst>
                    <a:ext uri="{9D8B030D-6E8A-4147-A177-3AD203B41FA5}">
                      <a16:colId xmlns:a16="http://schemas.microsoft.com/office/drawing/2014/main" val="20000"/>
                    </a:ext>
                  </a:extLst>
                </a:gridCol>
                <a:gridCol w="854011">
                  <a:extLst>
                    <a:ext uri="{9D8B030D-6E8A-4147-A177-3AD203B41FA5}">
                      <a16:colId xmlns:a16="http://schemas.microsoft.com/office/drawing/2014/main" val="20001"/>
                    </a:ext>
                  </a:extLst>
                </a:gridCol>
                <a:gridCol w="1061245">
                  <a:extLst>
                    <a:ext uri="{9D8B030D-6E8A-4147-A177-3AD203B41FA5}">
                      <a16:colId xmlns:a16="http://schemas.microsoft.com/office/drawing/2014/main" val="20002"/>
                    </a:ext>
                  </a:extLst>
                </a:gridCol>
                <a:gridCol w="1329986">
                  <a:extLst>
                    <a:ext uri="{9D8B030D-6E8A-4147-A177-3AD203B41FA5}">
                      <a16:colId xmlns:a16="http://schemas.microsoft.com/office/drawing/2014/main" val="20003"/>
                    </a:ext>
                  </a:extLst>
                </a:gridCol>
                <a:gridCol w="1046278">
                  <a:extLst>
                    <a:ext uri="{9D8B030D-6E8A-4147-A177-3AD203B41FA5}">
                      <a16:colId xmlns:a16="http://schemas.microsoft.com/office/drawing/2014/main" val="758867998"/>
                    </a:ext>
                  </a:extLst>
                </a:gridCol>
                <a:gridCol w="2893831">
                  <a:extLst>
                    <a:ext uri="{9D8B030D-6E8A-4147-A177-3AD203B41FA5}">
                      <a16:colId xmlns:a16="http://schemas.microsoft.com/office/drawing/2014/main" val="20004"/>
                    </a:ext>
                  </a:extLst>
                </a:gridCol>
              </a:tblGrid>
              <a:tr h="370840">
                <a:tc>
                  <a:txBody>
                    <a:bodyPr/>
                    <a:lstStyle/>
                    <a:p>
                      <a:r>
                        <a:rPr lang="en-US" sz="1400" baseline="0" dirty="0"/>
                        <a:t>Credit Bureau</a:t>
                      </a:r>
                      <a:endParaRPr lang="ru-RU" sz="1400" dirty="0"/>
                    </a:p>
                  </a:txBody>
                  <a:tcPr/>
                </a:tc>
                <a:tc>
                  <a:txBody>
                    <a:bodyPr/>
                    <a:lstStyle/>
                    <a:p>
                      <a:r>
                        <a:rPr lang="en-US" sz="1400" dirty="0"/>
                        <a:t>Report Cost</a:t>
                      </a:r>
                      <a:endParaRPr lang="ru-RU" sz="1400" dirty="0"/>
                    </a:p>
                  </a:txBody>
                  <a:tcPr/>
                </a:tc>
                <a:tc>
                  <a:txBody>
                    <a:bodyPr/>
                    <a:lstStyle/>
                    <a:p>
                      <a:r>
                        <a:rPr lang="en-US" sz="1400" dirty="0"/>
                        <a:t>Online integration</a:t>
                      </a:r>
                      <a:endParaRPr lang="ru-RU" sz="1400" dirty="0"/>
                    </a:p>
                  </a:txBody>
                  <a:tcPr/>
                </a:tc>
                <a:tc>
                  <a:txBody>
                    <a:bodyPr/>
                    <a:lstStyle/>
                    <a:p>
                      <a:r>
                        <a:rPr lang="en-US" sz="1400" dirty="0"/>
                        <a:t>Numbers of Records</a:t>
                      </a:r>
                      <a:endParaRPr lang="ru-RU" sz="1400" dirty="0"/>
                    </a:p>
                  </a:txBody>
                  <a:tcPr/>
                </a:tc>
                <a:tc>
                  <a:txBody>
                    <a:bodyPr/>
                    <a:lstStyle/>
                    <a:p>
                      <a:r>
                        <a:rPr lang="en-US" sz="1400" dirty="0"/>
                        <a:t>Number</a:t>
                      </a:r>
                      <a:r>
                        <a:rPr lang="en-US" sz="1400" baseline="0" dirty="0"/>
                        <a:t> of subscribers</a:t>
                      </a:r>
                      <a:endParaRPr lang="ru-RU" sz="1400" dirty="0"/>
                    </a:p>
                  </a:txBody>
                  <a:tcPr/>
                </a:tc>
                <a:tc>
                  <a:txBody>
                    <a:bodyPr/>
                    <a:lstStyle/>
                    <a:p>
                      <a:r>
                        <a:rPr lang="en-US" sz="1400" dirty="0"/>
                        <a:t>WEB</a:t>
                      </a:r>
                      <a:endParaRPr lang="ru-RU" sz="1400" dirty="0"/>
                    </a:p>
                  </a:txBody>
                  <a:tcPr/>
                </a:tc>
                <a:extLst>
                  <a:ext uri="{0D108BD9-81ED-4DB2-BD59-A6C34878D82A}">
                    <a16:rowId xmlns:a16="http://schemas.microsoft.com/office/drawing/2014/main" val="10000"/>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CTOS</a:t>
                      </a:r>
                      <a:endParaRPr lang="en-US" sz="1400" dirty="0">
                        <a:solidFill>
                          <a:srgbClr val="FF0000"/>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2,1</a:t>
                      </a:r>
                      <a:r>
                        <a:rPr lang="en-US" sz="1400" baseline="0" dirty="0">
                          <a:solidFill>
                            <a:schemeClr val="tx1"/>
                          </a:solidFill>
                        </a:rPr>
                        <a:t> usd</a:t>
                      </a:r>
                      <a:endParaRPr lang="en-US" sz="1400" dirty="0">
                        <a:solidFill>
                          <a:schemeClr val="tx1"/>
                        </a:solidFill>
                      </a:endParaRPr>
                    </a:p>
                  </a:txBody>
                  <a:tcPr/>
                </a:tc>
                <a:tc>
                  <a:txBody>
                    <a:bodyPr/>
                    <a:lstStyle/>
                    <a:p>
                      <a:r>
                        <a:rPr lang="en-US" sz="1400" dirty="0"/>
                        <a:t>Yes</a:t>
                      </a:r>
                      <a:endParaRPr lang="ru-RU" sz="1400" dirty="0"/>
                    </a:p>
                  </a:txBody>
                  <a:tcPr/>
                </a:tc>
                <a:tc>
                  <a:txBody>
                    <a:bodyPr/>
                    <a:lstStyle/>
                    <a:p>
                      <a:pPr algn="ctr"/>
                      <a:r>
                        <a:rPr lang="en-US" sz="1400" dirty="0">
                          <a:solidFill>
                            <a:srgbClr val="000000"/>
                          </a:solidFill>
                        </a:rPr>
                        <a:t>15 mln records</a:t>
                      </a:r>
                      <a:endParaRPr lang="ru-RU" sz="1400" dirty="0">
                        <a:solidFill>
                          <a:srgbClr val="000000"/>
                        </a:solidFill>
                      </a:endParaRPr>
                    </a:p>
                  </a:txBody>
                  <a:tcPr/>
                </a:tc>
                <a:tc>
                  <a:txBody>
                    <a:bodyPr/>
                    <a:lstStyle/>
                    <a:p>
                      <a:pPr algn="ctr"/>
                      <a:r>
                        <a:rPr lang="en-US" sz="1400" dirty="0">
                          <a:solidFill>
                            <a:srgbClr val="000000"/>
                          </a:solidFill>
                        </a:rPr>
                        <a:t>+++</a:t>
                      </a:r>
                      <a:endParaRPr lang="ru-RU" sz="1400" dirty="0">
                        <a:solidFill>
                          <a:srgbClr val="0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hlinkClick r:id="rId3"/>
                        </a:rPr>
                        <a:t>http://www.ctoscredit.com.my/</a:t>
                      </a:r>
                      <a:endParaRPr lang="en-US" sz="1400" dirty="0"/>
                    </a:p>
                  </a:txBody>
                  <a:tcPr/>
                </a:tc>
                <a:extLst>
                  <a:ext uri="{0D108BD9-81ED-4DB2-BD59-A6C34878D82A}">
                    <a16:rowId xmlns:a16="http://schemas.microsoft.com/office/drawing/2014/main" val="10001"/>
                  </a:ext>
                </a:extLst>
              </a:tr>
              <a:tr h="144724">
                <a:tc>
                  <a:txBody>
                    <a:bodyPr/>
                    <a:lstStyle/>
                    <a:p>
                      <a:r>
                        <a:rPr lang="en-US" sz="1400" dirty="0"/>
                        <a:t>RAM</a:t>
                      </a:r>
                      <a:endParaRPr lang="ru-RU" sz="1400" dirty="0"/>
                    </a:p>
                  </a:txBody>
                  <a:tcPr/>
                </a:tc>
                <a:tc>
                  <a:txBody>
                    <a:bodyPr/>
                    <a:lstStyle/>
                    <a:p>
                      <a:pPr lvl="0" algn="l"/>
                      <a:r>
                        <a:rPr lang="en-US" sz="1400" dirty="0"/>
                        <a:t>2 usd</a:t>
                      </a:r>
                      <a:endParaRPr lang="ru-RU" sz="1400" dirty="0"/>
                    </a:p>
                  </a:txBody>
                  <a:tcPr/>
                </a:tc>
                <a:tc>
                  <a:txBody>
                    <a:bodyPr/>
                    <a:lstStyle/>
                    <a:p>
                      <a:r>
                        <a:rPr lang="en-US" sz="1400" dirty="0"/>
                        <a:t>Yes</a:t>
                      </a:r>
                      <a:endParaRPr lang="ru-RU" sz="1400" dirty="0"/>
                    </a:p>
                  </a:txBody>
                  <a:tcPr/>
                </a:tc>
                <a:tc>
                  <a:txBody>
                    <a:bodyPr/>
                    <a:lstStyle/>
                    <a:p>
                      <a:pPr algn="ctr"/>
                      <a:r>
                        <a:rPr lang="en-US" sz="1400" dirty="0">
                          <a:solidFill>
                            <a:schemeClr val="dk1"/>
                          </a:solidFill>
                        </a:rPr>
                        <a:t>13</a:t>
                      </a:r>
                      <a:r>
                        <a:rPr lang="en-US" sz="1400" baseline="0" dirty="0">
                          <a:solidFill>
                            <a:schemeClr val="dk1"/>
                          </a:solidFill>
                        </a:rPr>
                        <a:t> mln records</a:t>
                      </a:r>
                      <a:endParaRPr lang="ru-RU" sz="1400" dirty="0">
                        <a:solidFill>
                          <a:schemeClr val="tx1"/>
                        </a:solidFill>
                      </a:endParaRPr>
                    </a:p>
                  </a:txBody>
                  <a:tcPr/>
                </a:tc>
                <a:tc>
                  <a:txBody>
                    <a:bodyPr/>
                    <a:lstStyle/>
                    <a:p>
                      <a:pPr algn="ctr"/>
                      <a:r>
                        <a:rPr lang="en-US" sz="1400" dirty="0">
                          <a:solidFill>
                            <a:schemeClr val="tx1"/>
                          </a:solidFill>
                        </a:rPr>
                        <a:t>++</a:t>
                      </a:r>
                      <a:endParaRPr lang="ru-RU" sz="1400" dirty="0">
                        <a:solidFill>
                          <a:schemeClr val="tx1"/>
                        </a:solidFill>
                      </a:endParaRPr>
                    </a:p>
                  </a:txBody>
                  <a:tcPr/>
                </a:tc>
                <a:tc>
                  <a:txBody>
                    <a:bodyPr/>
                    <a:lstStyle/>
                    <a:p>
                      <a:r>
                        <a:rPr lang="en-US" sz="1400" dirty="0">
                          <a:hlinkClick r:id="rId4"/>
                        </a:rPr>
                        <a:t>http://www.ramcreditinfo.com.my/</a:t>
                      </a:r>
                      <a:endParaRPr lang="en-US" sz="1400" dirty="0"/>
                    </a:p>
                  </a:txBody>
                  <a:tcPr/>
                </a:tc>
                <a:extLst>
                  <a:ext uri="{0D108BD9-81ED-4DB2-BD59-A6C34878D82A}">
                    <a16:rowId xmlns:a16="http://schemas.microsoft.com/office/drawing/2014/main" val="10002"/>
                  </a:ext>
                </a:extLst>
              </a:tr>
              <a:tr h="228842">
                <a:tc>
                  <a:txBody>
                    <a:bodyPr/>
                    <a:lstStyle/>
                    <a:p>
                      <a:r>
                        <a:rPr lang="en-US" sz="1400" dirty="0">
                          <a:solidFill>
                            <a:schemeClr val="tx1"/>
                          </a:solidFill>
                        </a:rPr>
                        <a:t>Credit bureau of Malaysia</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1,5 usd</a:t>
                      </a:r>
                      <a:endParaRPr lang="ru-RU" sz="1400" dirty="0">
                        <a:solidFill>
                          <a:schemeClr val="tx1"/>
                        </a:solidFill>
                      </a:endParaRPr>
                    </a:p>
                  </a:txBody>
                  <a:tcPr/>
                </a:tc>
                <a:tc>
                  <a:txBody>
                    <a:bodyPr/>
                    <a:lstStyle/>
                    <a:p>
                      <a:r>
                        <a:rPr lang="en-US" sz="1400" dirty="0"/>
                        <a:t>No</a:t>
                      </a:r>
                      <a:endParaRPr lang="ru-RU" sz="1400" dirty="0"/>
                    </a:p>
                  </a:txBody>
                  <a:tcPr/>
                </a:tc>
                <a:tc>
                  <a:txBody>
                    <a:bodyPr/>
                    <a:lstStyle/>
                    <a:p>
                      <a:pPr algn="ctr"/>
                      <a:r>
                        <a:rPr lang="en-US" sz="1400" dirty="0"/>
                        <a:t>9 mln records</a:t>
                      </a:r>
                      <a:endParaRPr lang="ru-RU" sz="1400" dirty="0"/>
                    </a:p>
                  </a:txBody>
                  <a:tcPr/>
                </a:tc>
                <a:tc>
                  <a:txBody>
                    <a:bodyPr/>
                    <a:lstStyle/>
                    <a:p>
                      <a:pPr algn="ctr"/>
                      <a:r>
                        <a:rPr lang="en-US" sz="1400" dirty="0"/>
                        <a:t>+</a:t>
                      </a:r>
                      <a:endParaRPr lang="ru-RU"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hlinkClick r:id="rId5"/>
                        </a:rPr>
                        <a:t>https://www.creditbureau.com.my/</a:t>
                      </a:r>
                      <a:endParaRPr lang="en-US" sz="1400" dirty="0"/>
                    </a:p>
                  </a:txBody>
                  <a:tcPr/>
                </a:tc>
                <a:extLst>
                  <a:ext uri="{0D108BD9-81ED-4DB2-BD59-A6C34878D82A}">
                    <a16:rowId xmlns:a16="http://schemas.microsoft.com/office/drawing/2014/main" val="10004"/>
                  </a:ext>
                </a:extLst>
              </a:tr>
              <a:tr h="185860">
                <a:tc>
                  <a:txBody>
                    <a:bodyPr/>
                    <a:lstStyle/>
                    <a:p>
                      <a:r>
                        <a:rPr lang="en-US" sz="1400" dirty="0"/>
                        <a:t>FIS</a:t>
                      </a:r>
                      <a:endParaRPr lang="ru-RU" sz="1400" dirty="0"/>
                    </a:p>
                  </a:txBody>
                  <a:tcPr/>
                </a:tc>
                <a:tc>
                  <a:txBody>
                    <a:bodyPr/>
                    <a:lstStyle/>
                    <a:p>
                      <a:r>
                        <a:rPr lang="en-US" sz="1400" dirty="0"/>
                        <a:t>1 usd</a:t>
                      </a:r>
                      <a:endParaRPr lang="ru-RU" sz="1400" dirty="0"/>
                    </a:p>
                  </a:txBody>
                  <a:tcPr/>
                </a:tc>
                <a:tc>
                  <a:txBody>
                    <a:bodyPr/>
                    <a:lstStyle/>
                    <a:p>
                      <a:r>
                        <a:rPr lang="en-US" sz="1400" dirty="0"/>
                        <a:t>Yes</a:t>
                      </a:r>
                      <a:endParaRPr lang="ru-RU" sz="1400" dirty="0"/>
                    </a:p>
                  </a:txBody>
                  <a:tcPr/>
                </a:tc>
                <a:tc>
                  <a:txBody>
                    <a:bodyPr/>
                    <a:lstStyle/>
                    <a:p>
                      <a:pPr algn="ctr"/>
                      <a:r>
                        <a:rPr lang="en-US" sz="1400" dirty="0">
                          <a:solidFill>
                            <a:schemeClr val="tx1"/>
                          </a:solidFill>
                        </a:rPr>
                        <a:t>9 mln records</a:t>
                      </a:r>
                      <a:endParaRPr lang="ru-RU" sz="1400" dirty="0">
                        <a:solidFill>
                          <a:schemeClr val="tx1"/>
                        </a:solidFill>
                      </a:endParaRPr>
                    </a:p>
                  </a:txBody>
                  <a:tcPr/>
                </a:tc>
                <a:tc>
                  <a:txBody>
                    <a:bodyPr/>
                    <a:lstStyle/>
                    <a:p>
                      <a:pPr algn="ctr"/>
                      <a:r>
                        <a:rPr lang="en-US" sz="1400" dirty="0">
                          <a:solidFill>
                            <a:schemeClr val="tx1"/>
                          </a:solidFill>
                        </a:rPr>
                        <a:t>+</a:t>
                      </a:r>
                      <a:endParaRPr lang="ru-RU" sz="1400" dirty="0">
                        <a:solidFill>
                          <a:schemeClr val="tx1"/>
                        </a:solidFill>
                      </a:endParaRPr>
                    </a:p>
                  </a:txBody>
                  <a:tcPr/>
                </a:tc>
                <a:tc>
                  <a:txBody>
                    <a:bodyPr/>
                    <a:lstStyle/>
                    <a:p>
                      <a:r>
                        <a:rPr lang="en-US" sz="1400" dirty="0">
                          <a:hlinkClick r:id="rId6"/>
                        </a:rPr>
                        <a:t>http://www.fis.com.my</a:t>
                      </a:r>
                      <a:endParaRPr lang="en-US" sz="1400" dirty="0"/>
                    </a:p>
                  </a:txBody>
                  <a:tcPr/>
                </a:tc>
                <a:extLst>
                  <a:ext uri="{0D108BD9-81ED-4DB2-BD59-A6C34878D82A}">
                    <a16:rowId xmlns:a16="http://schemas.microsoft.com/office/drawing/2014/main" val="10005"/>
                  </a:ext>
                </a:extLst>
              </a:tr>
            </a:tbl>
          </a:graphicData>
        </a:graphic>
      </p:graphicFrame>
      <p:sp>
        <p:nvSpPr>
          <p:cNvPr id="4" name="Номер слайда 3"/>
          <p:cNvSpPr>
            <a:spLocks noGrp="1"/>
          </p:cNvSpPr>
          <p:nvPr>
            <p:ph type="sldNum" sz="quarter" idx="12"/>
          </p:nvPr>
        </p:nvSpPr>
        <p:spPr/>
        <p:txBody>
          <a:bodyPr/>
          <a:lstStyle/>
          <a:p>
            <a:fld id="{D7F305DA-160D-498F-B102-A1D8643B4A2C}" type="slidenum">
              <a:rPr lang="ru-RU" smtClean="0"/>
              <a:pPr/>
              <a:t>40</a:t>
            </a:fld>
            <a:endParaRPr lang="ru-RU" dirty="0"/>
          </a:p>
        </p:txBody>
      </p:sp>
      <p:sp>
        <p:nvSpPr>
          <p:cNvPr id="7" name="TextBox 6"/>
          <p:cNvSpPr txBox="1">
            <a:spLocks/>
          </p:cNvSpPr>
          <p:nvPr/>
        </p:nvSpPr>
        <p:spPr>
          <a:xfrm>
            <a:off x="146261" y="5960599"/>
            <a:ext cx="8831737" cy="307777"/>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400" dirty="0"/>
              <a:t>We will work with CTOS due to wide coverage of data and high number of subscribers including cooperatives and ML</a:t>
            </a:r>
            <a:endParaRPr lang="en-US" sz="1400" i="1" dirty="0"/>
          </a:p>
        </p:txBody>
      </p:sp>
      <p:graphicFrame>
        <p:nvGraphicFramePr>
          <p:cNvPr id="8" name="Content Placeholder 1"/>
          <p:cNvGraphicFramePr>
            <a:graphicFrameLocks/>
          </p:cNvGraphicFramePr>
          <p:nvPr>
            <p:extLst>
              <p:ext uri="{D42A27DB-BD31-4B8C-83A1-F6EECF244321}">
                <p14:modId xmlns:p14="http://schemas.microsoft.com/office/powerpoint/2010/main" val="2686363068"/>
              </p:ext>
            </p:extLst>
          </p:nvPr>
        </p:nvGraphicFramePr>
        <p:xfrm>
          <a:off x="170430" y="2867383"/>
          <a:ext cx="8807570" cy="1950720"/>
        </p:xfrm>
        <a:graphic>
          <a:graphicData uri="http://schemas.openxmlformats.org/drawingml/2006/table">
            <a:tbl>
              <a:tblPr firstRow="1" bandRow="1">
                <a:tableStyleId>{5C22544A-7EE6-4342-B048-85BDC9FD1C3A}</a:tableStyleId>
              </a:tblPr>
              <a:tblGrid>
                <a:gridCol w="1449242">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1152128">
                  <a:extLst>
                    <a:ext uri="{9D8B030D-6E8A-4147-A177-3AD203B41FA5}">
                      <a16:colId xmlns:a16="http://schemas.microsoft.com/office/drawing/2014/main" val="20002"/>
                    </a:ext>
                  </a:extLst>
                </a:gridCol>
                <a:gridCol w="1296144">
                  <a:extLst>
                    <a:ext uri="{9D8B030D-6E8A-4147-A177-3AD203B41FA5}">
                      <a16:colId xmlns:a16="http://schemas.microsoft.com/office/drawing/2014/main" val="20004"/>
                    </a:ext>
                  </a:extLst>
                </a:gridCol>
                <a:gridCol w="1368152">
                  <a:extLst>
                    <a:ext uri="{9D8B030D-6E8A-4147-A177-3AD203B41FA5}">
                      <a16:colId xmlns:a16="http://schemas.microsoft.com/office/drawing/2014/main" val="3006820536"/>
                    </a:ext>
                  </a:extLst>
                </a:gridCol>
                <a:gridCol w="1368152">
                  <a:extLst>
                    <a:ext uri="{9D8B030D-6E8A-4147-A177-3AD203B41FA5}">
                      <a16:colId xmlns:a16="http://schemas.microsoft.com/office/drawing/2014/main" val="291868189"/>
                    </a:ext>
                  </a:extLst>
                </a:gridCol>
                <a:gridCol w="1021624">
                  <a:extLst>
                    <a:ext uri="{9D8B030D-6E8A-4147-A177-3AD203B41FA5}">
                      <a16:colId xmlns:a16="http://schemas.microsoft.com/office/drawing/2014/main" val="255669990"/>
                    </a:ext>
                  </a:extLst>
                </a:gridCol>
              </a:tblGrid>
              <a:tr h="370840">
                <a:tc>
                  <a:txBody>
                    <a:bodyPr/>
                    <a:lstStyle/>
                    <a:p>
                      <a:r>
                        <a:rPr lang="en-US" sz="1400" baseline="0" dirty="0"/>
                        <a:t>Credit Bureau</a:t>
                      </a:r>
                      <a:endParaRPr lang="ru-RU" sz="1400" dirty="0"/>
                    </a:p>
                  </a:txBody>
                  <a:tcPr/>
                </a:tc>
                <a:tc>
                  <a:txBody>
                    <a:bodyPr/>
                    <a:lstStyle/>
                    <a:p>
                      <a:r>
                        <a:rPr lang="en-US" sz="1400" dirty="0"/>
                        <a:t>Credit</a:t>
                      </a:r>
                      <a:r>
                        <a:rPr lang="en-US" sz="1400" baseline="0" dirty="0"/>
                        <a:t> history</a:t>
                      </a:r>
                      <a:endParaRPr lang="ru-RU" sz="1400" dirty="0"/>
                    </a:p>
                  </a:txBody>
                  <a:tcPr/>
                </a:tc>
                <a:tc>
                  <a:txBody>
                    <a:bodyPr/>
                    <a:lstStyle/>
                    <a:p>
                      <a:r>
                        <a:rPr lang="en-US" sz="1400" baseline="0" dirty="0"/>
                        <a:t>Utility Bills*</a:t>
                      </a:r>
                    </a:p>
                  </a:txBody>
                  <a:tcPr/>
                </a:tc>
                <a:tc>
                  <a:txBody>
                    <a:bodyPr/>
                    <a:lstStyle/>
                    <a:p>
                      <a:r>
                        <a:rPr lang="en-US" sz="1400" dirty="0"/>
                        <a:t>Business</a:t>
                      </a:r>
                      <a:r>
                        <a:rPr lang="en-US" sz="1400" baseline="0" dirty="0"/>
                        <a:t> ownership</a:t>
                      </a:r>
                      <a:endParaRPr lang="ru-RU" sz="1400" dirty="0"/>
                    </a:p>
                  </a:txBody>
                  <a:tcPr/>
                </a:tc>
                <a:tc>
                  <a:txBody>
                    <a:bodyPr/>
                    <a:lstStyle/>
                    <a:p>
                      <a:r>
                        <a:rPr lang="en-US" sz="1400" dirty="0"/>
                        <a:t>D</a:t>
                      </a:r>
                      <a:r>
                        <a:rPr lang="en-US" sz="1400" baseline="0" dirty="0"/>
                        <a:t>ishonored checks</a:t>
                      </a:r>
                      <a:endParaRPr lang="ru-RU" sz="1400" dirty="0"/>
                    </a:p>
                  </a:txBody>
                  <a:tcPr/>
                </a:tc>
                <a:tc>
                  <a:txBody>
                    <a:bodyPr/>
                    <a:lstStyle/>
                    <a:p>
                      <a:r>
                        <a:rPr lang="en-US" sz="1400" dirty="0"/>
                        <a:t>C</a:t>
                      </a:r>
                      <a:r>
                        <a:rPr lang="en-US" sz="1400" baseline="0" dirty="0"/>
                        <a:t>ooperatives loans</a:t>
                      </a:r>
                      <a:endParaRPr lang="ru-RU" sz="1400" dirty="0"/>
                    </a:p>
                  </a:txBody>
                  <a:tcPr/>
                </a:tc>
                <a:tc>
                  <a:txBody>
                    <a:bodyPr/>
                    <a:lstStyle/>
                    <a:p>
                      <a:r>
                        <a:rPr lang="en-US" sz="1400" dirty="0"/>
                        <a:t>Rating</a:t>
                      </a:r>
                      <a:endParaRPr lang="ru-RU" sz="1400" dirty="0"/>
                    </a:p>
                  </a:txBody>
                  <a:tcPr/>
                </a:tc>
                <a:extLst>
                  <a:ext uri="{0D108BD9-81ED-4DB2-BD59-A6C34878D82A}">
                    <a16:rowId xmlns:a16="http://schemas.microsoft.com/office/drawing/2014/main" val="10000"/>
                  </a:ext>
                </a:extLst>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CTOS</a:t>
                      </a:r>
                      <a:endParaRPr lang="en-US" sz="1400" dirty="0">
                        <a:solidFill>
                          <a:srgbClr val="FF0000"/>
                        </a:solidFill>
                      </a:endParaRPr>
                    </a:p>
                  </a:txBody>
                  <a:tcPr/>
                </a:tc>
                <a:tc>
                  <a:txBody>
                    <a:bodyPr/>
                    <a:lstStyle/>
                    <a:p>
                      <a:r>
                        <a:rPr lang="en-US" sz="1400" dirty="0"/>
                        <a:t>Yes</a:t>
                      </a:r>
                      <a:endParaRPr lang="ru-RU" sz="1400" dirty="0"/>
                    </a:p>
                  </a:txBody>
                  <a:tcPr/>
                </a:tc>
                <a:tc>
                  <a:txBody>
                    <a:bodyPr/>
                    <a:lstStyle/>
                    <a:p>
                      <a:r>
                        <a:rPr lang="en-US" sz="1400" dirty="0"/>
                        <a:t>Yes</a:t>
                      </a:r>
                      <a:endParaRPr lang="ru-RU" sz="1400" dirty="0"/>
                    </a:p>
                  </a:txBody>
                  <a:tcPr/>
                </a:tc>
                <a:tc>
                  <a:txBody>
                    <a:bodyPr/>
                    <a:lstStyle/>
                    <a:p>
                      <a:r>
                        <a:rPr lang="en-US" sz="1400" dirty="0"/>
                        <a:t>Yes</a:t>
                      </a:r>
                      <a:endParaRPr lang="ru-RU" sz="1400" dirty="0"/>
                    </a:p>
                  </a:txBody>
                  <a:tcPr/>
                </a:tc>
                <a:tc>
                  <a:txBody>
                    <a:bodyPr/>
                    <a:lstStyle/>
                    <a:p>
                      <a:r>
                        <a:rPr lang="en-US" sz="1400" dirty="0"/>
                        <a:t>Yes</a:t>
                      </a:r>
                      <a:endParaRPr lang="ru-RU" sz="1400" dirty="0"/>
                    </a:p>
                  </a:txBody>
                  <a:tcPr/>
                </a:tc>
                <a:tc>
                  <a:txBody>
                    <a:bodyPr/>
                    <a:lstStyle/>
                    <a:p>
                      <a:r>
                        <a:rPr lang="en-US" sz="1400" dirty="0"/>
                        <a:t>Yes</a:t>
                      </a:r>
                      <a:endParaRPr lang="ru-RU" sz="1400" dirty="0"/>
                    </a:p>
                  </a:txBody>
                  <a:tcPr/>
                </a:tc>
                <a:tc>
                  <a:txBody>
                    <a:bodyPr/>
                    <a:lstStyle/>
                    <a:p>
                      <a:endParaRPr lang="ru-RU" sz="1400" dirty="0"/>
                    </a:p>
                  </a:txBody>
                  <a:tcPr/>
                </a:tc>
                <a:extLst>
                  <a:ext uri="{0D108BD9-81ED-4DB2-BD59-A6C34878D82A}">
                    <a16:rowId xmlns:a16="http://schemas.microsoft.com/office/drawing/2014/main" val="10001"/>
                  </a:ext>
                </a:extLst>
              </a:tr>
              <a:tr h="144724">
                <a:tc>
                  <a:txBody>
                    <a:bodyPr/>
                    <a:lstStyle/>
                    <a:p>
                      <a:r>
                        <a:rPr lang="en-US" sz="1400" dirty="0"/>
                        <a:t>RAM</a:t>
                      </a:r>
                      <a:endParaRPr lang="ru-RU" sz="1400" dirty="0"/>
                    </a:p>
                  </a:txBody>
                  <a:tcPr/>
                </a:tc>
                <a:tc>
                  <a:txBody>
                    <a:bodyPr/>
                    <a:lstStyle/>
                    <a:p>
                      <a:r>
                        <a:rPr lang="en-US" sz="1400" dirty="0"/>
                        <a:t>Yes</a:t>
                      </a:r>
                      <a:endParaRPr lang="ru-RU" sz="1400" dirty="0"/>
                    </a:p>
                  </a:txBody>
                  <a:tcPr/>
                </a:tc>
                <a:tc>
                  <a:txBody>
                    <a:bodyPr/>
                    <a:lstStyle/>
                    <a:p>
                      <a:r>
                        <a:rPr lang="en-US" sz="1400" dirty="0"/>
                        <a:t>Yes</a:t>
                      </a:r>
                      <a:endParaRPr lang="ru-RU" sz="1400" dirty="0"/>
                    </a:p>
                  </a:txBody>
                  <a:tcPr/>
                </a:tc>
                <a:tc>
                  <a:txBody>
                    <a:bodyPr/>
                    <a:lstStyle/>
                    <a:p>
                      <a:r>
                        <a:rPr lang="en-US" sz="1400" dirty="0"/>
                        <a:t>Yes</a:t>
                      </a:r>
                      <a:endParaRPr lang="ru-RU" sz="1400" dirty="0"/>
                    </a:p>
                  </a:txBody>
                  <a:tcPr/>
                </a:tc>
                <a:tc>
                  <a:txBody>
                    <a:bodyPr/>
                    <a:lstStyle/>
                    <a:p>
                      <a:r>
                        <a:rPr lang="en-US" sz="1400" dirty="0"/>
                        <a:t>Yes</a:t>
                      </a:r>
                      <a:endParaRPr lang="ru-RU" sz="1400" dirty="0"/>
                    </a:p>
                  </a:txBody>
                  <a:tcPr/>
                </a:tc>
                <a:tc>
                  <a:txBody>
                    <a:bodyPr/>
                    <a:lstStyle/>
                    <a:p>
                      <a:r>
                        <a:rPr lang="en-US" sz="1400" dirty="0"/>
                        <a:t>No</a:t>
                      </a:r>
                      <a:endParaRPr lang="ru-RU" sz="1400" dirty="0"/>
                    </a:p>
                  </a:txBody>
                  <a:tcPr/>
                </a:tc>
                <a:tc>
                  <a:txBody>
                    <a:bodyPr/>
                    <a:lstStyle/>
                    <a:p>
                      <a:endParaRPr lang="ru-RU" sz="1400" dirty="0"/>
                    </a:p>
                  </a:txBody>
                  <a:tcPr/>
                </a:tc>
                <a:extLst>
                  <a:ext uri="{0D108BD9-81ED-4DB2-BD59-A6C34878D82A}">
                    <a16:rowId xmlns:a16="http://schemas.microsoft.com/office/drawing/2014/main" val="10002"/>
                  </a:ext>
                </a:extLst>
              </a:tr>
              <a:tr h="228842">
                <a:tc>
                  <a:txBody>
                    <a:bodyPr/>
                    <a:lstStyle/>
                    <a:p>
                      <a:r>
                        <a:rPr lang="en-US" sz="1400" dirty="0">
                          <a:solidFill>
                            <a:schemeClr val="tx1"/>
                          </a:solidFill>
                        </a:rPr>
                        <a:t>Credit bureau of Malaysia</a:t>
                      </a:r>
                      <a:endParaRPr lang="ru-RU" sz="1400" dirty="0">
                        <a:solidFill>
                          <a:schemeClr val="tx1"/>
                        </a:solidFill>
                      </a:endParaRPr>
                    </a:p>
                  </a:txBody>
                  <a:tcPr/>
                </a:tc>
                <a:tc>
                  <a:txBody>
                    <a:bodyPr/>
                    <a:lstStyle/>
                    <a:p>
                      <a:r>
                        <a:rPr lang="en-US" sz="1400" dirty="0"/>
                        <a:t>Yes</a:t>
                      </a:r>
                      <a:endParaRPr lang="ru-RU" sz="1400" dirty="0"/>
                    </a:p>
                  </a:txBody>
                  <a:tcPr/>
                </a:tc>
                <a:tc>
                  <a:txBody>
                    <a:bodyPr/>
                    <a:lstStyle/>
                    <a:p>
                      <a:r>
                        <a:rPr lang="en-US" sz="1400" dirty="0"/>
                        <a:t>No</a:t>
                      </a:r>
                      <a:endParaRPr lang="ru-RU" sz="1400" dirty="0"/>
                    </a:p>
                  </a:txBody>
                  <a:tcPr/>
                </a:tc>
                <a:tc>
                  <a:txBody>
                    <a:bodyPr/>
                    <a:lstStyle/>
                    <a:p>
                      <a:r>
                        <a:rPr lang="en-US" sz="1400" dirty="0"/>
                        <a:t>Yes</a:t>
                      </a:r>
                      <a:endParaRPr lang="ru-RU" sz="1400" dirty="0"/>
                    </a:p>
                  </a:txBody>
                  <a:tcPr/>
                </a:tc>
                <a:tc>
                  <a:txBody>
                    <a:bodyPr/>
                    <a:lstStyle/>
                    <a:p>
                      <a:r>
                        <a:rPr lang="en-US" sz="1400" dirty="0"/>
                        <a:t>Yes</a:t>
                      </a:r>
                      <a:endParaRPr lang="ru-RU" sz="1400" dirty="0"/>
                    </a:p>
                  </a:txBody>
                  <a:tcPr/>
                </a:tc>
                <a:tc>
                  <a:txBody>
                    <a:bodyPr/>
                    <a:lstStyle/>
                    <a:p>
                      <a:r>
                        <a:rPr lang="en-US" sz="1400" dirty="0"/>
                        <a:t>No</a:t>
                      </a:r>
                      <a:endParaRPr lang="ru-RU" sz="1400" dirty="0"/>
                    </a:p>
                  </a:txBody>
                  <a:tcPr/>
                </a:tc>
                <a:tc>
                  <a:txBody>
                    <a:bodyPr/>
                    <a:lstStyle/>
                    <a:p>
                      <a:endParaRPr lang="ru-RU" sz="1400" dirty="0"/>
                    </a:p>
                  </a:txBody>
                  <a:tcPr/>
                </a:tc>
                <a:extLst>
                  <a:ext uri="{0D108BD9-81ED-4DB2-BD59-A6C34878D82A}">
                    <a16:rowId xmlns:a16="http://schemas.microsoft.com/office/drawing/2014/main" val="10004"/>
                  </a:ext>
                </a:extLst>
              </a:tr>
              <a:tr h="185860">
                <a:tc>
                  <a:txBody>
                    <a:bodyPr/>
                    <a:lstStyle/>
                    <a:p>
                      <a:r>
                        <a:rPr lang="en-US" sz="1400" dirty="0"/>
                        <a:t>FIS</a:t>
                      </a:r>
                      <a:endParaRPr lang="ru-RU" sz="1400" dirty="0"/>
                    </a:p>
                  </a:txBody>
                  <a:tcPr/>
                </a:tc>
                <a:tc>
                  <a:txBody>
                    <a:bodyPr/>
                    <a:lstStyle/>
                    <a:p>
                      <a:r>
                        <a:rPr lang="en-US" sz="1400" dirty="0"/>
                        <a:t>Yes</a:t>
                      </a:r>
                      <a:endParaRPr lang="ru-RU" sz="1400" dirty="0"/>
                    </a:p>
                  </a:txBody>
                  <a:tcPr/>
                </a:tc>
                <a:tc>
                  <a:txBody>
                    <a:bodyPr/>
                    <a:lstStyle/>
                    <a:p>
                      <a:r>
                        <a:rPr lang="en-US" sz="1400" dirty="0"/>
                        <a:t>No</a:t>
                      </a:r>
                      <a:endParaRPr lang="ru-RU" sz="1400" dirty="0"/>
                    </a:p>
                  </a:txBody>
                  <a:tcPr/>
                </a:tc>
                <a:tc>
                  <a:txBody>
                    <a:bodyPr/>
                    <a:lstStyle/>
                    <a:p>
                      <a:r>
                        <a:rPr lang="en-US" sz="1400" dirty="0"/>
                        <a:t>Yes</a:t>
                      </a:r>
                      <a:endParaRPr lang="ru-RU" sz="1400" dirty="0"/>
                    </a:p>
                  </a:txBody>
                  <a:tcPr/>
                </a:tc>
                <a:tc>
                  <a:txBody>
                    <a:bodyPr/>
                    <a:lstStyle/>
                    <a:p>
                      <a:r>
                        <a:rPr lang="en-US" sz="1400" dirty="0"/>
                        <a:t>Yes</a:t>
                      </a:r>
                      <a:endParaRPr lang="ru-RU" sz="1400" dirty="0"/>
                    </a:p>
                  </a:txBody>
                  <a:tcPr/>
                </a:tc>
                <a:tc>
                  <a:txBody>
                    <a:bodyPr/>
                    <a:lstStyle/>
                    <a:p>
                      <a:r>
                        <a:rPr lang="en-US" sz="1400" dirty="0"/>
                        <a:t>No</a:t>
                      </a:r>
                      <a:endParaRPr lang="ru-RU" sz="1400" dirty="0"/>
                    </a:p>
                  </a:txBody>
                  <a:tcPr/>
                </a:tc>
                <a:tc>
                  <a:txBody>
                    <a:bodyPr/>
                    <a:lstStyle/>
                    <a:p>
                      <a:endParaRPr lang="ru-RU" sz="1400" dirty="0"/>
                    </a:p>
                  </a:txBody>
                  <a:tcPr/>
                </a:tc>
                <a:extLst>
                  <a:ext uri="{0D108BD9-81ED-4DB2-BD59-A6C34878D82A}">
                    <a16:rowId xmlns:a16="http://schemas.microsoft.com/office/drawing/2014/main" val="10005"/>
                  </a:ext>
                </a:extLst>
              </a:tr>
            </a:tbl>
          </a:graphicData>
        </a:graphic>
      </p:graphicFrame>
      <p:sp>
        <p:nvSpPr>
          <p:cNvPr id="9" name="Rectangle 8"/>
          <p:cNvSpPr/>
          <p:nvPr/>
        </p:nvSpPr>
        <p:spPr>
          <a:xfrm>
            <a:off x="211892" y="6451779"/>
            <a:ext cx="1819729" cy="430887"/>
          </a:xfrm>
          <a:prstGeom prst="rect">
            <a:avLst/>
          </a:prstGeom>
        </p:spPr>
        <p:txBody>
          <a:bodyPr wrap="none">
            <a:spAutoFit/>
          </a:bodyPr>
          <a:lstStyle/>
          <a:p>
            <a:r>
              <a:rPr lang="en-US" sz="1100" dirty="0"/>
              <a:t>* electricity, water, telecom</a:t>
            </a:r>
          </a:p>
          <a:p>
            <a:r>
              <a:rPr lang="en-US" sz="1100" dirty="0"/>
              <a:t>** Shareholder, Directorship</a:t>
            </a:r>
          </a:p>
        </p:txBody>
      </p:sp>
      <p:sp>
        <p:nvSpPr>
          <p:cNvPr id="6" name="Flowchart: Connector 5"/>
          <p:cNvSpPr/>
          <p:nvPr/>
        </p:nvSpPr>
        <p:spPr>
          <a:xfrm>
            <a:off x="8316416" y="3420568"/>
            <a:ext cx="216024" cy="216024"/>
          </a:xfrm>
          <a:prstGeom prst="flowChartConnector">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8316416" y="3741383"/>
            <a:ext cx="216024" cy="216024"/>
          </a:xfrm>
          <a:prstGeom prst="flowChartConnector">
            <a:avLst/>
          </a:prstGeom>
          <a:solidFill>
            <a:srgbClr val="FFFF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8316416" y="4165004"/>
            <a:ext cx="216024" cy="216024"/>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8316416" y="4529984"/>
            <a:ext cx="216024" cy="216024"/>
          </a:xfrm>
          <a:prstGeom prst="flowChartConnector">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95536" y="4949304"/>
            <a:ext cx="1963711" cy="754327"/>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71800" y="4982280"/>
            <a:ext cx="1260786" cy="783122"/>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32586" y="4427291"/>
            <a:ext cx="2808312" cy="1888424"/>
          </a:xfrm>
          <a:prstGeom prst="rect">
            <a:avLst/>
          </a:prstGeom>
        </p:spPr>
      </p:pic>
    </p:spTree>
    <p:extLst>
      <p:ext uri="{BB962C8B-B14F-4D97-AF65-F5344CB8AC3E}">
        <p14:creationId xmlns:p14="http://schemas.microsoft.com/office/powerpoint/2010/main" val="27493764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3608" y="128229"/>
            <a:ext cx="8159540" cy="312281"/>
          </a:xfrm>
        </p:spPr>
        <p:txBody>
          <a:bodyPr/>
          <a:lstStyle/>
          <a:p>
            <a:r>
              <a:rPr lang="en-US" dirty="0">
                <a:solidFill>
                  <a:srgbClr val="FF0000"/>
                </a:solidFill>
              </a:rPr>
              <a:t>TOOLS: </a:t>
            </a:r>
            <a:r>
              <a:rPr lang="en-MY" dirty="0">
                <a:solidFill>
                  <a:srgbClr val="FF0000"/>
                </a:solidFill>
              </a:rPr>
              <a:t>Biometric Scanner. Identification</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41</a:t>
            </a:fld>
            <a:endParaRPr lang="ru-RU"/>
          </a:p>
        </p:txBody>
      </p:sp>
      <p:sp>
        <p:nvSpPr>
          <p:cNvPr id="5" name="TextBox 4"/>
          <p:cNvSpPr txBox="1"/>
          <p:nvPr/>
        </p:nvSpPr>
        <p:spPr>
          <a:xfrm>
            <a:off x="2286568" y="645651"/>
            <a:ext cx="6857432" cy="1169551"/>
          </a:xfrm>
          <a:prstGeom prst="rect">
            <a:avLst/>
          </a:prstGeom>
          <a:solidFill>
            <a:schemeClr val="bg1"/>
          </a:solidFill>
          <a:ln>
            <a:noFill/>
          </a:ln>
        </p:spPr>
        <p:txBody>
          <a:bodyPr wrap="square" rtlCol="0">
            <a:spAutoFit/>
          </a:bodyPr>
          <a:lstStyle/>
          <a:p>
            <a:r>
              <a:rPr lang="en-MY" sz="1400" b="1" dirty="0"/>
              <a:t>Description: </a:t>
            </a:r>
          </a:p>
          <a:p>
            <a:pPr marL="285750" indent="-285750">
              <a:buFont typeface="Arial" panose="020B0604020202020204" pitchFamily="34" charset="0"/>
              <a:buChar char="•"/>
            </a:pPr>
            <a:r>
              <a:rPr lang="en-MY" sz="1400" dirty="0"/>
              <a:t>Malaysian IDs (NRIC) comes with a readable microchip that can be read and verified by using the Mobile Biometric Scanner (MBS).</a:t>
            </a:r>
          </a:p>
          <a:p>
            <a:pPr marL="285750" indent="-285750">
              <a:buFont typeface="Arial" panose="020B0604020202020204" pitchFamily="34" charset="0"/>
              <a:buChar char="•"/>
            </a:pPr>
            <a:r>
              <a:rPr lang="en-MY" sz="1400" dirty="0"/>
              <a:t>MBS are widely used by all the Banks all over the country</a:t>
            </a:r>
          </a:p>
          <a:p>
            <a:pPr marL="285750" indent="-285750">
              <a:buFont typeface="Arial" panose="020B0604020202020204" pitchFamily="34" charset="0"/>
              <a:buChar char="•"/>
            </a:pPr>
            <a:r>
              <a:rPr lang="en-MY" sz="1400" dirty="0"/>
              <a:t>MBS are small, portable and easy to carry in the bag</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72923"/>
            <a:ext cx="2286568" cy="2454975"/>
          </a:xfrm>
          <a:prstGeom prst="rect">
            <a:avLst/>
          </a:prstGeom>
        </p:spPr>
      </p:pic>
      <p:sp>
        <p:nvSpPr>
          <p:cNvPr id="9" name="TextBox 8"/>
          <p:cNvSpPr txBox="1"/>
          <p:nvPr/>
        </p:nvSpPr>
        <p:spPr>
          <a:xfrm>
            <a:off x="2286568" y="1797602"/>
            <a:ext cx="5980436" cy="738664"/>
          </a:xfrm>
          <a:prstGeom prst="rect">
            <a:avLst/>
          </a:prstGeom>
          <a:solidFill>
            <a:schemeClr val="bg1"/>
          </a:solidFill>
          <a:ln>
            <a:noFill/>
          </a:ln>
        </p:spPr>
        <p:txBody>
          <a:bodyPr wrap="square" rtlCol="0">
            <a:spAutoFit/>
          </a:bodyPr>
          <a:lstStyle/>
          <a:p>
            <a:r>
              <a:rPr lang="en-MY" sz="1400" b="1" dirty="0"/>
              <a:t>Integration: </a:t>
            </a:r>
          </a:p>
          <a:p>
            <a:pPr marL="285750" indent="-285750">
              <a:buFont typeface="Arial" panose="020B0604020202020204" pitchFamily="34" charset="0"/>
              <a:buChar char="•"/>
            </a:pPr>
            <a:r>
              <a:rPr lang="en-US" sz="1400" dirty="0"/>
              <a:t>The MBS App must be downloaded into the Courier’s mobile phone</a:t>
            </a:r>
          </a:p>
          <a:p>
            <a:pPr marL="285750" indent="-285750">
              <a:buFont typeface="Arial" panose="020B0604020202020204" pitchFamily="34" charset="0"/>
              <a:buChar char="•"/>
            </a:pPr>
            <a:r>
              <a:rPr lang="en-US" sz="1400" dirty="0"/>
              <a:t>Biometric Scanner will be connected to Smart Phone via cable connection</a:t>
            </a:r>
            <a:endParaRPr lang="en-MY" sz="140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3306318"/>
            <a:ext cx="2286568" cy="1346818"/>
          </a:xfrm>
          <a:prstGeom prst="rect">
            <a:avLst/>
          </a:prstGeom>
        </p:spPr>
      </p:pic>
      <p:sp>
        <p:nvSpPr>
          <p:cNvPr id="13" name="Right Arrow 12"/>
          <p:cNvSpPr/>
          <p:nvPr/>
        </p:nvSpPr>
        <p:spPr>
          <a:xfrm rot="5400000">
            <a:off x="1115689" y="3071423"/>
            <a:ext cx="262490" cy="207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3" name="Picture 2"/>
          <p:cNvPicPr>
            <a:picLocks noChangeAspect="1"/>
          </p:cNvPicPr>
          <p:nvPr/>
        </p:nvPicPr>
        <p:blipFill>
          <a:blip r:embed="rId4"/>
          <a:stretch>
            <a:fillRect/>
          </a:stretch>
        </p:blipFill>
        <p:spPr>
          <a:xfrm>
            <a:off x="2306769" y="2604309"/>
            <a:ext cx="974057" cy="3790606"/>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504" y="4695227"/>
            <a:ext cx="916985" cy="1631645"/>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6019" y="4717203"/>
            <a:ext cx="939220" cy="1671210"/>
          </a:xfrm>
          <a:prstGeom prst="rect">
            <a:avLst/>
          </a:prstGeom>
        </p:spPr>
      </p:pic>
      <p:sp>
        <p:nvSpPr>
          <p:cNvPr id="16" name="TextBox 15"/>
          <p:cNvSpPr txBox="1"/>
          <p:nvPr/>
        </p:nvSpPr>
        <p:spPr>
          <a:xfrm>
            <a:off x="3429851" y="2536266"/>
            <a:ext cx="2987824" cy="3323987"/>
          </a:xfrm>
          <a:prstGeom prst="rect">
            <a:avLst/>
          </a:prstGeom>
          <a:solidFill>
            <a:schemeClr val="bg1"/>
          </a:solidFill>
          <a:ln>
            <a:noFill/>
          </a:ln>
        </p:spPr>
        <p:txBody>
          <a:bodyPr wrap="square" rtlCol="0">
            <a:spAutoFit/>
          </a:bodyPr>
          <a:lstStyle/>
          <a:p>
            <a:r>
              <a:rPr lang="en-MY" sz="1400" b="1" dirty="0"/>
              <a:t>Process: </a:t>
            </a:r>
          </a:p>
          <a:p>
            <a:pPr marL="285750" indent="-285750">
              <a:buFont typeface="Arial" panose="020B0604020202020204" pitchFamily="34" charset="0"/>
              <a:buChar char="•"/>
            </a:pPr>
            <a:r>
              <a:rPr lang="en-US" sz="1400" dirty="0"/>
              <a:t>Insert NRIC into MBS Slot</a:t>
            </a:r>
          </a:p>
          <a:p>
            <a:pPr marL="285750" indent="-285750">
              <a:buFont typeface="Arial" panose="020B0604020202020204" pitchFamily="34" charset="0"/>
              <a:buChar char="•"/>
            </a:pPr>
            <a:r>
              <a:rPr lang="en-US" sz="1400" dirty="0"/>
              <a:t>If NRIC can’t be read - Request Customer to change a new NRIC</a:t>
            </a:r>
          </a:p>
          <a:p>
            <a:pPr marL="285750" indent="-285750">
              <a:buFont typeface="Arial" panose="020B0604020202020204" pitchFamily="34" charset="0"/>
              <a:buChar char="•"/>
            </a:pPr>
            <a:r>
              <a:rPr lang="en-US" sz="1400" dirty="0"/>
              <a:t>Customer places thumb (from any hand) to the MBS</a:t>
            </a:r>
          </a:p>
          <a:p>
            <a:pPr marL="742950" lvl="1" indent="-285750">
              <a:buFont typeface="Arial" panose="020B0604020202020204" pitchFamily="34" charset="0"/>
              <a:buChar char="•"/>
            </a:pPr>
            <a:r>
              <a:rPr lang="en-US" sz="1400" dirty="0"/>
              <a:t>Upon successful verification of thumb print, full details of NRIC will be displayed on the Smart Phone and ready to be sent to Data Centre/Email;</a:t>
            </a:r>
          </a:p>
          <a:p>
            <a:pPr marL="742950" lvl="1" indent="-285750">
              <a:buFont typeface="Arial" panose="020B0604020202020204" pitchFamily="34" charset="0"/>
              <a:buChar char="•"/>
            </a:pPr>
            <a:r>
              <a:rPr lang="en-US" sz="1400" dirty="0"/>
              <a:t>If verification failed, NRIC might be fake or it does not belongs to the customer.</a:t>
            </a:r>
          </a:p>
        </p:txBody>
      </p:sp>
      <p:sp>
        <p:nvSpPr>
          <p:cNvPr id="17" name="TextBox 16"/>
          <p:cNvSpPr txBox="1"/>
          <p:nvPr/>
        </p:nvSpPr>
        <p:spPr>
          <a:xfrm>
            <a:off x="6594829" y="2493077"/>
            <a:ext cx="1852067" cy="3970318"/>
          </a:xfrm>
          <a:prstGeom prst="rect">
            <a:avLst/>
          </a:prstGeom>
          <a:noFill/>
        </p:spPr>
        <p:txBody>
          <a:bodyPr wrap="square" rtlCol="0">
            <a:spAutoFit/>
          </a:bodyPr>
          <a:lstStyle/>
          <a:p>
            <a:r>
              <a:rPr lang="en-MY" sz="1400" b="1" dirty="0"/>
              <a:t>NRIC Information</a:t>
            </a:r>
          </a:p>
          <a:p>
            <a:r>
              <a:rPr lang="en-MY" sz="1400" dirty="0"/>
              <a:t>Photo</a:t>
            </a:r>
          </a:p>
          <a:p>
            <a:r>
              <a:rPr lang="en-MY" sz="1400" dirty="0"/>
              <a:t>Name</a:t>
            </a:r>
          </a:p>
          <a:p>
            <a:r>
              <a:rPr lang="en-MY" sz="1400" dirty="0"/>
              <a:t>IC</a:t>
            </a:r>
          </a:p>
          <a:p>
            <a:r>
              <a:rPr lang="en-MY" sz="1400" dirty="0"/>
              <a:t>Birthday</a:t>
            </a:r>
          </a:p>
          <a:p>
            <a:r>
              <a:rPr lang="en-MY" sz="1400" dirty="0"/>
              <a:t>Place of birth</a:t>
            </a:r>
          </a:p>
          <a:p>
            <a:r>
              <a:rPr lang="en-MY" sz="1400" dirty="0"/>
              <a:t>Gender</a:t>
            </a:r>
          </a:p>
          <a:p>
            <a:r>
              <a:rPr lang="en-MY" sz="1400" dirty="0"/>
              <a:t>Race</a:t>
            </a:r>
          </a:p>
          <a:p>
            <a:r>
              <a:rPr lang="en-MY" sz="1400" dirty="0"/>
              <a:t>Religion</a:t>
            </a:r>
          </a:p>
          <a:p>
            <a:r>
              <a:rPr lang="en-MY" sz="1400" dirty="0"/>
              <a:t>Citizenship</a:t>
            </a:r>
          </a:p>
          <a:p>
            <a:r>
              <a:rPr lang="en-MY" sz="1400" dirty="0"/>
              <a:t>Address</a:t>
            </a:r>
          </a:p>
          <a:p>
            <a:r>
              <a:rPr lang="en-MY" sz="1400" dirty="0"/>
              <a:t>Post code</a:t>
            </a:r>
          </a:p>
          <a:p>
            <a:r>
              <a:rPr lang="en-MY" sz="1400" dirty="0"/>
              <a:t>City</a:t>
            </a:r>
          </a:p>
          <a:p>
            <a:r>
              <a:rPr lang="en-MY" sz="1400" dirty="0"/>
              <a:t>State</a:t>
            </a:r>
          </a:p>
          <a:p>
            <a:r>
              <a:rPr lang="en-MY" sz="1400" b="1" dirty="0"/>
              <a:t> </a:t>
            </a:r>
            <a:endParaRPr lang="en-MY" sz="1400" dirty="0"/>
          </a:p>
          <a:p>
            <a:r>
              <a:rPr lang="en-US" sz="1400" b="1" dirty="0"/>
              <a:t>MBS</a:t>
            </a:r>
            <a:r>
              <a:rPr lang="en-MY" sz="1400" b="1" u="sng" dirty="0"/>
              <a:t> </a:t>
            </a:r>
            <a:r>
              <a:rPr lang="en-MY" sz="1400" b="1" dirty="0"/>
              <a:t>Information</a:t>
            </a:r>
          </a:p>
          <a:p>
            <a:r>
              <a:rPr lang="en-MY" sz="1400" dirty="0"/>
              <a:t>Date of issue</a:t>
            </a:r>
          </a:p>
          <a:p>
            <a:r>
              <a:rPr lang="en-MY" sz="1400" dirty="0"/>
              <a:t>E.M origin, </a:t>
            </a:r>
            <a:r>
              <a:rPr lang="en-MY" sz="1400" dirty="0" err="1"/>
              <a:t>Handcode</a:t>
            </a:r>
            <a:endParaRPr lang="en-MY" sz="1400" dirty="0"/>
          </a:p>
        </p:txBody>
      </p:sp>
      <p:sp>
        <p:nvSpPr>
          <p:cNvPr id="18" name="Right Arrow 17"/>
          <p:cNvSpPr/>
          <p:nvPr/>
        </p:nvSpPr>
        <p:spPr>
          <a:xfrm rot="5400000">
            <a:off x="483032" y="4596661"/>
            <a:ext cx="262490" cy="207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9" name="Right Arrow 18"/>
          <p:cNvSpPr/>
          <p:nvPr/>
        </p:nvSpPr>
        <p:spPr>
          <a:xfrm rot="5400000">
            <a:off x="1534384" y="4613553"/>
            <a:ext cx="262490" cy="207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 name="Right Arrow 19"/>
          <p:cNvSpPr/>
          <p:nvPr/>
        </p:nvSpPr>
        <p:spPr>
          <a:xfrm>
            <a:off x="2089759" y="3876077"/>
            <a:ext cx="262490" cy="207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Tree>
    <p:extLst>
      <p:ext uri="{BB962C8B-B14F-4D97-AF65-F5344CB8AC3E}">
        <p14:creationId xmlns:p14="http://schemas.microsoft.com/office/powerpoint/2010/main" val="28676482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6638" y="0"/>
            <a:ext cx="8136904" cy="692696"/>
          </a:xfrm>
        </p:spPr>
        <p:txBody>
          <a:bodyPr/>
          <a:lstStyle/>
          <a:p>
            <a:r>
              <a:rPr lang="en-US" dirty="0"/>
              <a:t>Decision Making Procedure</a:t>
            </a:r>
            <a:r>
              <a:rPr lang="ru-RU" dirty="0"/>
              <a:t> </a:t>
            </a:r>
            <a:endParaRPr lang="ru-RU" dirty="0">
              <a:solidFill>
                <a:srgbClr val="FF0000"/>
              </a:solidFill>
            </a:endParaRPr>
          </a:p>
        </p:txBody>
      </p:sp>
      <p:sp>
        <p:nvSpPr>
          <p:cNvPr id="6" name="TextBox 5"/>
          <p:cNvSpPr txBox="1"/>
          <p:nvPr/>
        </p:nvSpPr>
        <p:spPr>
          <a:xfrm>
            <a:off x="179512" y="5877272"/>
            <a:ext cx="8807572" cy="338554"/>
          </a:xfrm>
          <a:prstGeom prst="rect">
            <a:avLst/>
          </a:prstGeom>
          <a:solidFill>
            <a:schemeClr val="accent1">
              <a:lumMod val="20000"/>
              <a:lumOff val="80000"/>
            </a:schemeClr>
          </a:solidFill>
          <a:ln>
            <a:solidFill>
              <a:schemeClr val="accent1"/>
            </a:solidFill>
          </a:ln>
        </p:spPr>
        <p:txBody>
          <a:bodyPr wrap="square" rtlCol="0">
            <a:spAutoFit/>
          </a:bodyPr>
          <a:lstStyle/>
          <a:p>
            <a:r>
              <a:rPr lang="en-US" sz="1600" dirty="0"/>
              <a:t>Average decisioning time will be within 60 minutes</a:t>
            </a:r>
            <a:endParaRPr lang="ru-RU" dirty="0"/>
          </a:p>
        </p:txBody>
      </p:sp>
      <p:graphicFrame>
        <p:nvGraphicFramePr>
          <p:cNvPr id="4" name="Таблица 3"/>
          <p:cNvGraphicFramePr>
            <a:graphicFrameLocks noGrp="1"/>
          </p:cNvGraphicFramePr>
          <p:nvPr>
            <p:extLst>
              <p:ext uri="{D42A27DB-BD31-4B8C-83A1-F6EECF244321}">
                <p14:modId xmlns:p14="http://schemas.microsoft.com/office/powerpoint/2010/main" val="2243333892"/>
              </p:ext>
            </p:extLst>
          </p:nvPr>
        </p:nvGraphicFramePr>
        <p:xfrm>
          <a:off x="173516" y="692696"/>
          <a:ext cx="8820944" cy="2836136"/>
        </p:xfrm>
        <a:graphic>
          <a:graphicData uri="http://schemas.openxmlformats.org/drawingml/2006/table">
            <a:tbl>
              <a:tblPr firstRow="1" bandRow="1">
                <a:tableStyleId>{5C22544A-7EE6-4342-B048-85BDC9FD1C3A}</a:tableStyleId>
              </a:tblPr>
              <a:tblGrid>
                <a:gridCol w="295592">
                  <a:extLst>
                    <a:ext uri="{9D8B030D-6E8A-4147-A177-3AD203B41FA5}">
                      <a16:colId xmlns:a16="http://schemas.microsoft.com/office/drawing/2014/main" val="20000"/>
                    </a:ext>
                  </a:extLst>
                </a:gridCol>
                <a:gridCol w="2282436">
                  <a:extLst>
                    <a:ext uri="{9D8B030D-6E8A-4147-A177-3AD203B41FA5}">
                      <a16:colId xmlns:a16="http://schemas.microsoft.com/office/drawing/2014/main" val="20001"/>
                    </a:ext>
                  </a:extLst>
                </a:gridCol>
                <a:gridCol w="2865292">
                  <a:extLst>
                    <a:ext uri="{9D8B030D-6E8A-4147-A177-3AD203B41FA5}">
                      <a16:colId xmlns:a16="http://schemas.microsoft.com/office/drawing/2014/main" val="20003"/>
                    </a:ext>
                  </a:extLst>
                </a:gridCol>
                <a:gridCol w="3377624">
                  <a:extLst>
                    <a:ext uri="{9D8B030D-6E8A-4147-A177-3AD203B41FA5}">
                      <a16:colId xmlns:a16="http://schemas.microsoft.com/office/drawing/2014/main" val="20004"/>
                    </a:ext>
                  </a:extLst>
                </a:gridCol>
              </a:tblGrid>
              <a:tr h="370840">
                <a:tc>
                  <a:txBody>
                    <a:bodyPr/>
                    <a:lstStyle/>
                    <a:p>
                      <a:pPr algn="ctr"/>
                      <a:r>
                        <a:rPr lang="en-US" sz="1200" dirty="0">
                          <a:solidFill>
                            <a:schemeClr val="bg1"/>
                          </a:solidFill>
                        </a:rPr>
                        <a:t>#</a:t>
                      </a:r>
                      <a:endParaRPr lang="ru-RU" sz="1200" dirty="0">
                        <a:solidFill>
                          <a:schemeClr val="bg1"/>
                        </a:solidFill>
                      </a:endParaRPr>
                    </a:p>
                  </a:txBody>
                  <a:tcPr/>
                </a:tc>
                <a:tc>
                  <a:txBody>
                    <a:bodyPr/>
                    <a:lstStyle/>
                    <a:p>
                      <a:pPr algn="ctr"/>
                      <a:r>
                        <a:rPr lang="en-US" sz="1200" dirty="0">
                          <a:solidFill>
                            <a:schemeClr val="bg1"/>
                          </a:solidFill>
                        </a:rPr>
                        <a:t>Check</a:t>
                      </a:r>
                      <a:endParaRPr lang="ru-RU" sz="1200" dirty="0">
                        <a:solidFill>
                          <a:schemeClr val="bg1"/>
                        </a:solidFill>
                      </a:endParaRPr>
                    </a:p>
                  </a:txBody>
                  <a:tcPr/>
                </a:tc>
                <a:tc>
                  <a:txBody>
                    <a:bodyPr/>
                    <a:lstStyle/>
                    <a:p>
                      <a:pPr algn="ctr"/>
                      <a:r>
                        <a:rPr lang="en-US" sz="1200" dirty="0">
                          <a:solidFill>
                            <a:schemeClr val="bg1"/>
                          </a:solidFill>
                        </a:rPr>
                        <a:t>On-line  with courier</a:t>
                      </a:r>
                      <a:endParaRPr lang="ru-RU" sz="1200" dirty="0">
                        <a:solidFill>
                          <a:schemeClr val="bg1"/>
                        </a:solidFill>
                      </a:endParaRPr>
                    </a:p>
                  </a:txBody>
                  <a:tcPr/>
                </a:tc>
                <a:tc>
                  <a:txBody>
                    <a:bodyPr/>
                    <a:lstStyle/>
                    <a:p>
                      <a:pPr algn="ctr"/>
                      <a:r>
                        <a:rPr lang="en-US" sz="1200" dirty="0">
                          <a:solidFill>
                            <a:schemeClr val="bg1"/>
                          </a:solidFill>
                        </a:rPr>
                        <a:t>Full on-line</a:t>
                      </a:r>
                      <a:endParaRPr lang="ru-RU" sz="1200" dirty="0">
                        <a:solidFill>
                          <a:schemeClr val="bg1"/>
                        </a:solidFill>
                      </a:endParaRPr>
                    </a:p>
                  </a:txBody>
                  <a:tcPr/>
                </a:tc>
                <a:extLst>
                  <a:ext uri="{0D108BD9-81ED-4DB2-BD59-A6C34878D82A}">
                    <a16:rowId xmlns:a16="http://schemas.microsoft.com/office/drawing/2014/main" val="10000"/>
                  </a:ext>
                </a:extLst>
              </a:tr>
              <a:tr h="349448">
                <a:tc>
                  <a:txBody>
                    <a:bodyPr/>
                    <a:lstStyle/>
                    <a:p>
                      <a:pPr algn="ctr">
                        <a:buFont typeface="+mj-lt"/>
                        <a:buNone/>
                      </a:pPr>
                      <a:r>
                        <a:rPr lang="en-US" sz="1200" dirty="0">
                          <a:solidFill>
                            <a:schemeClr val="tx1"/>
                          </a:solidFill>
                        </a:rPr>
                        <a:t>1</a:t>
                      </a:r>
                      <a:endParaRPr lang="ru-RU" sz="1200" dirty="0">
                        <a:solidFill>
                          <a:schemeClr val="tx1"/>
                        </a:solidFill>
                      </a:endParaRPr>
                    </a:p>
                  </a:txBody>
                  <a:tcPr/>
                </a:tc>
                <a:tc>
                  <a:txBody>
                    <a:bodyPr/>
                    <a:lstStyle/>
                    <a:p>
                      <a:pPr>
                        <a:buFont typeface="+mj-lt"/>
                        <a:buNone/>
                      </a:pPr>
                      <a:r>
                        <a:rPr lang="en-US" sz="1200" dirty="0">
                          <a:solidFill>
                            <a:schemeClr val="tx1"/>
                          </a:solidFill>
                        </a:rPr>
                        <a:t>Auto Stop-factors</a:t>
                      </a:r>
                      <a:endParaRPr lang="ru-RU" sz="1200" dirty="0">
                        <a:solidFill>
                          <a:schemeClr val="tx1"/>
                        </a:solidFill>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Age, employment, resident, income</a:t>
                      </a:r>
                      <a:endParaRPr lang="ru-RU" sz="1200" dirty="0">
                        <a:solidFill>
                          <a:schemeClr val="tx1"/>
                        </a:solidFill>
                      </a:endParaRPr>
                    </a:p>
                  </a:txBody>
                  <a:tcPr/>
                </a:tc>
                <a:tc hMerge="1">
                  <a:txBody>
                    <a:bodyPr/>
                    <a:lstStyle/>
                    <a:p>
                      <a:endParaRPr lang="ru-RU"/>
                    </a:p>
                  </a:txBody>
                  <a:tcPr/>
                </a:tc>
                <a:extLst>
                  <a:ext uri="{0D108BD9-81ED-4DB2-BD59-A6C34878D82A}">
                    <a16:rowId xmlns:a16="http://schemas.microsoft.com/office/drawing/2014/main" val="10002"/>
                  </a:ext>
                </a:extLst>
              </a:tr>
              <a:tr h="218088">
                <a:tc>
                  <a:txBody>
                    <a:bodyPr/>
                    <a:lstStyle/>
                    <a:p>
                      <a:pPr algn="ctr">
                        <a:buFont typeface="+mj-lt"/>
                        <a:buNone/>
                      </a:pPr>
                      <a:r>
                        <a:rPr lang="en-US" sz="1200" dirty="0">
                          <a:solidFill>
                            <a:schemeClr val="tx1"/>
                          </a:solidFill>
                        </a:rPr>
                        <a:t>2</a:t>
                      </a:r>
                      <a:endParaRPr lang="ru-RU" sz="1200" dirty="0">
                        <a:solidFill>
                          <a:schemeClr val="tx1"/>
                        </a:solidFill>
                      </a:endParaRPr>
                    </a:p>
                  </a:txBody>
                  <a:tcPr/>
                </a:tc>
                <a:tc>
                  <a:txBody>
                    <a:bodyPr/>
                    <a:lstStyle/>
                    <a:p>
                      <a:pPr>
                        <a:buFont typeface="+mj-lt"/>
                        <a:buNone/>
                      </a:pPr>
                      <a:r>
                        <a:rPr lang="en-US" sz="1200" dirty="0">
                          <a:solidFill>
                            <a:schemeClr val="tx1"/>
                          </a:solidFill>
                        </a:rPr>
                        <a:t>Black list and databases</a:t>
                      </a:r>
                      <a:endParaRPr lang="ru-RU" sz="1200" dirty="0">
                        <a:solidFill>
                          <a:schemeClr val="tx1"/>
                        </a:solidFill>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Internal black list</a:t>
                      </a:r>
                      <a:endParaRPr lang="ru-RU" sz="1200" dirty="0">
                        <a:solidFill>
                          <a:schemeClr val="tx1"/>
                        </a:solidFill>
                      </a:endParaRPr>
                    </a:p>
                  </a:txBody>
                  <a:tcPr/>
                </a:tc>
                <a:tc hMerge="1">
                  <a:txBody>
                    <a:bodyPr/>
                    <a:lstStyle/>
                    <a:p>
                      <a:endParaRPr lang="ru-RU"/>
                    </a:p>
                  </a:txBody>
                  <a:tcPr/>
                </a:tc>
                <a:extLst>
                  <a:ext uri="{0D108BD9-81ED-4DB2-BD59-A6C34878D82A}">
                    <a16:rowId xmlns:a16="http://schemas.microsoft.com/office/drawing/2014/main" val="10004"/>
                  </a:ext>
                </a:extLst>
              </a:tr>
              <a:tr h="231800">
                <a:tc>
                  <a:txBody>
                    <a:bodyPr/>
                    <a:lstStyle/>
                    <a:p>
                      <a:pPr algn="ctr">
                        <a:buFont typeface="+mj-lt"/>
                        <a:buNone/>
                      </a:pPr>
                      <a:r>
                        <a:rPr lang="en-US" sz="1200" dirty="0">
                          <a:solidFill>
                            <a:schemeClr val="tx1"/>
                          </a:solidFill>
                        </a:rPr>
                        <a:t>3</a:t>
                      </a:r>
                    </a:p>
                  </a:txBody>
                  <a:tcPr/>
                </a:tc>
                <a:tc>
                  <a:txBody>
                    <a:bodyPr/>
                    <a:lstStyle/>
                    <a:p>
                      <a:pPr>
                        <a:buFont typeface="+mj-lt"/>
                        <a:buNone/>
                      </a:pPr>
                      <a:r>
                        <a:rPr lang="en-US" sz="1200" dirty="0">
                          <a:solidFill>
                            <a:schemeClr val="tx1"/>
                          </a:solidFill>
                        </a:rPr>
                        <a:t>Credit rules </a:t>
                      </a: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Different</a:t>
                      </a:r>
                      <a:r>
                        <a:rPr lang="en-US" sz="1200" baseline="0" dirty="0">
                          <a:solidFill>
                            <a:schemeClr val="tx1"/>
                          </a:solidFill>
                        </a:rPr>
                        <a:t> logic rules, </a:t>
                      </a:r>
                      <a:r>
                        <a:rPr lang="en-US" sz="1200" dirty="0">
                          <a:solidFill>
                            <a:schemeClr val="tx1"/>
                          </a:solidFill>
                        </a:rPr>
                        <a:t>depending on credit history, max. loan amount calculation,</a:t>
                      </a:r>
                      <a:r>
                        <a:rPr lang="en-US" sz="1200" baseline="0" dirty="0">
                          <a:solidFill>
                            <a:schemeClr val="tx1"/>
                          </a:solidFill>
                        </a:rPr>
                        <a:t> etc.</a:t>
                      </a:r>
                      <a:endParaRPr lang="ru-RU" sz="1200" dirty="0">
                        <a:solidFill>
                          <a:schemeClr val="tx1"/>
                        </a:solidFill>
                      </a:endParaRPr>
                    </a:p>
                  </a:txBody>
                  <a:tcPr/>
                </a:tc>
                <a:tc hMerge="1">
                  <a:txBody>
                    <a:bodyPr/>
                    <a:lstStyle/>
                    <a:p>
                      <a:endParaRPr lang="ru-RU"/>
                    </a:p>
                  </a:txBody>
                  <a:tcPr/>
                </a:tc>
                <a:extLst>
                  <a:ext uri="{0D108BD9-81ED-4DB2-BD59-A6C34878D82A}">
                    <a16:rowId xmlns:a16="http://schemas.microsoft.com/office/drawing/2014/main" val="10005"/>
                  </a:ext>
                </a:extLst>
              </a:tr>
              <a:tr h="307776">
                <a:tc>
                  <a:txBody>
                    <a:bodyPr/>
                    <a:lstStyle/>
                    <a:p>
                      <a:pPr algn="ctr">
                        <a:buFont typeface="+mj-lt"/>
                        <a:buNone/>
                      </a:pPr>
                      <a:r>
                        <a:rPr lang="en-US" sz="1200" dirty="0">
                          <a:solidFill>
                            <a:schemeClr val="tx1"/>
                          </a:solidFill>
                        </a:rPr>
                        <a:t>4</a:t>
                      </a:r>
                      <a:endParaRPr lang="ru-RU" sz="1200" dirty="0">
                        <a:solidFill>
                          <a:schemeClr val="tx1"/>
                        </a:solidFill>
                      </a:endParaRPr>
                    </a:p>
                  </a:txBody>
                  <a:tcPr/>
                </a:tc>
                <a:tc>
                  <a:txBody>
                    <a:bodyPr/>
                    <a:lstStyle/>
                    <a:p>
                      <a:pPr>
                        <a:buFont typeface="+mj-lt"/>
                        <a:buNone/>
                      </a:pPr>
                      <a:r>
                        <a:rPr lang="en-US" sz="1200" dirty="0">
                          <a:solidFill>
                            <a:schemeClr val="tx1"/>
                          </a:solidFill>
                        </a:rPr>
                        <a:t>Local credit bureau information</a:t>
                      </a:r>
                      <a:endParaRPr lang="ru-RU" sz="1200" dirty="0">
                        <a:solidFill>
                          <a:schemeClr val="tx1"/>
                        </a:solidFill>
                      </a:endParaRP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CTOS</a:t>
                      </a:r>
                      <a:endParaRPr lang="ru-RU" sz="1200" dirty="0">
                        <a:solidFill>
                          <a:schemeClr val="tx1"/>
                        </a:solidFill>
                      </a:endParaRPr>
                    </a:p>
                  </a:txBody>
                  <a:tcPr/>
                </a:tc>
                <a:tc hMerge="1">
                  <a:txBody>
                    <a:bodyPr/>
                    <a:lstStyle/>
                    <a:p>
                      <a:endParaRPr lang="ru-RU"/>
                    </a:p>
                  </a:txBody>
                  <a:tcPr/>
                </a:tc>
                <a:extLst>
                  <a:ext uri="{0D108BD9-81ED-4DB2-BD59-A6C34878D82A}">
                    <a16:rowId xmlns:a16="http://schemas.microsoft.com/office/drawing/2014/main" val="826259496"/>
                  </a:ext>
                </a:extLst>
              </a:tr>
              <a:tr h="124480">
                <a:tc>
                  <a:txBody>
                    <a:bodyPr/>
                    <a:lstStyle/>
                    <a:p>
                      <a:pPr algn="ctr">
                        <a:buFont typeface="+mj-lt"/>
                        <a:buNone/>
                      </a:pPr>
                      <a:r>
                        <a:rPr lang="en-US" sz="1200" dirty="0">
                          <a:solidFill>
                            <a:schemeClr val="tx1"/>
                          </a:solidFill>
                        </a:rPr>
                        <a:t>5</a:t>
                      </a:r>
                    </a:p>
                  </a:txBody>
                  <a:tcPr/>
                </a:tc>
                <a:tc>
                  <a:txBody>
                    <a:bodyPr/>
                    <a:lstStyle/>
                    <a:p>
                      <a:pPr>
                        <a:buFont typeface="+mj-lt"/>
                        <a:buNone/>
                      </a:pPr>
                      <a:r>
                        <a:rPr lang="en-US" sz="1200" dirty="0">
                          <a:solidFill>
                            <a:schemeClr val="tx1"/>
                          </a:solidFill>
                        </a:rPr>
                        <a:t>Scoring</a:t>
                      </a: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Internet (outsourced), social-demographic</a:t>
                      </a:r>
                    </a:p>
                  </a:txBody>
                  <a:tcPr/>
                </a:tc>
                <a:tc hMerge="1">
                  <a:txBody>
                    <a:bodyPr/>
                    <a:lstStyle/>
                    <a:p>
                      <a:endParaRPr lang="ru-RU"/>
                    </a:p>
                  </a:txBody>
                  <a:tcPr/>
                </a:tc>
                <a:extLst>
                  <a:ext uri="{0D108BD9-81ED-4DB2-BD59-A6C34878D82A}">
                    <a16:rowId xmlns:a16="http://schemas.microsoft.com/office/drawing/2014/main" val="10006"/>
                  </a:ext>
                </a:extLst>
              </a:tr>
              <a:tr h="3071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6</a:t>
                      </a:r>
                      <a:endParaRPr lang="ru-RU" sz="12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Visual stop factors</a:t>
                      </a:r>
                      <a:endParaRPr lang="ru-RU" sz="12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During the meeting with courier</a:t>
                      </a:r>
                    </a:p>
                  </a:txBody>
                  <a:tcPr/>
                </a:tc>
                <a:tc>
                  <a:txBody>
                    <a:bodyPr/>
                    <a:lstStyle/>
                    <a:p>
                      <a:pPr algn="ctr"/>
                      <a:r>
                        <a:rPr lang="en-US" sz="1200" dirty="0"/>
                        <a:t>ID</a:t>
                      </a:r>
                      <a:r>
                        <a:rPr lang="en-US" sz="1200" baseline="0" dirty="0"/>
                        <a:t> Card/Other </a:t>
                      </a:r>
                      <a:r>
                        <a:rPr lang="en-US" sz="1200" dirty="0"/>
                        <a:t>documents</a:t>
                      </a:r>
                      <a:endParaRPr lang="ru-RU" sz="1200" dirty="0"/>
                    </a:p>
                  </a:txBody>
                  <a:tcPr/>
                </a:tc>
                <a:extLst>
                  <a:ext uri="{0D108BD9-81ED-4DB2-BD59-A6C34878D82A}">
                    <a16:rowId xmlns:a16="http://schemas.microsoft.com/office/drawing/2014/main" val="1889695798"/>
                  </a:ext>
                </a:extLst>
              </a:tr>
              <a:tr h="307136">
                <a:tc>
                  <a:txBody>
                    <a:bodyPr/>
                    <a:lstStyle/>
                    <a:p>
                      <a:pPr algn="ctr">
                        <a:buFont typeface="+mj-lt"/>
                        <a:buNone/>
                      </a:pPr>
                      <a:r>
                        <a:rPr lang="en-US" sz="1200" dirty="0">
                          <a:solidFill>
                            <a:schemeClr val="tx1"/>
                          </a:solidFill>
                        </a:rPr>
                        <a:t>7</a:t>
                      </a:r>
                    </a:p>
                  </a:txBody>
                  <a:tcPr/>
                </a:tc>
                <a:tc>
                  <a:txBody>
                    <a:bodyPr/>
                    <a:lstStyle/>
                    <a:p>
                      <a:pPr>
                        <a:buFont typeface="+mj-lt"/>
                        <a:buNone/>
                      </a:pPr>
                      <a:r>
                        <a:rPr lang="en-US" sz="1200" dirty="0">
                          <a:solidFill>
                            <a:schemeClr val="tx1"/>
                          </a:solidFill>
                        </a:rPr>
                        <a:t>Documents</a:t>
                      </a:r>
                      <a:r>
                        <a:rPr lang="en-US" sz="1200" baseline="0" dirty="0">
                          <a:solidFill>
                            <a:schemeClr val="tx1"/>
                          </a:solidFill>
                        </a:rPr>
                        <a:t> and data checking</a:t>
                      </a:r>
                      <a:endParaRPr lang="en-US" sz="12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ID</a:t>
                      </a:r>
                      <a:r>
                        <a:rPr lang="en-US" sz="1200" baseline="0" dirty="0">
                          <a:solidFill>
                            <a:schemeClr val="tx1"/>
                          </a:solidFill>
                        </a:rPr>
                        <a:t> scanner for reading ID chip</a:t>
                      </a:r>
                      <a:endParaRPr lang="en-US" sz="1200" dirty="0">
                        <a:solidFill>
                          <a:schemeClr val="tx1"/>
                        </a:solidFill>
                      </a:endParaRPr>
                    </a:p>
                  </a:txBody>
                  <a:tcPr/>
                </a:tc>
                <a:tc>
                  <a:txBody>
                    <a:bodyPr/>
                    <a:lstStyle/>
                    <a:p>
                      <a:pPr algn="ctr"/>
                      <a:r>
                        <a:rPr lang="en-US" sz="1200" b="0" dirty="0">
                          <a:latin typeface="+mn-lt"/>
                        </a:rPr>
                        <a:t>Visual checking ID</a:t>
                      </a:r>
                      <a:endParaRPr lang="ru-RU" sz="1200" b="0" dirty="0">
                        <a:latin typeface="+mn-lt"/>
                      </a:endParaRPr>
                    </a:p>
                  </a:txBody>
                  <a:tcPr/>
                </a:tc>
                <a:extLst>
                  <a:ext uri="{0D108BD9-81ED-4DB2-BD59-A6C34878D82A}">
                    <a16:rowId xmlns:a16="http://schemas.microsoft.com/office/drawing/2014/main" val="10009"/>
                  </a:ext>
                </a:extLst>
              </a:tr>
              <a:tr h="370840">
                <a:tc>
                  <a:txBody>
                    <a:bodyPr/>
                    <a:lstStyle/>
                    <a:p>
                      <a:pPr algn="ctr">
                        <a:buFont typeface="+mj-lt"/>
                        <a:buNone/>
                      </a:pPr>
                      <a:r>
                        <a:rPr lang="ru-RU" sz="1200" dirty="0">
                          <a:solidFill>
                            <a:schemeClr val="tx1"/>
                          </a:solidFill>
                        </a:rPr>
                        <a:t>8</a:t>
                      </a:r>
                      <a:endParaRPr lang="en-US" sz="1200" dirty="0">
                        <a:solidFill>
                          <a:schemeClr val="tx1"/>
                        </a:solidFill>
                      </a:endParaRPr>
                    </a:p>
                  </a:txBody>
                  <a:tcPr/>
                </a:tc>
                <a:tc>
                  <a:txBody>
                    <a:bodyPr/>
                    <a:lstStyle/>
                    <a:p>
                      <a:pPr>
                        <a:buFont typeface="+mj-lt"/>
                        <a:buNone/>
                      </a:pPr>
                      <a:r>
                        <a:rPr lang="en-US" sz="1200" dirty="0">
                          <a:solidFill>
                            <a:schemeClr val="tx1"/>
                          </a:solidFill>
                        </a:rPr>
                        <a:t>Phone verification</a:t>
                      </a:r>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Checking</a:t>
                      </a:r>
                      <a:r>
                        <a:rPr lang="en-US" sz="1200" baseline="0" dirty="0">
                          <a:solidFill>
                            <a:schemeClr val="tx1"/>
                          </a:solidFill>
                        </a:rPr>
                        <a:t> </a:t>
                      </a:r>
                      <a:r>
                        <a:rPr lang="en-US" sz="1200" dirty="0">
                          <a:solidFill>
                            <a:schemeClr val="tx1"/>
                          </a:solidFill>
                        </a:rPr>
                        <a:t>information provided by potential customer, check for obvious signs of</a:t>
                      </a:r>
                      <a:r>
                        <a:rPr lang="en-US" sz="1200" baseline="0" dirty="0">
                          <a:solidFill>
                            <a:schemeClr val="tx1"/>
                          </a:solidFill>
                        </a:rPr>
                        <a:t> fraud</a:t>
                      </a:r>
                      <a:endParaRPr lang="en-US" sz="1200" dirty="0">
                        <a:solidFill>
                          <a:schemeClr val="tx1"/>
                        </a:solidFill>
                      </a:endParaRPr>
                    </a:p>
                  </a:txBody>
                  <a:tcPr/>
                </a:tc>
                <a:tc hMerge="1">
                  <a:txBody>
                    <a:bodyPr/>
                    <a:lstStyle/>
                    <a:p>
                      <a:endParaRPr lang="ru-RU"/>
                    </a:p>
                  </a:txBody>
                  <a:tcPr/>
                </a:tc>
                <a:extLst>
                  <a:ext uri="{0D108BD9-81ED-4DB2-BD59-A6C34878D82A}">
                    <a16:rowId xmlns:a16="http://schemas.microsoft.com/office/drawing/2014/main" val="10008"/>
                  </a:ext>
                </a:extLst>
              </a:tr>
            </a:tbl>
          </a:graphicData>
        </a:graphic>
      </p:graphicFrame>
      <p:sp>
        <p:nvSpPr>
          <p:cNvPr id="8" name="Номер слайда 7"/>
          <p:cNvSpPr>
            <a:spLocks noGrp="1"/>
          </p:cNvSpPr>
          <p:nvPr>
            <p:ph type="sldNum" sz="quarter" idx="12"/>
          </p:nvPr>
        </p:nvSpPr>
        <p:spPr/>
        <p:txBody>
          <a:bodyPr/>
          <a:lstStyle/>
          <a:p>
            <a:fld id="{D7F305DA-160D-498F-B102-A1D8643B4A2C}" type="slidenum">
              <a:rPr lang="ru-RU" smtClean="0"/>
              <a:t>42</a:t>
            </a:fld>
            <a:endParaRPr lang="ru-RU"/>
          </a:p>
        </p:txBody>
      </p:sp>
      <p:graphicFrame>
        <p:nvGraphicFramePr>
          <p:cNvPr id="5" name="Table 4"/>
          <p:cNvGraphicFramePr>
            <a:graphicFrameLocks noGrp="1"/>
          </p:cNvGraphicFramePr>
          <p:nvPr>
            <p:extLst>
              <p:ext uri="{D42A27DB-BD31-4B8C-83A1-F6EECF244321}">
                <p14:modId xmlns:p14="http://schemas.microsoft.com/office/powerpoint/2010/main" val="2804873688"/>
              </p:ext>
            </p:extLst>
          </p:nvPr>
        </p:nvGraphicFramePr>
        <p:xfrm>
          <a:off x="173516" y="4005064"/>
          <a:ext cx="8813568" cy="1386840"/>
        </p:xfrm>
        <a:graphic>
          <a:graphicData uri="http://schemas.openxmlformats.org/drawingml/2006/table">
            <a:tbl>
              <a:tblPr firstRow="1" bandRow="1">
                <a:tableStyleId>{5C22544A-7EE6-4342-B048-85BDC9FD1C3A}</a:tableStyleId>
              </a:tblPr>
              <a:tblGrid>
                <a:gridCol w="2526276">
                  <a:extLst>
                    <a:ext uri="{9D8B030D-6E8A-4147-A177-3AD203B41FA5}">
                      <a16:colId xmlns:a16="http://schemas.microsoft.com/office/drawing/2014/main" val="591820891"/>
                    </a:ext>
                  </a:extLst>
                </a:gridCol>
                <a:gridCol w="6287292">
                  <a:extLst>
                    <a:ext uri="{9D8B030D-6E8A-4147-A177-3AD203B41FA5}">
                      <a16:colId xmlns:a16="http://schemas.microsoft.com/office/drawing/2014/main" val="3724610714"/>
                    </a:ext>
                  </a:extLst>
                </a:gridCol>
              </a:tblGrid>
              <a:tr h="370840">
                <a:tc>
                  <a:txBody>
                    <a:bodyPr/>
                    <a:lstStyle/>
                    <a:p>
                      <a:r>
                        <a:rPr lang="en-US" sz="1200" dirty="0"/>
                        <a:t>Documents requirement </a:t>
                      </a:r>
                    </a:p>
                  </a:txBody>
                  <a:tcPr/>
                </a:tc>
                <a:tc>
                  <a:txBody>
                    <a:bodyPr/>
                    <a:lstStyle/>
                    <a:p>
                      <a:r>
                        <a:rPr lang="en-US" sz="1200" dirty="0"/>
                        <a:t>Applicable</a:t>
                      </a:r>
                      <a:r>
                        <a:rPr lang="en-US" sz="1200" baseline="0" dirty="0"/>
                        <a:t> Documents</a:t>
                      </a:r>
                      <a:endParaRPr lang="en-US" sz="1200" dirty="0"/>
                    </a:p>
                  </a:txBody>
                  <a:tcPr/>
                </a:tc>
                <a:extLst>
                  <a:ext uri="{0D108BD9-81ED-4DB2-BD59-A6C34878D82A}">
                    <a16:rowId xmlns:a16="http://schemas.microsoft.com/office/drawing/2014/main" val="2775746392"/>
                  </a:ext>
                </a:extLst>
              </a:tr>
              <a:tr h="266442">
                <a:tc>
                  <a:txBody>
                    <a:bodyPr/>
                    <a:lstStyle/>
                    <a:p>
                      <a:r>
                        <a:rPr lang="en-US" sz="1200" b="1" dirty="0"/>
                        <a:t>ID</a:t>
                      </a:r>
                    </a:p>
                  </a:txBody>
                  <a:tcPr/>
                </a:tc>
                <a:tc>
                  <a:txBody>
                    <a:bodyPr/>
                    <a:lstStyle/>
                    <a:p>
                      <a:r>
                        <a:rPr lang="en-US" sz="1200" dirty="0"/>
                        <a:t>NRIC</a:t>
                      </a:r>
                    </a:p>
                  </a:txBody>
                  <a:tcPr/>
                </a:tc>
                <a:extLst>
                  <a:ext uri="{0D108BD9-81ED-4DB2-BD59-A6C34878D82A}">
                    <a16:rowId xmlns:a16="http://schemas.microsoft.com/office/drawing/2014/main" val="3612631069"/>
                  </a:ext>
                </a:extLst>
              </a:tr>
              <a:tr h="370840">
                <a:tc>
                  <a:txBody>
                    <a:bodyPr/>
                    <a:lstStyle/>
                    <a:p>
                      <a:r>
                        <a:rPr lang="en-US" sz="1200" b="1" dirty="0"/>
                        <a:t>Proof of income</a:t>
                      </a:r>
                    </a:p>
                  </a:txBody>
                  <a:tcPr/>
                </a:tc>
                <a:tc>
                  <a:txBody>
                    <a:bodyPr/>
                    <a:lstStyle/>
                    <a:p>
                      <a:r>
                        <a:rPr lang="en-US" sz="1200" dirty="0"/>
                        <a:t>EPF statement</a:t>
                      </a:r>
                      <a:r>
                        <a:rPr lang="en-US" sz="1200" baseline="0" dirty="0"/>
                        <a:t> </a:t>
                      </a:r>
                      <a:r>
                        <a:rPr lang="en-US" sz="1200" dirty="0"/>
                        <a:t>OR Bank Statements (3 months)</a:t>
                      </a:r>
                    </a:p>
                  </a:txBody>
                  <a:tcPr/>
                </a:tc>
                <a:extLst>
                  <a:ext uri="{0D108BD9-81ED-4DB2-BD59-A6C34878D82A}">
                    <a16:rowId xmlns:a16="http://schemas.microsoft.com/office/drawing/2014/main" val="2717549302"/>
                  </a:ext>
                </a:extLst>
              </a:tr>
              <a:tr h="370840">
                <a:tc>
                  <a:txBody>
                    <a:bodyPr/>
                    <a:lstStyle/>
                    <a:p>
                      <a:r>
                        <a:rPr lang="en-US" sz="1200" b="1" dirty="0"/>
                        <a:t>Proof of residence</a:t>
                      </a:r>
                    </a:p>
                  </a:txBody>
                  <a:tcPr/>
                </a:tc>
                <a:tc>
                  <a:txBody>
                    <a:bodyPr/>
                    <a:lstStyle/>
                    <a:p>
                      <a:r>
                        <a:rPr lang="en-US" sz="1200" dirty="0"/>
                        <a:t>Utility bills (3 months) OR Tenancy Agreement (min 3 months validity)</a:t>
                      </a:r>
                    </a:p>
                  </a:txBody>
                  <a:tcPr/>
                </a:tc>
                <a:extLst>
                  <a:ext uri="{0D108BD9-81ED-4DB2-BD59-A6C34878D82A}">
                    <a16:rowId xmlns:a16="http://schemas.microsoft.com/office/drawing/2014/main" val="4033219212"/>
                  </a:ext>
                </a:extLst>
              </a:tr>
            </a:tbl>
          </a:graphicData>
        </a:graphic>
      </p:graphicFrame>
    </p:spTree>
    <p:extLst>
      <p:ext uri="{BB962C8B-B14F-4D97-AF65-F5344CB8AC3E}">
        <p14:creationId xmlns:p14="http://schemas.microsoft.com/office/powerpoint/2010/main" val="2565797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79512" y="764704"/>
            <a:ext cx="8807572" cy="5361459"/>
          </a:xfrm>
        </p:spPr>
        <p:txBody>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Заголовок 1"/>
          <p:cNvSpPr>
            <a:spLocks noGrp="1"/>
          </p:cNvSpPr>
          <p:nvPr>
            <p:ph type="title"/>
          </p:nvPr>
        </p:nvSpPr>
        <p:spPr/>
        <p:txBody>
          <a:bodyPr/>
          <a:lstStyle/>
          <a:p>
            <a:r>
              <a:rPr lang="en-US" dirty="0"/>
              <a:t>Collections Procedure – Target Model</a:t>
            </a:r>
            <a:endParaRPr lang="ru-RU" dirty="0"/>
          </a:p>
        </p:txBody>
      </p:sp>
      <p:graphicFrame>
        <p:nvGraphicFramePr>
          <p:cNvPr id="5" name="Таблица 4"/>
          <p:cNvGraphicFramePr>
            <a:graphicFrameLocks noGrp="1"/>
          </p:cNvGraphicFramePr>
          <p:nvPr>
            <p:extLst>
              <p:ext uri="{D42A27DB-BD31-4B8C-83A1-F6EECF244321}">
                <p14:modId xmlns:p14="http://schemas.microsoft.com/office/powerpoint/2010/main" val="2170112833"/>
              </p:ext>
            </p:extLst>
          </p:nvPr>
        </p:nvGraphicFramePr>
        <p:xfrm>
          <a:off x="104662" y="700712"/>
          <a:ext cx="8882421" cy="3548570"/>
        </p:xfrm>
        <a:graphic>
          <a:graphicData uri="http://schemas.openxmlformats.org/drawingml/2006/table">
            <a:tbl>
              <a:tblPr firstRow="1" bandRow="1">
                <a:tableStyleId>{5C22544A-7EE6-4342-B048-85BDC9FD1C3A}</a:tableStyleId>
              </a:tblPr>
              <a:tblGrid>
                <a:gridCol w="269568">
                  <a:extLst>
                    <a:ext uri="{9D8B030D-6E8A-4147-A177-3AD203B41FA5}">
                      <a16:colId xmlns:a16="http://schemas.microsoft.com/office/drawing/2014/main" val="20003"/>
                    </a:ext>
                  </a:extLst>
                </a:gridCol>
                <a:gridCol w="1182590">
                  <a:extLst>
                    <a:ext uri="{9D8B030D-6E8A-4147-A177-3AD203B41FA5}">
                      <a16:colId xmlns:a16="http://schemas.microsoft.com/office/drawing/2014/main" val="20000"/>
                    </a:ext>
                  </a:extLst>
                </a:gridCol>
                <a:gridCol w="3551229">
                  <a:extLst>
                    <a:ext uri="{9D8B030D-6E8A-4147-A177-3AD203B41FA5}">
                      <a16:colId xmlns:a16="http://schemas.microsoft.com/office/drawing/2014/main" val="20001"/>
                    </a:ext>
                  </a:extLst>
                </a:gridCol>
                <a:gridCol w="1939517">
                  <a:extLst>
                    <a:ext uri="{9D8B030D-6E8A-4147-A177-3AD203B41FA5}">
                      <a16:colId xmlns:a16="http://schemas.microsoft.com/office/drawing/2014/main" val="228332696"/>
                    </a:ext>
                  </a:extLst>
                </a:gridCol>
                <a:gridCol w="1939517">
                  <a:extLst>
                    <a:ext uri="{9D8B030D-6E8A-4147-A177-3AD203B41FA5}">
                      <a16:colId xmlns:a16="http://schemas.microsoft.com/office/drawing/2014/main" val="20002"/>
                    </a:ext>
                  </a:extLst>
                </a:gridCol>
              </a:tblGrid>
              <a:tr h="304708">
                <a:tc>
                  <a:txBody>
                    <a:bodyPr/>
                    <a:lstStyle/>
                    <a:p>
                      <a:pPr algn="ctr"/>
                      <a:r>
                        <a:rPr lang="en-US" sz="1400" dirty="0">
                          <a:solidFill>
                            <a:schemeClr val="bg1"/>
                          </a:solidFill>
                        </a:rPr>
                        <a:t>#</a:t>
                      </a:r>
                      <a:endParaRPr lang="ru-RU" sz="1400" dirty="0">
                        <a:solidFill>
                          <a:schemeClr val="bg1"/>
                        </a:solidFill>
                      </a:endParaRPr>
                    </a:p>
                  </a:txBody>
                  <a:tcPr/>
                </a:tc>
                <a:tc>
                  <a:txBody>
                    <a:bodyPr/>
                    <a:lstStyle/>
                    <a:p>
                      <a:pPr algn="ctr"/>
                      <a:r>
                        <a:rPr lang="en-US" sz="1400" dirty="0">
                          <a:solidFill>
                            <a:schemeClr val="bg1"/>
                          </a:solidFill>
                        </a:rPr>
                        <a:t>Stage</a:t>
                      </a:r>
                      <a:endParaRPr lang="ru-RU" sz="1400" dirty="0">
                        <a:solidFill>
                          <a:schemeClr val="bg1"/>
                        </a:solidFill>
                      </a:endParaRPr>
                    </a:p>
                  </a:txBody>
                  <a:tcPr/>
                </a:tc>
                <a:tc>
                  <a:txBody>
                    <a:bodyPr/>
                    <a:lstStyle/>
                    <a:p>
                      <a:pPr algn="ctr"/>
                      <a:r>
                        <a:rPr lang="en-US" sz="1400" dirty="0">
                          <a:solidFill>
                            <a:schemeClr val="bg1"/>
                          </a:solidFill>
                        </a:rPr>
                        <a:t>Short Description</a:t>
                      </a:r>
                      <a:endParaRPr lang="ru-RU" sz="1400" dirty="0">
                        <a:solidFill>
                          <a:schemeClr val="bg1"/>
                        </a:solidFill>
                      </a:endParaRPr>
                    </a:p>
                  </a:txBody>
                  <a:tcPr/>
                </a:tc>
                <a:tc>
                  <a:txBody>
                    <a:bodyPr/>
                    <a:lstStyle/>
                    <a:p>
                      <a:pPr algn="ctr"/>
                      <a:r>
                        <a:rPr lang="en-US" sz="1400" dirty="0">
                          <a:solidFill>
                            <a:schemeClr val="bg1"/>
                          </a:solidFill>
                        </a:rPr>
                        <a:t>Stage Period</a:t>
                      </a:r>
                      <a:endParaRPr lang="ru-RU" sz="1400" dirty="0">
                        <a:solidFill>
                          <a:schemeClr val="bg1"/>
                        </a:solidFill>
                      </a:endParaRPr>
                    </a:p>
                  </a:txBody>
                  <a:tcPr/>
                </a:tc>
                <a:tc>
                  <a:txBody>
                    <a:bodyPr/>
                    <a:lstStyle/>
                    <a:p>
                      <a:pPr algn="ctr"/>
                      <a:r>
                        <a:rPr lang="en-US" sz="1400" baseline="0" dirty="0">
                          <a:solidFill>
                            <a:schemeClr val="bg1"/>
                          </a:solidFill>
                        </a:rPr>
                        <a:t> </a:t>
                      </a:r>
                      <a:r>
                        <a:rPr lang="en-US" sz="1400" baseline="0" dirty="0" err="1">
                          <a:solidFill>
                            <a:schemeClr val="bg1"/>
                          </a:solidFill>
                        </a:rPr>
                        <a:t>Resorces</a:t>
                      </a:r>
                      <a:endParaRPr lang="ru-RU" sz="1400" dirty="0">
                        <a:solidFill>
                          <a:schemeClr val="bg1"/>
                        </a:solidFill>
                      </a:endParaRPr>
                    </a:p>
                  </a:txBody>
                  <a:tcPr/>
                </a:tc>
                <a:extLst>
                  <a:ext uri="{0D108BD9-81ED-4DB2-BD59-A6C34878D82A}">
                    <a16:rowId xmlns:a16="http://schemas.microsoft.com/office/drawing/2014/main" val="10000"/>
                  </a:ext>
                </a:extLst>
              </a:tr>
              <a:tr h="731536">
                <a:tc>
                  <a:txBody>
                    <a:bodyPr/>
                    <a:lstStyle/>
                    <a:p>
                      <a:pPr marL="0" lvl="1" indent="0"/>
                      <a:r>
                        <a:rPr lang="en-US" sz="1400" dirty="0">
                          <a:solidFill>
                            <a:schemeClr val="tx1"/>
                          </a:solidFill>
                        </a:rPr>
                        <a:t>0</a:t>
                      </a:r>
                    </a:p>
                  </a:txBody>
                  <a:tcPr/>
                </a:tc>
                <a:tc>
                  <a:txBody>
                    <a:bodyPr/>
                    <a:lstStyle/>
                    <a:p>
                      <a:pPr marL="0" lvl="1" indent="0"/>
                      <a:r>
                        <a:rPr lang="en-US" sz="1400" dirty="0">
                          <a:solidFill>
                            <a:schemeClr val="tx1"/>
                          </a:solidFill>
                        </a:rPr>
                        <a:t>Pre</a:t>
                      </a:r>
                      <a:r>
                        <a:rPr lang="en-US" sz="1400" baseline="0" dirty="0">
                          <a:solidFill>
                            <a:schemeClr val="tx1"/>
                          </a:solidFill>
                        </a:rPr>
                        <a:t> – Collection </a:t>
                      </a:r>
                      <a:endParaRPr lang="en-US" sz="1400" dirty="0">
                        <a:solidFill>
                          <a:schemeClr val="tx1"/>
                        </a:solidFill>
                      </a:endParaRP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SMS Notification</a:t>
                      </a:r>
                      <a:r>
                        <a:rPr lang="en-US" sz="1400" baseline="0" dirty="0">
                          <a:solidFill>
                            <a:schemeClr val="tx1"/>
                          </a:solidFill>
                        </a:rPr>
                        <a:t> borrower about payment</a:t>
                      </a: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aseline="0" dirty="0">
                          <a:solidFill>
                            <a:schemeClr val="tx1"/>
                          </a:solidFill>
                        </a:rPr>
                        <a:t>In case social default we offer loan restructuring for fee</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- 7 - 0 days before payback</a:t>
                      </a:r>
                      <a:endParaRPr lang="ru-RU"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a:t>
                      </a:r>
                      <a:endParaRPr lang="ru-RU" sz="1400" dirty="0">
                        <a:solidFill>
                          <a:schemeClr val="tx1">
                            <a:lumMod val="50000"/>
                            <a:lumOff val="50000"/>
                          </a:schemeClr>
                        </a:solidFill>
                      </a:endParaRPr>
                    </a:p>
                  </a:txBody>
                  <a:tcPr/>
                </a:tc>
                <a:extLst>
                  <a:ext uri="{0D108BD9-81ED-4DB2-BD59-A6C34878D82A}">
                    <a16:rowId xmlns:a16="http://schemas.microsoft.com/office/drawing/2014/main" val="10005"/>
                  </a:ext>
                </a:extLst>
              </a:tr>
              <a:tr h="944901">
                <a:tc>
                  <a:txBody>
                    <a:bodyPr/>
                    <a:lstStyle/>
                    <a:p>
                      <a:pPr marL="0" lvl="1" indent="0"/>
                      <a:r>
                        <a:rPr lang="en-US" sz="1400" dirty="0">
                          <a:solidFill>
                            <a:schemeClr val="tx1"/>
                          </a:solidFill>
                        </a:rPr>
                        <a:t>1</a:t>
                      </a:r>
                    </a:p>
                  </a:txBody>
                  <a:tcPr/>
                </a:tc>
                <a:tc>
                  <a:txBody>
                    <a:bodyPr/>
                    <a:lstStyle/>
                    <a:p>
                      <a:pPr marL="0" lvl="1" indent="0"/>
                      <a:r>
                        <a:rPr lang="en-US" sz="1400" dirty="0">
                          <a:solidFill>
                            <a:schemeClr val="tx1"/>
                          </a:solidFill>
                        </a:rPr>
                        <a:t>Soft Collection</a:t>
                      </a:r>
                    </a:p>
                  </a:txBody>
                  <a:tcPr/>
                </a:tc>
                <a:tc>
                  <a:txBody>
                    <a:bodyPr/>
                    <a:lstStyle/>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Direct</a:t>
                      </a:r>
                      <a:r>
                        <a:rPr lang="en-US" sz="1400" baseline="0" dirty="0">
                          <a:solidFill>
                            <a:schemeClr val="tx1"/>
                          </a:solidFill>
                        </a:rPr>
                        <a:t> Debit from the clients account</a:t>
                      </a:r>
                      <a:endParaRPr lang="en-US" sz="1400" dirty="0">
                        <a:solidFill>
                          <a:schemeClr val="tx1"/>
                        </a:solidFill>
                      </a:endParaRPr>
                    </a:p>
                    <a:p>
                      <a:pPr marL="2857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schemeClr val="tx1"/>
                          </a:solidFill>
                        </a:rPr>
                        <a:t>Telemarketing*</a:t>
                      </a:r>
                      <a:r>
                        <a:rPr lang="en-US" sz="1400" baseline="0" dirty="0">
                          <a:solidFill>
                            <a:schemeClr val="tx1"/>
                          </a:solidFill>
                        </a:rPr>
                        <a:t>, SMS and </a:t>
                      </a:r>
                      <a:r>
                        <a:rPr lang="en-US" sz="1400" dirty="0">
                          <a:solidFill>
                            <a:schemeClr val="tx1"/>
                          </a:solidFill>
                        </a:rPr>
                        <a:t>Email– Notification about missed payment.</a:t>
                      </a:r>
                      <a:r>
                        <a:rPr lang="en-US" sz="1400" baseline="0" dirty="0">
                          <a:solidFill>
                            <a:schemeClr val="tx1"/>
                          </a:solidFill>
                        </a:rPr>
                        <a:t> In case social default we offer loan restructuring for fee</a:t>
                      </a:r>
                      <a:endParaRPr lang="ru-RU"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1-6 days after default</a:t>
                      </a:r>
                      <a:endParaRPr lang="ru-RU"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a:t>
                      </a:r>
                      <a:endParaRPr lang="ru-RU" sz="1400" dirty="0">
                        <a:solidFill>
                          <a:schemeClr val="tx1">
                            <a:lumMod val="50000"/>
                            <a:lumOff val="50000"/>
                          </a:schemeClr>
                        </a:solidFill>
                      </a:endParaRPr>
                    </a:p>
                  </a:txBody>
                  <a:tcPr/>
                </a:tc>
                <a:extLst>
                  <a:ext uri="{0D108BD9-81ED-4DB2-BD59-A6C34878D82A}">
                    <a16:rowId xmlns:a16="http://schemas.microsoft.com/office/drawing/2014/main" val="10001"/>
                  </a:ext>
                </a:extLst>
              </a:tr>
              <a:tr h="53102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3</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Hard  Collection</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Field visit** to living area,</a:t>
                      </a:r>
                      <a:r>
                        <a:rPr lang="en-US" sz="1400" baseline="0" dirty="0">
                          <a:solidFill>
                            <a:schemeClr val="tx1"/>
                          </a:solidFill>
                        </a:rPr>
                        <a:t> work, </a:t>
                      </a:r>
                      <a:r>
                        <a:rPr lang="en-US" sz="1400" dirty="0"/>
                        <a:t>borrower’s relatives home</a:t>
                      </a:r>
                      <a:r>
                        <a:rPr lang="ru-RU" sz="1400" dirty="0"/>
                        <a:t>.</a:t>
                      </a:r>
                      <a:endParaRPr lang="en-US"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7+ days after default</a:t>
                      </a: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a:t>
                      </a:r>
                      <a:endParaRPr lang="ru-RU" sz="1400" dirty="0">
                        <a:solidFill>
                          <a:schemeClr val="tx1">
                            <a:lumMod val="50000"/>
                            <a:lumOff val="50000"/>
                          </a:schemeClr>
                        </a:solidFill>
                      </a:endParaRPr>
                    </a:p>
                  </a:txBody>
                  <a:tcPr/>
                </a:tc>
                <a:extLst>
                  <a:ext uri="{0D108BD9-81ED-4DB2-BD59-A6C34878D82A}">
                    <a16:rowId xmlns:a16="http://schemas.microsoft.com/office/drawing/2014/main" val="10003"/>
                  </a:ext>
                </a:extLst>
              </a:tr>
              <a:tr h="30480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5</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baseline="0" dirty="0">
                          <a:solidFill>
                            <a:schemeClr val="tx1"/>
                          </a:solidFill>
                        </a:rPr>
                        <a:t>Litigation / Execution</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We will hire Legal council with the court cases practice </a:t>
                      </a:r>
                    </a:p>
                  </a:txBody>
                  <a:tcPr/>
                </a:tc>
                <a:tc>
                  <a:txBody>
                    <a:bodyPr/>
                    <a:lstStyle/>
                    <a:p>
                      <a:pPr algn="ctr"/>
                      <a:r>
                        <a:rPr lang="en-US" sz="1400" dirty="0">
                          <a:solidFill>
                            <a:schemeClr val="tx1"/>
                          </a:solidFill>
                        </a:rPr>
                        <a:t>90+</a:t>
                      </a:r>
                      <a:endParaRPr lang="ru-RU" sz="1400" dirty="0">
                        <a:solidFill>
                          <a:schemeClr val="tx1"/>
                        </a:solidFill>
                      </a:endParaRPr>
                    </a:p>
                  </a:txBody>
                  <a:tcPr/>
                </a:tc>
                <a:tc>
                  <a:txBody>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In-house</a:t>
                      </a:r>
                      <a:endParaRPr lang="ru-RU" sz="1400" dirty="0">
                        <a:solidFill>
                          <a:schemeClr val="tx1">
                            <a:lumMod val="50000"/>
                            <a:lumOff val="50000"/>
                          </a:schemeClr>
                        </a:solidFill>
                      </a:endParaRPr>
                    </a:p>
                    <a:p>
                      <a:pPr algn="ctr"/>
                      <a:endParaRPr lang="ru-RU" sz="1400" dirty="0">
                        <a:solidFill>
                          <a:schemeClr val="tx1">
                            <a:lumMod val="50000"/>
                            <a:lumOff val="50000"/>
                          </a:schemeClr>
                        </a:solidFill>
                      </a:endParaRPr>
                    </a:p>
                  </a:txBody>
                  <a:tcPr/>
                </a:tc>
                <a:extLst>
                  <a:ext uri="{0D108BD9-81ED-4DB2-BD59-A6C34878D82A}">
                    <a16:rowId xmlns:a16="http://schemas.microsoft.com/office/drawing/2014/main" val="1040114489"/>
                  </a:ext>
                </a:extLst>
              </a:tr>
              <a:tr h="304807">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6</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Debt</a:t>
                      </a:r>
                      <a:r>
                        <a:rPr lang="en-US" sz="1400" baseline="0" dirty="0">
                          <a:solidFill>
                            <a:schemeClr val="tx1"/>
                          </a:solidFill>
                        </a:rPr>
                        <a:t> Sale</a:t>
                      </a:r>
                      <a:endParaRPr lang="ru-RU" sz="1400" dirty="0">
                        <a:solidFill>
                          <a:schemeClr val="tx1"/>
                        </a:solidFill>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rPr>
                        <a:t>After</a:t>
                      </a:r>
                      <a:r>
                        <a:rPr lang="en-US" sz="1400" baseline="0" dirty="0">
                          <a:solidFill>
                            <a:schemeClr val="tx1"/>
                          </a:solidFill>
                        </a:rPr>
                        <a:t> 120 Days of default we will sell debt</a:t>
                      </a:r>
                      <a:endParaRPr lang="ru-RU" sz="1400" dirty="0">
                        <a:solidFill>
                          <a:schemeClr val="tx1"/>
                        </a:solidFill>
                      </a:endParaRPr>
                    </a:p>
                  </a:txBody>
                  <a:tcPr/>
                </a:tc>
                <a:tc>
                  <a:txBody>
                    <a:bodyPr/>
                    <a:lstStyle/>
                    <a:p>
                      <a:pPr algn="ctr"/>
                      <a:r>
                        <a:rPr lang="en-US" sz="1400" dirty="0">
                          <a:solidFill>
                            <a:schemeClr val="tx1"/>
                          </a:solidFill>
                        </a:rPr>
                        <a:t>120+</a:t>
                      </a:r>
                      <a:endParaRPr lang="ru-RU" sz="1400" dirty="0">
                        <a:solidFill>
                          <a:schemeClr val="tx1"/>
                        </a:solidFill>
                      </a:endParaRPr>
                    </a:p>
                  </a:txBody>
                  <a:tcPr/>
                </a:tc>
                <a:tc>
                  <a:txBody>
                    <a:bodyPr/>
                    <a:lstStyle/>
                    <a:p>
                      <a:pPr algn="ctr"/>
                      <a:r>
                        <a:rPr lang="en-US" sz="1400" dirty="0">
                          <a:solidFill>
                            <a:schemeClr val="tx1"/>
                          </a:solidFill>
                        </a:rPr>
                        <a:t>Outsourced</a:t>
                      </a:r>
                      <a:endParaRPr lang="ru-RU" sz="1400" dirty="0">
                        <a:solidFill>
                          <a:schemeClr val="tx1">
                            <a:lumMod val="50000"/>
                            <a:lumOff val="50000"/>
                          </a:schemeClr>
                        </a:solidFill>
                      </a:endParaRPr>
                    </a:p>
                  </a:txBody>
                  <a:tcPr/>
                </a:tc>
                <a:extLst>
                  <a:ext uri="{0D108BD9-81ED-4DB2-BD59-A6C34878D82A}">
                    <a16:rowId xmlns:a16="http://schemas.microsoft.com/office/drawing/2014/main" val="10006"/>
                  </a:ext>
                </a:extLst>
              </a:tr>
            </a:tbl>
          </a:graphicData>
        </a:graphic>
      </p:graphicFrame>
      <p:sp>
        <p:nvSpPr>
          <p:cNvPr id="7" name="Номер слайда 6"/>
          <p:cNvSpPr>
            <a:spLocks noGrp="1"/>
          </p:cNvSpPr>
          <p:nvPr>
            <p:ph type="sldNum" sz="quarter" idx="12"/>
          </p:nvPr>
        </p:nvSpPr>
        <p:spPr/>
        <p:txBody>
          <a:bodyPr/>
          <a:lstStyle/>
          <a:p>
            <a:fld id="{D7F305DA-160D-498F-B102-A1D8643B4A2C}" type="slidenum">
              <a:rPr lang="ru-RU" smtClean="0"/>
              <a:t>43</a:t>
            </a:fld>
            <a:endParaRPr lang="ru-RU"/>
          </a:p>
        </p:txBody>
      </p:sp>
      <p:sp>
        <p:nvSpPr>
          <p:cNvPr id="6" name="TextBox 5"/>
          <p:cNvSpPr txBox="1"/>
          <p:nvPr/>
        </p:nvSpPr>
        <p:spPr>
          <a:xfrm>
            <a:off x="22596" y="6483500"/>
            <a:ext cx="8964488" cy="430887"/>
          </a:xfrm>
          <a:prstGeom prst="rect">
            <a:avLst/>
          </a:prstGeom>
          <a:noFill/>
        </p:spPr>
        <p:txBody>
          <a:bodyPr wrap="square" rtlCol="0">
            <a:spAutoFit/>
          </a:bodyPr>
          <a:lstStyle/>
          <a:p>
            <a:pPr marL="171450" indent="-171450">
              <a:buFont typeface="Arial" panose="020B0604020202020204" pitchFamily="34" charset="0"/>
              <a:buChar char="•"/>
            </a:pPr>
            <a:r>
              <a:rPr lang="en-US" sz="1100" dirty="0"/>
              <a:t>All conversations with customer will be recorded</a:t>
            </a:r>
          </a:p>
          <a:p>
            <a:r>
              <a:rPr lang="en-US" sz="1100" dirty="0"/>
              <a:t>** Will be recorded</a:t>
            </a:r>
          </a:p>
        </p:txBody>
      </p:sp>
    </p:spTree>
    <p:extLst>
      <p:ext uri="{BB962C8B-B14F-4D97-AF65-F5344CB8AC3E}">
        <p14:creationId xmlns:p14="http://schemas.microsoft.com/office/powerpoint/2010/main" val="41910080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75853" y="991680"/>
            <a:ext cx="8515289" cy="4255034"/>
          </a:xfrm>
          <a:prstGeom prst="rect">
            <a:avLst/>
          </a:prstGeom>
        </p:spPr>
      </p:pic>
      <p:sp>
        <p:nvSpPr>
          <p:cNvPr id="2" name="Title 1"/>
          <p:cNvSpPr>
            <a:spLocks noGrp="1"/>
          </p:cNvSpPr>
          <p:nvPr>
            <p:ph type="title"/>
          </p:nvPr>
        </p:nvSpPr>
        <p:spPr/>
        <p:txBody>
          <a:bodyPr/>
          <a:lstStyle/>
          <a:p>
            <a:r>
              <a:rPr lang="en-MY" dirty="0"/>
              <a:t>Risk  Loss curve</a:t>
            </a:r>
          </a:p>
        </p:txBody>
      </p:sp>
      <p:sp>
        <p:nvSpPr>
          <p:cNvPr id="4" name="Slide Number Placeholder 3"/>
          <p:cNvSpPr>
            <a:spLocks noGrp="1"/>
          </p:cNvSpPr>
          <p:nvPr>
            <p:ph type="sldNum" sz="quarter" idx="12"/>
          </p:nvPr>
        </p:nvSpPr>
        <p:spPr/>
        <p:txBody>
          <a:bodyPr/>
          <a:lstStyle/>
          <a:p>
            <a:fld id="{D7F305DA-160D-498F-B102-A1D8643B4A2C}" type="slidenum">
              <a:rPr lang="ru-RU" smtClean="0"/>
              <a:t>44</a:t>
            </a:fld>
            <a:endParaRPr lang="ru-RU"/>
          </a:p>
        </p:txBody>
      </p:sp>
      <p:sp>
        <p:nvSpPr>
          <p:cNvPr id="13" name="TextBox 12"/>
          <p:cNvSpPr txBox="1">
            <a:spLocks/>
          </p:cNvSpPr>
          <p:nvPr/>
        </p:nvSpPr>
        <p:spPr>
          <a:xfrm>
            <a:off x="97213" y="5714909"/>
            <a:ext cx="8936799" cy="584775"/>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600" dirty="0">
                <a:latin typeface="Calibri" charset="0"/>
              </a:rPr>
              <a:t>We will achieve the target risk percentage of 13% from disbursement volume at the end of the 3rd year as a result of implementing new “big data” sources and developing scoring power</a:t>
            </a:r>
          </a:p>
        </p:txBody>
      </p:sp>
      <p:sp>
        <p:nvSpPr>
          <p:cNvPr id="5" name="TextBox 4"/>
          <p:cNvSpPr txBox="1"/>
          <p:nvPr/>
        </p:nvSpPr>
        <p:spPr>
          <a:xfrm>
            <a:off x="3709143" y="5209455"/>
            <a:ext cx="1541832" cy="307777"/>
          </a:xfrm>
          <a:prstGeom prst="rect">
            <a:avLst/>
          </a:prstGeom>
          <a:noFill/>
        </p:spPr>
        <p:txBody>
          <a:bodyPr wrap="none" rtlCol="0">
            <a:spAutoFit/>
          </a:bodyPr>
          <a:lstStyle/>
          <a:p>
            <a:r>
              <a:rPr lang="en-MY" sz="1400" dirty="0"/>
              <a:t>Duration (Months)</a:t>
            </a:r>
          </a:p>
        </p:txBody>
      </p:sp>
      <p:cxnSp>
        <p:nvCxnSpPr>
          <p:cNvPr id="8" name="Straight Connector 7"/>
          <p:cNvCxnSpPr/>
          <p:nvPr/>
        </p:nvCxnSpPr>
        <p:spPr>
          <a:xfrm flipV="1">
            <a:off x="1015545" y="1923653"/>
            <a:ext cx="0" cy="380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4960200" y="2116052"/>
            <a:ext cx="0"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272651" y="3110720"/>
            <a:ext cx="0" cy="723082"/>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685474" y="3411280"/>
            <a:ext cx="1228899" cy="553998"/>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Customer’s long term repayment behavior identified</a:t>
            </a:r>
          </a:p>
        </p:txBody>
      </p:sp>
      <p:sp>
        <p:nvSpPr>
          <p:cNvPr id="36" name="TextBox 35"/>
          <p:cNvSpPr txBox="1"/>
          <p:nvPr/>
        </p:nvSpPr>
        <p:spPr>
          <a:xfrm>
            <a:off x="6867943" y="2010728"/>
            <a:ext cx="1581250" cy="553998"/>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Internal score card with a 2 year maturity of client’s payment details identified</a:t>
            </a:r>
          </a:p>
        </p:txBody>
      </p:sp>
      <p:cxnSp>
        <p:nvCxnSpPr>
          <p:cNvPr id="37" name="Straight Connector 36"/>
          <p:cNvCxnSpPr/>
          <p:nvPr/>
        </p:nvCxnSpPr>
        <p:spPr>
          <a:xfrm flipH="1" flipV="1">
            <a:off x="8245819" y="2558191"/>
            <a:ext cx="9718" cy="836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flipV="1">
            <a:off x="8573082" y="3479653"/>
            <a:ext cx="16220" cy="703731"/>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734097" y="3646292"/>
            <a:ext cx="993464" cy="707886"/>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Unsatisfactory customers identified and filtered out</a:t>
            </a:r>
            <a:endParaRPr lang="en-MY" sz="1000" dirty="0"/>
          </a:p>
        </p:txBody>
      </p:sp>
      <p:cxnSp>
        <p:nvCxnSpPr>
          <p:cNvPr id="26" name="Straight Connector 25"/>
          <p:cNvCxnSpPr/>
          <p:nvPr/>
        </p:nvCxnSpPr>
        <p:spPr>
          <a:xfrm>
            <a:off x="1659468" y="2091299"/>
            <a:ext cx="0" cy="140908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027910" y="1236324"/>
            <a:ext cx="1296144" cy="400110"/>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Implemented New Anti Fraud rules</a:t>
            </a:r>
          </a:p>
        </p:txBody>
      </p:sp>
      <p:cxnSp>
        <p:nvCxnSpPr>
          <p:cNvPr id="21" name="Straight Connector 20"/>
          <p:cNvCxnSpPr/>
          <p:nvPr/>
        </p:nvCxnSpPr>
        <p:spPr>
          <a:xfrm flipV="1">
            <a:off x="1341857" y="1624618"/>
            <a:ext cx="0" cy="380533"/>
          </a:xfrm>
          <a:prstGeom prst="line">
            <a:avLst/>
          </a:prstGeom>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1411693" y="4021710"/>
            <a:ext cx="1224136" cy="553998"/>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Implement the first internal score card updated monthly</a:t>
            </a:r>
            <a:endParaRPr lang="en-MY" sz="1000" dirty="0"/>
          </a:p>
        </p:txBody>
      </p:sp>
      <p:cxnSp>
        <p:nvCxnSpPr>
          <p:cNvPr id="29" name="Straight Connector 28"/>
          <p:cNvCxnSpPr/>
          <p:nvPr/>
        </p:nvCxnSpPr>
        <p:spPr>
          <a:xfrm flipH="1" flipV="1">
            <a:off x="1993915" y="2148646"/>
            <a:ext cx="10412" cy="1873064"/>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25833" y="3334676"/>
            <a:ext cx="1152128" cy="553998"/>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Customer’s short term repayment pattern identified</a:t>
            </a:r>
          </a:p>
        </p:txBody>
      </p:sp>
      <p:sp>
        <p:nvSpPr>
          <p:cNvPr id="30" name="TextBox 29"/>
          <p:cNvSpPr txBox="1"/>
          <p:nvPr/>
        </p:nvSpPr>
        <p:spPr>
          <a:xfrm>
            <a:off x="4272255" y="1558879"/>
            <a:ext cx="1295400" cy="400110"/>
          </a:xfrm>
          <a:prstGeom prst="rect">
            <a:avLst/>
          </a:prstGeom>
          <a:solidFill>
            <a:schemeClr val="bg1"/>
          </a:solidFill>
          <a:ln>
            <a:solidFill>
              <a:schemeClr val="accent1"/>
            </a:solidFill>
          </a:ln>
        </p:spPr>
        <p:txBody>
          <a:bodyPr wrap="square" rtlCol="0">
            <a:spAutoFit/>
          </a:bodyPr>
          <a:lstStyle/>
          <a:p>
            <a:r>
              <a:rPr lang="en-US" sz="1000" dirty="0">
                <a:solidFill>
                  <a:sysClr val="windowText" lastClr="000000"/>
                </a:solidFill>
              </a:rPr>
              <a:t>Using web </a:t>
            </a:r>
            <a:r>
              <a:rPr lang="en-US" sz="1000">
                <a:solidFill>
                  <a:sysClr val="windowText" lastClr="000000"/>
                </a:solidFill>
              </a:rPr>
              <a:t>history data</a:t>
            </a:r>
            <a:endParaRPr lang="en-US" sz="1000" dirty="0">
              <a:solidFill>
                <a:sysClr val="windowText" lastClr="000000"/>
              </a:solidFill>
            </a:endParaRPr>
          </a:p>
        </p:txBody>
      </p:sp>
      <p:sp>
        <p:nvSpPr>
          <p:cNvPr id="6" name="TextBox 5"/>
          <p:cNvSpPr txBox="1"/>
          <p:nvPr/>
        </p:nvSpPr>
        <p:spPr>
          <a:xfrm>
            <a:off x="897849" y="2329757"/>
            <a:ext cx="1296144" cy="861774"/>
          </a:xfrm>
          <a:prstGeom prst="rect">
            <a:avLst/>
          </a:prstGeom>
          <a:solidFill>
            <a:schemeClr val="bg1"/>
          </a:solidFill>
          <a:ln>
            <a:solidFill>
              <a:schemeClr val="accent1"/>
            </a:solidFill>
          </a:ln>
        </p:spPr>
        <p:txBody>
          <a:bodyPr wrap="square" rtlCol="0" anchor="t">
            <a:spAutoFit/>
          </a:bodyPr>
          <a:lstStyle/>
          <a:p>
            <a:r>
              <a:rPr lang="en-US" sz="1000" dirty="0">
                <a:solidFill>
                  <a:sysClr val="windowText" lastClr="000000"/>
                </a:solidFill>
              </a:rPr>
              <a:t>Start with the Credit rules, Phone verifications, Credit bureaus, Data and documents checking</a:t>
            </a:r>
          </a:p>
        </p:txBody>
      </p:sp>
    </p:spTree>
    <p:extLst>
      <p:ext uri="{BB962C8B-B14F-4D97-AF65-F5344CB8AC3E}">
        <p14:creationId xmlns:p14="http://schemas.microsoft.com/office/powerpoint/2010/main" val="3751853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Номер слайда 6"/>
          <p:cNvSpPr>
            <a:spLocks noGrp="1"/>
          </p:cNvSpPr>
          <p:nvPr>
            <p:ph type="sldNum" sz="quarter" idx="12"/>
          </p:nvPr>
        </p:nvSpPr>
        <p:spPr/>
        <p:txBody>
          <a:bodyPr/>
          <a:lstStyle/>
          <a:p>
            <a:fld id="{D7F305DA-160D-498F-B102-A1D8643B4A2C}" type="slidenum">
              <a:rPr lang="ru-RU" smtClean="0"/>
              <a:pPr/>
              <a:t>45</a:t>
            </a:fld>
            <a:endParaRPr lang="ru-RU"/>
          </a:p>
        </p:txBody>
      </p:sp>
      <p:sp>
        <p:nvSpPr>
          <p:cNvPr id="6" name="Текст 5"/>
          <p:cNvSpPr txBox="1">
            <a:spLocks/>
          </p:cNvSpPr>
          <p:nvPr/>
        </p:nvSpPr>
        <p:spPr>
          <a:xfrm>
            <a:off x="586715" y="2716966"/>
            <a:ext cx="7772400" cy="150018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chemeClr val="tx1">
                    <a:tint val="75000"/>
                  </a:schemeClr>
                </a:solidFill>
              </a:rPr>
              <a:t>6. IT</a:t>
            </a:r>
          </a:p>
        </p:txBody>
      </p:sp>
    </p:spTree>
    <p:extLst>
      <p:ext uri="{BB962C8B-B14F-4D97-AF65-F5344CB8AC3E}">
        <p14:creationId xmlns:p14="http://schemas.microsoft.com/office/powerpoint/2010/main" val="41185464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IT architecture</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46</a:t>
            </a:fld>
            <a:endParaRPr lang="ru-RU"/>
          </a:p>
        </p:txBody>
      </p:sp>
      <p:pic>
        <p:nvPicPr>
          <p:cNvPr id="9" name="Объект 8"/>
          <p:cNvPicPr>
            <a:picLocks noGrp="1" noChangeAspect="1"/>
          </p:cNvPicPr>
          <p:nvPr>
            <p:ph idx="1"/>
          </p:nvPr>
        </p:nvPicPr>
        <p:blipFill>
          <a:blip r:embed="rId2"/>
          <a:stretch>
            <a:fillRect/>
          </a:stretch>
        </p:blipFill>
        <p:spPr>
          <a:xfrm>
            <a:off x="229089" y="836712"/>
            <a:ext cx="8688258" cy="4248472"/>
          </a:xfrm>
          <a:prstGeom prst="rect">
            <a:avLst/>
          </a:prstGeom>
        </p:spPr>
      </p:pic>
    </p:spTree>
    <p:extLst>
      <p:ext uri="{BB962C8B-B14F-4D97-AF65-F5344CB8AC3E}">
        <p14:creationId xmlns:p14="http://schemas.microsoft.com/office/powerpoint/2010/main" val="1418254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IT</a:t>
            </a:r>
            <a:r>
              <a:rPr lang="en-US" dirty="0"/>
              <a:t> Scope Of Work</a:t>
            </a:r>
          </a:p>
        </p:txBody>
      </p:sp>
      <p:sp>
        <p:nvSpPr>
          <p:cNvPr id="4" name="Slide Number Placeholder 3"/>
          <p:cNvSpPr>
            <a:spLocks noGrp="1"/>
          </p:cNvSpPr>
          <p:nvPr>
            <p:ph type="sldNum" sz="quarter" idx="12"/>
          </p:nvPr>
        </p:nvSpPr>
        <p:spPr/>
        <p:txBody>
          <a:bodyPr/>
          <a:lstStyle/>
          <a:p>
            <a:fld id="{D7F305DA-160D-498F-B102-A1D8643B4A2C}" type="slidenum">
              <a:rPr lang="ru-RU" smtClean="0"/>
              <a:pPr/>
              <a:t>47</a:t>
            </a:fld>
            <a:endParaRPr lang="ru-RU"/>
          </a:p>
        </p:txBody>
      </p:sp>
      <p:graphicFrame>
        <p:nvGraphicFramePr>
          <p:cNvPr id="5" name="Таблица 12"/>
          <p:cNvGraphicFramePr>
            <a:graphicFrameLocks noGrp="1"/>
          </p:cNvGraphicFramePr>
          <p:nvPr>
            <p:extLst>
              <p:ext uri="{D42A27DB-BD31-4B8C-83A1-F6EECF244321}">
                <p14:modId xmlns:p14="http://schemas.microsoft.com/office/powerpoint/2010/main" val="3112894715"/>
              </p:ext>
            </p:extLst>
          </p:nvPr>
        </p:nvGraphicFramePr>
        <p:xfrm>
          <a:off x="107503" y="4365104"/>
          <a:ext cx="8879582" cy="1295400"/>
        </p:xfrm>
        <a:graphic>
          <a:graphicData uri="http://schemas.openxmlformats.org/drawingml/2006/table">
            <a:tbl>
              <a:tblPr firstRow="1" bandRow="1">
                <a:tableStyleId>{5C22544A-7EE6-4342-B048-85BDC9FD1C3A}</a:tableStyleId>
              </a:tblPr>
              <a:tblGrid>
                <a:gridCol w="369983">
                  <a:extLst>
                    <a:ext uri="{9D8B030D-6E8A-4147-A177-3AD203B41FA5}">
                      <a16:colId xmlns:a16="http://schemas.microsoft.com/office/drawing/2014/main" val="20000"/>
                    </a:ext>
                  </a:extLst>
                </a:gridCol>
                <a:gridCol w="2737871">
                  <a:extLst>
                    <a:ext uri="{9D8B030D-6E8A-4147-A177-3AD203B41FA5}">
                      <a16:colId xmlns:a16="http://schemas.microsoft.com/office/drawing/2014/main" val="20001"/>
                    </a:ext>
                  </a:extLst>
                </a:gridCol>
                <a:gridCol w="5771728">
                  <a:extLst>
                    <a:ext uri="{9D8B030D-6E8A-4147-A177-3AD203B41FA5}">
                      <a16:colId xmlns:a16="http://schemas.microsoft.com/office/drawing/2014/main" val="20002"/>
                    </a:ext>
                  </a:extLst>
                </a:gridCol>
              </a:tblGrid>
              <a:tr h="257171">
                <a:tc>
                  <a:txBody>
                    <a:bodyPr/>
                    <a:lstStyle/>
                    <a:p>
                      <a:pPr algn="ctr"/>
                      <a:r>
                        <a:rPr lang="en-US" sz="1100" dirty="0"/>
                        <a:t># </a:t>
                      </a:r>
                    </a:p>
                  </a:txBody>
                  <a:tcPr/>
                </a:tc>
                <a:tc>
                  <a:txBody>
                    <a:bodyPr/>
                    <a:lstStyle/>
                    <a:p>
                      <a:pPr algn="ctr"/>
                      <a:r>
                        <a:rPr lang="en-US" sz="1100" dirty="0"/>
                        <a:t>New functionality </a:t>
                      </a:r>
                    </a:p>
                  </a:txBody>
                  <a:tcPr/>
                </a:tc>
                <a:tc>
                  <a:txBody>
                    <a:bodyPr/>
                    <a:lstStyle/>
                    <a:p>
                      <a:pPr algn="ctr"/>
                      <a:r>
                        <a:rPr lang="en-US" sz="1100" dirty="0"/>
                        <a:t>The essence </a:t>
                      </a:r>
                    </a:p>
                  </a:txBody>
                  <a:tcPr/>
                </a:tc>
                <a:extLst>
                  <a:ext uri="{0D108BD9-81ED-4DB2-BD59-A6C34878D82A}">
                    <a16:rowId xmlns:a16="http://schemas.microsoft.com/office/drawing/2014/main" val="10000"/>
                  </a:ext>
                </a:extLst>
              </a:tr>
              <a:tr h="257171">
                <a:tc>
                  <a:txBody>
                    <a:bodyPr/>
                    <a:lstStyle/>
                    <a:p>
                      <a:r>
                        <a:rPr lang="en-US" sz="1100" dirty="0"/>
                        <a:t>1</a:t>
                      </a:r>
                    </a:p>
                  </a:txBody>
                  <a:tcPr/>
                </a:tc>
                <a:tc>
                  <a:txBody>
                    <a:bodyPr/>
                    <a:lstStyle/>
                    <a:p>
                      <a:r>
                        <a:rPr lang="en-US" sz="1100" dirty="0"/>
                        <a:t>Customer</a:t>
                      </a:r>
                      <a:r>
                        <a:rPr lang="en-US" sz="1100" baseline="0" dirty="0"/>
                        <a:t> notification</a:t>
                      </a:r>
                      <a:endParaRPr lang="en-US" sz="1100" dirty="0"/>
                    </a:p>
                  </a:txBody>
                  <a:tcPr/>
                </a:tc>
                <a:tc>
                  <a:txBody>
                    <a:bodyPr/>
                    <a:lstStyle/>
                    <a:p>
                      <a:r>
                        <a:rPr lang="en-US" sz="1100" dirty="0"/>
                        <a:t>Integration with local SMS</a:t>
                      </a:r>
                      <a:r>
                        <a:rPr lang="en-US" sz="1100" baseline="0" dirty="0"/>
                        <a:t> agent for customer information</a:t>
                      </a:r>
                      <a:endParaRPr lang="en-US" sz="1100" dirty="0"/>
                    </a:p>
                  </a:txBody>
                  <a:tcPr/>
                </a:tc>
                <a:extLst>
                  <a:ext uri="{0D108BD9-81ED-4DB2-BD59-A6C34878D82A}">
                    <a16:rowId xmlns:a16="http://schemas.microsoft.com/office/drawing/2014/main" val="10001"/>
                  </a:ext>
                </a:extLst>
              </a:tr>
              <a:tr h="257171">
                <a:tc>
                  <a:txBody>
                    <a:bodyPr/>
                    <a:lstStyle/>
                    <a:p>
                      <a:r>
                        <a:rPr lang="en-US" sz="1100" dirty="0"/>
                        <a:t>2</a:t>
                      </a:r>
                    </a:p>
                  </a:txBody>
                  <a:tcPr/>
                </a:tc>
                <a:tc>
                  <a:txBody>
                    <a:bodyPr/>
                    <a:lstStyle/>
                    <a:p>
                      <a:r>
                        <a:rPr lang="en-US" sz="1100" dirty="0"/>
                        <a:t>Local</a:t>
                      </a:r>
                      <a:r>
                        <a:rPr lang="en-US" sz="1100" baseline="0" dirty="0"/>
                        <a:t> GL system</a:t>
                      </a:r>
                      <a:endParaRPr lang="en-US" sz="1100" dirty="0"/>
                    </a:p>
                  </a:txBody>
                  <a:tcPr/>
                </a:tc>
                <a:tc>
                  <a:txBody>
                    <a:bodyPr/>
                    <a:lstStyle/>
                    <a:p>
                      <a:r>
                        <a:rPr lang="en-US" sz="1100" dirty="0"/>
                        <a:t>Required</a:t>
                      </a:r>
                      <a:r>
                        <a:rPr lang="en-US" sz="1100" baseline="0" dirty="0"/>
                        <a:t> for reporting to government yearly</a:t>
                      </a:r>
                      <a:endParaRPr lang="en-US" sz="1100" dirty="0"/>
                    </a:p>
                  </a:txBody>
                  <a:tcPr/>
                </a:tc>
                <a:extLst>
                  <a:ext uri="{0D108BD9-81ED-4DB2-BD59-A6C34878D82A}">
                    <a16:rowId xmlns:a16="http://schemas.microsoft.com/office/drawing/2014/main" val="10002"/>
                  </a:ext>
                </a:extLst>
              </a:tr>
              <a:tr h="257171">
                <a:tc>
                  <a:txBody>
                    <a:bodyPr/>
                    <a:lstStyle/>
                    <a:p>
                      <a:r>
                        <a:rPr lang="en-US" sz="1100" dirty="0"/>
                        <a:t>3</a:t>
                      </a:r>
                    </a:p>
                  </a:txBody>
                  <a:tcPr/>
                </a:tc>
                <a:tc>
                  <a:txBody>
                    <a:bodyPr/>
                    <a:lstStyle/>
                    <a:p>
                      <a:r>
                        <a:rPr lang="en-US" sz="1100" dirty="0"/>
                        <a:t>Connection to My Credit Bureau</a:t>
                      </a:r>
                    </a:p>
                  </a:txBody>
                  <a:tcPr/>
                </a:tc>
                <a:tc>
                  <a:txBody>
                    <a:bodyPr/>
                    <a:lstStyle/>
                    <a:p>
                      <a:r>
                        <a:rPr lang="en-US" sz="1100" dirty="0"/>
                        <a:t>Use CTOS</a:t>
                      </a:r>
                      <a:r>
                        <a:rPr lang="en-US" sz="1100" baseline="0" dirty="0"/>
                        <a:t> and RAM </a:t>
                      </a:r>
                      <a:r>
                        <a:rPr lang="en-US" sz="1100" dirty="0"/>
                        <a:t>Link to get</a:t>
                      </a:r>
                      <a:r>
                        <a:rPr lang="en-US" sz="1100" baseline="0" dirty="0"/>
                        <a:t> access to credit bureau before incorporation</a:t>
                      </a:r>
                      <a:endParaRPr lang="en-US" sz="1100" dirty="0"/>
                    </a:p>
                  </a:txBody>
                  <a:tcPr/>
                </a:tc>
                <a:extLst>
                  <a:ext uri="{0D108BD9-81ED-4DB2-BD59-A6C34878D82A}">
                    <a16:rowId xmlns:a16="http://schemas.microsoft.com/office/drawing/2014/main" val="10004"/>
                  </a:ext>
                </a:extLst>
              </a:tr>
              <a:tr h="257171">
                <a:tc>
                  <a:txBody>
                    <a:bodyPr/>
                    <a:lstStyle/>
                    <a:p>
                      <a:r>
                        <a:rPr lang="en-US" sz="1100" dirty="0"/>
                        <a:t>4</a:t>
                      </a:r>
                    </a:p>
                  </a:txBody>
                  <a:tcPr/>
                </a:tc>
                <a:tc>
                  <a:txBody>
                    <a:bodyPr/>
                    <a:lstStyle/>
                    <a:p>
                      <a:r>
                        <a:rPr lang="en-US" sz="1100" dirty="0"/>
                        <a:t>Online antifraud</a:t>
                      </a:r>
                    </a:p>
                  </a:txBody>
                  <a:tcPr/>
                </a:tc>
                <a:tc>
                  <a:txBody>
                    <a:bodyPr/>
                    <a:lstStyle/>
                    <a:p>
                      <a:r>
                        <a:rPr lang="en-US" sz="1100" dirty="0"/>
                        <a:t>Enable to detect and decrease fraud</a:t>
                      </a:r>
                      <a:r>
                        <a:rPr lang="en-US" sz="1100" baseline="0" dirty="0"/>
                        <a:t> in online applications</a:t>
                      </a:r>
                      <a:endParaRPr lang="en-US" sz="1100" dirty="0"/>
                    </a:p>
                  </a:txBody>
                  <a:tcPr/>
                </a:tc>
                <a:extLst>
                  <a:ext uri="{0D108BD9-81ED-4DB2-BD59-A6C34878D82A}">
                    <a16:rowId xmlns:a16="http://schemas.microsoft.com/office/drawing/2014/main" val="10006"/>
                  </a:ext>
                </a:extLst>
              </a:tr>
            </a:tbl>
          </a:graphicData>
        </a:graphic>
      </p:graphicFrame>
      <p:graphicFrame>
        <p:nvGraphicFramePr>
          <p:cNvPr id="7" name="Таблица 2"/>
          <p:cNvGraphicFramePr>
            <a:graphicFrameLocks noGrp="1"/>
          </p:cNvGraphicFramePr>
          <p:nvPr>
            <p:extLst>
              <p:ext uri="{D42A27DB-BD31-4B8C-83A1-F6EECF244321}">
                <p14:modId xmlns:p14="http://schemas.microsoft.com/office/powerpoint/2010/main" val="3704056334"/>
              </p:ext>
            </p:extLst>
          </p:nvPr>
        </p:nvGraphicFramePr>
        <p:xfrm>
          <a:off x="107503" y="692696"/>
          <a:ext cx="8879579" cy="3008574"/>
        </p:xfrm>
        <a:graphic>
          <a:graphicData uri="http://schemas.openxmlformats.org/drawingml/2006/table">
            <a:tbl>
              <a:tblPr firstRow="1" bandRow="1">
                <a:tableStyleId>{5C22544A-7EE6-4342-B048-85BDC9FD1C3A}</a:tableStyleId>
              </a:tblPr>
              <a:tblGrid>
                <a:gridCol w="392046">
                  <a:extLst>
                    <a:ext uri="{9D8B030D-6E8A-4147-A177-3AD203B41FA5}">
                      <a16:colId xmlns:a16="http://schemas.microsoft.com/office/drawing/2014/main" val="20000"/>
                    </a:ext>
                  </a:extLst>
                </a:gridCol>
                <a:gridCol w="3264272">
                  <a:extLst>
                    <a:ext uri="{9D8B030D-6E8A-4147-A177-3AD203B41FA5}">
                      <a16:colId xmlns:a16="http://schemas.microsoft.com/office/drawing/2014/main" val="20001"/>
                    </a:ext>
                  </a:extLst>
                </a:gridCol>
                <a:gridCol w="2242966">
                  <a:extLst>
                    <a:ext uri="{9D8B030D-6E8A-4147-A177-3AD203B41FA5}">
                      <a16:colId xmlns:a16="http://schemas.microsoft.com/office/drawing/2014/main" val="20002"/>
                    </a:ext>
                  </a:extLst>
                </a:gridCol>
                <a:gridCol w="2980295">
                  <a:extLst>
                    <a:ext uri="{9D8B030D-6E8A-4147-A177-3AD203B41FA5}">
                      <a16:colId xmlns:a16="http://schemas.microsoft.com/office/drawing/2014/main" val="20003"/>
                    </a:ext>
                  </a:extLst>
                </a:gridCol>
              </a:tblGrid>
              <a:tr h="365935">
                <a:tc>
                  <a:txBody>
                    <a:bodyPr/>
                    <a:lstStyle/>
                    <a:p>
                      <a:pPr algn="ctr"/>
                      <a:r>
                        <a:rPr lang="en-US" sz="1400" dirty="0"/>
                        <a:t># </a:t>
                      </a:r>
                    </a:p>
                  </a:txBody>
                  <a:tcPr anchor="ctr"/>
                </a:tc>
                <a:tc>
                  <a:txBody>
                    <a:bodyPr/>
                    <a:lstStyle/>
                    <a:p>
                      <a:pPr algn="ctr"/>
                      <a:r>
                        <a:rPr lang="en-US" sz="1400" dirty="0"/>
                        <a:t>Integration partner</a:t>
                      </a:r>
                    </a:p>
                  </a:txBody>
                  <a:tcPr anchor="ctr"/>
                </a:tc>
                <a:tc>
                  <a:txBody>
                    <a:bodyPr/>
                    <a:lstStyle/>
                    <a:p>
                      <a:pPr algn="ctr"/>
                      <a:r>
                        <a:rPr lang="en-US" sz="1400" dirty="0"/>
                        <a:t>Type of the</a:t>
                      </a:r>
                      <a:r>
                        <a:rPr lang="en-US" sz="1400" baseline="0" dirty="0"/>
                        <a:t> partner</a:t>
                      </a:r>
                      <a:endParaRPr lang="en-US" sz="1400" dirty="0"/>
                    </a:p>
                  </a:txBody>
                  <a:tcPr anchor="ctr"/>
                </a:tc>
                <a:tc>
                  <a:txBody>
                    <a:bodyPr/>
                    <a:lstStyle/>
                    <a:p>
                      <a:pPr algn="ctr"/>
                      <a:r>
                        <a:rPr lang="en-US" sz="1400" dirty="0"/>
                        <a:t>Comments </a:t>
                      </a:r>
                    </a:p>
                  </a:txBody>
                  <a:tcPr anchor="ctr"/>
                </a:tc>
                <a:extLst>
                  <a:ext uri="{0D108BD9-81ED-4DB2-BD59-A6C34878D82A}">
                    <a16:rowId xmlns:a16="http://schemas.microsoft.com/office/drawing/2014/main" val="10000"/>
                  </a:ext>
                </a:extLst>
              </a:tr>
              <a:tr h="511307">
                <a:tc>
                  <a:txBody>
                    <a:bodyPr/>
                    <a:lstStyle/>
                    <a:p>
                      <a:pPr algn="ctr"/>
                      <a:r>
                        <a:rPr lang="en-US" sz="1400" dirty="0"/>
                        <a:t>1</a:t>
                      </a:r>
                    </a:p>
                  </a:txBody>
                  <a:tcPr/>
                </a:tc>
                <a:tc>
                  <a:txBody>
                    <a:bodyPr/>
                    <a:lstStyle/>
                    <a:p>
                      <a:r>
                        <a:rPr lang="en-MY" sz="1400" dirty="0" err="1">
                          <a:solidFill>
                            <a:schemeClr val="tx1"/>
                          </a:solidFill>
                        </a:rPr>
                        <a:t>AutoCount</a:t>
                      </a:r>
                      <a:r>
                        <a:rPr lang="en-MY" sz="1400" dirty="0">
                          <a:solidFill>
                            <a:schemeClr val="tx1"/>
                          </a:solidFill>
                        </a:rPr>
                        <a:t> Accounting</a:t>
                      </a:r>
                      <a:endParaRPr lang="ru-RU" sz="1400" dirty="0">
                        <a:solidFill>
                          <a:schemeClr val="tx1"/>
                        </a:solidFill>
                      </a:endParaRPr>
                    </a:p>
                    <a:p>
                      <a:r>
                        <a:rPr lang="en-MY" sz="1200" b="0" i="0" u="sng" kern="1200" dirty="0">
                          <a:solidFill>
                            <a:schemeClr val="tx1"/>
                          </a:solidFill>
                          <a:effectLst/>
                          <a:latin typeface="+mn-lt"/>
                          <a:ea typeface="+mn-ea"/>
                          <a:cs typeface="+mn-cs"/>
                        </a:rPr>
                        <a:t>http://www.autocountsoft.com/</a:t>
                      </a:r>
                      <a:endParaRPr lang="en-US" sz="1200" u="sng" dirty="0">
                        <a:solidFill>
                          <a:schemeClr val="tx1"/>
                        </a:solidFill>
                      </a:endParaRPr>
                    </a:p>
                  </a:txBody>
                  <a:tcPr/>
                </a:tc>
                <a:tc>
                  <a:txBody>
                    <a:bodyPr/>
                    <a:lstStyle/>
                    <a:p>
                      <a:r>
                        <a:rPr lang="en-US" sz="1200" dirty="0">
                          <a:solidFill>
                            <a:schemeClr val="tx1"/>
                          </a:solidFill>
                        </a:rPr>
                        <a:t>GL system supplier</a:t>
                      </a:r>
                    </a:p>
                  </a:txBody>
                  <a:tcPr/>
                </a:tc>
                <a:tc>
                  <a:txBody>
                    <a:bodyPr/>
                    <a:lstStyle/>
                    <a:p>
                      <a:r>
                        <a:rPr lang="en-MY" sz="1200" dirty="0">
                          <a:solidFill>
                            <a:schemeClr val="tx1"/>
                          </a:solidFill>
                        </a:rPr>
                        <a:t>Accounting software supplier</a:t>
                      </a:r>
                      <a:endParaRPr lang="en-US" sz="1200" dirty="0">
                        <a:solidFill>
                          <a:schemeClr val="tx1"/>
                        </a:solidFill>
                      </a:endParaRPr>
                    </a:p>
                  </a:txBody>
                  <a:tcPr/>
                </a:tc>
                <a:extLst>
                  <a:ext uri="{0D108BD9-81ED-4DB2-BD59-A6C34878D82A}">
                    <a16:rowId xmlns:a16="http://schemas.microsoft.com/office/drawing/2014/main" val="10001"/>
                  </a:ext>
                </a:extLst>
              </a:tr>
              <a:tr h="515892">
                <a:tc>
                  <a:txBody>
                    <a:bodyPr/>
                    <a:lstStyle/>
                    <a:p>
                      <a:pPr algn="ctr"/>
                      <a:r>
                        <a:rPr lang="en-US" sz="1400" dirty="0"/>
                        <a:t>2</a:t>
                      </a:r>
                    </a:p>
                  </a:txBody>
                  <a:tcPr/>
                </a:tc>
                <a:tc>
                  <a:txBody>
                    <a:bodyPr/>
                    <a:lstStyle/>
                    <a:p>
                      <a:r>
                        <a:rPr lang="en-US" sz="1400" dirty="0"/>
                        <a:t>CTOS</a:t>
                      </a:r>
                      <a:endParaRPr lang="en-US" sz="1400" baseline="0" dirty="0"/>
                    </a:p>
                    <a:p>
                      <a:r>
                        <a:rPr lang="en-US" sz="1200" baseline="0" dirty="0">
                          <a:hlinkClick r:id="rId3"/>
                        </a:rPr>
                        <a:t>http://www.ctoscredit.com.my/</a:t>
                      </a:r>
                      <a:r>
                        <a:rPr lang="en-US" sz="1200" baseline="0" dirty="0"/>
                        <a:t> </a:t>
                      </a:r>
                      <a:endParaRPr lang="en-US" sz="1200" dirty="0"/>
                    </a:p>
                  </a:txBody>
                  <a:tcPr/>
                </a:tc>
                <a:tc>
                  <a:txBody>
                    <a:bodyPr/>
                    <a:lstStyle/>
                    <a:p>
                      <a:r>
                        <a:rPr lang="en-US" sz="1200" dirty="0"/>
                        <a:t>Credit bureau</a:t>
                      </a:r>
                      <a:endParaRPr lang="en-US" sz="1200" baseline="0" dirty="0"/>
                    </a:p>
                  </a:txBody>
                  <a:tcPr/>
                </a:tc>
                <a:tc>
                  <a:txBody>
                    <a:bodyPr/>
                    <a:lstStyle/>
                    <a:p>
                      <a:r>
                        <a:rPr lang="en-US" sz="1100" dirty="0"/>
                        <a:t>Provides the credit report services</a:t>
                      </a:r>
                    </a:p>
                  </a:txBody>
                  <a:tcPr/>
                </a:tc>
                <a:extLst>
                  <a:ext uri="{0D108BD9-81ED-4DB2-BD59-A6C34878D82A}">
                    <a16:rowId xmlns:a16="http://schemas.microsoft.com/office/drawing/2014/main" val="10003"/>
                  </a:ext>
                </a:extLst>
              </a:tr>
              <a:tr h="365935">
                <a:tc>
                  <a:txBody>
                    <a:bodyPr/>
                    <a:lstStyle/>
                    <a:p>
                      <a:pPr algn="ctr"/>
                      <a:r>
                        <a:rPr lang="en-US" sz="1400" dirty="0"/>
                        <a:t>3</a:t>
                      </a:r>
                    </a:p>
                  </a:txBody>
                  <a:tcPr/>
                </a:tc>
                <a:tc>
                  <a:txBody>
                    <a:bodyPr/>
                    <a:lstStyle/>
                    <a:p>
                      <a:r>
                        <a:rPr lang="en-US" sz="1400" dirty="0"/>
                        <a:t>Maybank</a:t>
                      </a:r>
                    </a:p>
                    <a:p>
                      <a:r>
                        <a:rPr lang="en-US" sz="1200" dirty="0">
                          <a:hlinkClick r:id="rId4"/>
                        </a:rPr>
                        <a:t>http://www.maybank2u.com.my/</a:t>
                      </a:r>
                      <a:r>
                        <a:rPr lang="en-US" sz="1200" dirty="0"/>
                        <a:t> </a:t>
                      </a:r>
                    </a:p>
                  </a:txBody>
                  <a:tcPr/>
                </a:tc>
                <a:tc>
                  <a:txBody>
                    <a:bodyPr/>
                    <a:lstStyle/>
                    <a:p>
                      <a:r>
                        <a:rPr lang="en-US" sz="1200" dirty="0"/>
                        <a:t>Disbursement Partner</a:t>
                      </a:r>
                    </a:p>
                  </a:txBody>
                  <a:tcPr/>
                </a:tc>
                <a:tc>
                  <a:txBody>
                    <a:bodyPr/>
                    <a:lstStyle/>
                    <a:p>
                      <a:r>
                        <a:rPr lang="en-US" sz="1100" dirty="0"/>
                        <a:t>Main</a:t>
                      </a:r>
                      <a:r>
                        <a:rPr lang="en-US" sz="1100" baseline="0" dirty="0"/>
                        <a:t> bank in Malaysia, permit makes integration</a:t>
                      </a:r>
                      <a:endParaRPr lang="en-US" sz="1100" dirty="0"/>
                    </a:p>
                  </a:txBody>
                  <a:tcPr/>
                </a:tc>
                <a:extLst>
                  <a:ext uri="{0D108BD9-81ED-4DB2-BD59-A6C34878D82A}">
                    <a16:rowId xmlns:a16="http://schemas.microsoft.com/office/drawing/2014/main" val="10004"/>
                  </a:ext>
                </a:extLst>
              </a:tr>
              <a:tr h="365935">
                <a:tc>
                  <a:txBody>
                    <a:bodyPr/>
                    <a:lstStyle/>
                    <a:p>
                      <a:pPr algn="ctr"/>
                      <a:r>
                        <a:rPr lang="en-US" sz="1400" dirty="0"/>
                        <a:t>4</a:t>
                      </a:r>
                    </a:p>
                  </a:txBody>
                  <a:tcPr/>
                </a:tc>
                <a:tc>
                  <a:txBody>
                    <a:bodyPr/>
                    <a:lstStyle/>
                    <a:p>
                      <a:r>
                        <a:rPr lang="en-MY" sz="1400" dirty="0"/>
                        <a:t>GO!SMS</a:t>
                      </a:r>
                    </a:p>
                    <a:p>
                      <a:r>
                        <a:rPr lang="en-US" sz="1200" dirty="0">
                          <a:hlinkClick r:id="rId5"/>
                        </a:rPr>
                        <a:t>http://www.gosms.com.my/</a:t>
                      </a:r>
                      <a:r>
                        <a:rPr lang="en-US" sz="1200" dirty="0"/>
                        <a:t> </a:t>
                      </a:r>
                    </a:p>
                  </a:txBody>
                  <a:tcPr/>
                </a:tc>
                <a:tc>
                  <a:txBody>
                    <a:bodyPr/>
                    <a:lstStyle/>
                    <a:p>
                      <a:r>
                        <a:rPr lang="en-US" sz="1200" dirty="0"/>
                        <a:t>SMS Partner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Leading Bulk SMS reminder service.</a:t>
                      </a:r>
                      <a:r>
                        <a:rPr lang="en-US" sz="1200" baseline="0" dirty="0"/>
                        <a:t> Permits integration.</a:t>
                      </a:r>
                      <a:endParaRPr lang="en-US" sz="1200" dirty="0"/>
                    </a:p>
                  </a:txBody>
                  <a:tcPr/>
                </a:tc>
                <a:extLst>
                  <a:ext uri="{0D108BD9-81ED-4DB2-BD59-A6C34878D82A}">
                    <a16:rowId xmlns:a16="http://schemas.microsoft.com/office/drawing/2014/main" val="10006"/>
                  </a:ext>
                </a:extLst>
              </a:tr>
              <a:tr h="36593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Innov8tif Solutions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hlinkClick r:id="rId6"/>
                        </a:rPr>
                        <a:t>http://www.innov8tif.com/</a:t>
                      </a:r>
                      <a:r>
                        <a:rPr lang="en-US" sz="1200" kern="1200" dirty="0">
                          <a:solidFill>
                            <a:schemeClr val="dk1"/>
                          </a:solidFill>
                          <a:latin typeface="+mn-lt"/>
                          <a:ea typeface="+mn-ea"/>
                          <a:cs typeface="+mn-cs"/>
                        </a:rPr>
                        <a:t>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Biometric Scanner Partner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Leading Biometric Scanner Provider. Permits Integration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3431601932"/>
                  </a:ext>
                </a:extLst>
              </a:tr>
            </a:tbl>
          </a:graphicData>
        </a:graphic>
      </p:graphicFrame>
    </p:spTree>
    <p:extLst>
      <p:ext uri="{BB962C8B-B14F-4D97-AF65-F5344CB8AC3E}">
        <p14:creationId xmlns:p14="http://schemas.microsoft.com/office/powerpoint/2010/main" val="19595423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IT architecture geo layout</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48</a:t>
            </a:fld>
            <a:endParaRPr lang="ru-RU"/>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3181" y="747051"/>
            <a:ext cx="7024250" cy="5495923"/>
          </a:xfrm>
          <a:prstGeom prst="rect">
            <a:avLst/>
          </a:prstGeom>
        </p:spPr>
      </p:pic>
    </p:spTree>
    <p:extLst>
      <p:ext uri="{BB962C8B-B14F-4D97-AF65-F5344CB8AC3E}">
        <p14:creationId xmlns:p14="http://schemas.microsoft.com/office/powerpoint/2010/main" val="25770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7. HR &amp; Admin Information</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49</a:t>
            </a:fld>
            <a:endParaRPr lang="ru-RU"/>
          </a:p>
        </p:txBody>
      </p:sp>
    </p:spTree>
    <p:extLst>
      <p:ext uri="{BB962C8B-B14F-4D97-AF65-F5344CB8AC3E}">
        <p14:creationId xmlns:p14="http://schemas.microsoft.com/office/powerpoint/2010/main" val="215953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summary</a:t>
            </a:r>
            <a:endParaRPr lang="en-US" b="1" dirty="0"/>
          </a:p>
        </p:txBody>
      </p:sp>
      <p:sp>
        <p:nvSpPr>
          <p:cNvPr id="3" name="Slide Number Placeholder 2"/>
          <p:cNvSpPr>
            <a:spLocks noGrp="1"/>
          </p:cNvSpPr>
          <p:nvPr>
            <p:ph type="sldNum" sz="quarter" idx="12"/>
          </p:nvPr>
        </p:nvSpPr>
        <p:spPr/>
        <p:txBody>
          <a:bodyPr/>
          <a:lstStyle/>
          <a:p>
            <a:fld id="{D7F305DA-160D-498F-B102-A1D8643B4A2C}" type="slidenum">
              <a:rPr lang="ru-RU" smtClean="0"/>
              <a:pPr/>
              <a:t>5</a:t>
            </a:fld>
            <a:endParaRPr lang="ru-RU"/>
          </a:p>
        </p:txBody>
      </p:sp>
      <p:sp>
        <p:nvSpPr>
          <p:cNvPr id="6" name="TextBox 5"/>
          <p:cNvSpPr txBox="1"/>
          <p:nvPr/>
        </p:nvSpPr>
        <p:spPr>
          <a:xfrm>
            <a:off x="144503" y="5517232"/>
            <a:ext cx="8713091" cy="738664"/>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Break-even period – 18 months.</a:t>
            </a:r>
          </a:p>
          <a:p>
            <a:r>
              <a:rPr lang="en-US" sz="1400" dirty="0"/>
              <a:t>Payback period – 51 months.</a:t>
            </a:r>
          </a:p>
          <a:p>
            <a:r>
              <a:rPr lang="en-US" sz="1400" dirty="0"/>
              <a:t>Maximum investments from </a:t>
            </a:r>
            <a:r>
              <a:rPr lang="en-US" sz="1400" dirty="0" smtClean="0"/>
              <a:t>– </a:t>
            </a:r>
            <a:r>
              <a:rPr lang="en-US" sz="1400" dirty="0"/>
              <a:t>$8,6M.</a:t>
            </a:r>
            <a:endParaRPr lang="ru-RU" sz="1400" dirty="0"/>
          </a:p>
        </p:txBody>
      </p:sp>
      <p:graphicFrame>
        <p:nvGraphicFramePr>
          <p:cNvPr id="7" name="Table 6"/>
          <p:cNvGraphicFramePr>
            <a:graphicFrameLocks noGrp="1"/>
          </p:cNvGraphicFramePr>
          <p:nvPr>
            <p:extLst>
              <p:ext uri="{D42A27DB-BD31-4B8C-83A1-F6EECF244321}">
                <p14:modId xmlns:p14="http://schemas.microsoft.com/office/powerpoint/2010/main" val="815662454"/>
              </p:ext>
            </p:extLst>
          </p:nvPr>
        </p:nvGraphicFramePr>
        <p:xfrm>
          <a:off x="179916" y="763410"/>
          <a:ext cx="8807165" cy="3313662"/>
        </p:xfrm>
        <a:graphic>
          <a:graphicData uri="http://schemas.openxmlformats.org/drawingml/2006/table">
            <a:tbl>
              <a:tblPr/>
              <a:tblGrid>
                <a:gridCol w="3119705">
                  <a:extLst>
                    <a:ext uri="{9D8B030D-6E8A-4147-A177-3AD203B41FA5}">
                      <a16:colId xmlns:a16="http://schemas.microsoft.com/office/drawing/2014/main" val="435325973"/>
                    </a:ext>
                  </a:extLst>
                </a:gridCol>
                <a:gridCol w="947910">
                  <a:extLst>
                    <a:ext uri="{9D8B030D-6E8A-4147-A177-3AD203B41FA5}">
                      <a16:colId xmlns:a16="http://schemas.microsoft.com/office/drawing/2014/main" val="49759882"/>
                    </a:ext>
                  </a:extLst>
                </a:gridCol>
                <a:gridCol w="947910">
                  <a:extLst>
                    <a:ext uri="{9D8B030D-6E8A-4147-A177-3AD203B41FA5}">
                      <a16:colId xmlns:a16="http://schemas.microsoft.com/office/drawing/2014/main" val="3755164434"/>
                    </a:ext>
                  </a:extLst>
                </a:gridCol>
                <a:gridCol w="947910">
                  <a:extLst>
                    <a:ext uri="{9D8B030D-6E8A-4147-A177-3AD203B41FA5}">
                      <a16:colId xmlns:a16="http://schemas.microsoft.com/office/drawing/2014/main" val="2536988755"/>
                    </a:ext>
                  </a:extLst>
                </a:gridCol>
                <a:gridCol w="947910">
                  <a:extLst>
                    <a:ext uri="{9D8B030D-6E8A-4147-A177-3AD203B41FA5}">
                      <a16:colId xmlns:a16="http://schemas.microsoft.com/office/drawing/2014/main" val="361818606"/>
                    </a:ext>
                  </a:extLst>
                </a:gridCol>
                <a:gridCol w="947910">
                  <a:extLst>
                    <a:ext uri="{9D8B030D-6E8A-4147-A177-3AD203B41FA5}">
                      <a16:colId xmlns:a16="http://schemas.microsoft.com/office/drawing/2014/main" val="820837070"/>
                    </a:ext>
                  </a:extLst>
                </a:gridCol>
                <a:gridCol w="947910">
                  <a:extLst>
                    <a:ext uri="{9D8B030D-6E8A-4147-A177-3AD203B41FA5}">
                      <a16:colId xmlns:a16="http://schemas.microsoft.com/office/drawing/2014/main" val="3748761794"/>
                    </a:ext>
                  </a:extLst>
                </a:gridCol>
              </a:tblGrid>
              <a:tr h="222525">
                <a:tc>
                  <a:txBody>
                    <a:bodyPr/>
                    <a:lstStyle/>
                    <a:p>
                      <a:pPr algn="l" fontAlgn="b"/>
                      <a:r>
                        <a:rPr lang="en-US" sz="1400" b="1" i="0" u="none" strike="noStrike" dirty="0">
                          <a:solidFill>
                            <a:srgbClr val="000000"/>
                          </a:solidFill>
                          <a:effectLst/>
                          <a:latin typeface="Calibri" panose="020F0502020204030204" pitchFamily="34" charset="0"/>
                        </a:rPr>
                        <a:t>Investment summary</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Timeline</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2377646464"/>
                  </a:ext>
                </a:extLst>
              </a:tr>
              <a:tr h="222525">
                <a:tc>
                  <a:txBody>
                    <a:bodyPr/>
                    <a:lstStyle/>
                    <a:p>
                      <a:pPr algn="l" fontAlgn="b"/>
                      <a:r>
                        <a:rPr lang="en-US" sz="1400" b="1" i="0" u="none" strike="noStrike">
                          <a:solidFill>
                            <a:srgbClr val="000000"/>
                          </a:solidFill>
                          <a:effectLst/>
                          <a:latin typeface="Calibri" panose="020F0502020204030204" pitchFamily="34" charset="0"/>
                        </a:rPr>
                        <a:t>thsd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2916264548"/>
                  </a:ext>
                </a:extLst>
              </a:tr>
              <a:tr h="222525">
                <a:tc>
                  <a:txBody>
                    <a:bodyPr/>
                    <a:lstStyle/>
                    <a:p>
                      <a:pPr algn="l" fontAlgn="b"/>
                      <a:r>
                        <a:rPr lang="en-US" sz="1400" b="1" i="0" u="none" strike="noStrike" dirty="0" smtClean="0">
                          <a:solidFill>
                            <a:srgbClr val="000000"/>
                          </a:solidFill>
                          <a:effectLst/>
                          <a:latin typeface="Calibri" panose="020F0502020204030204" pitchFamily="34" charset="0"/>
                        </a:rPr>
                        <a:t>investments</a:t>
                      </a:r>
                      <a:endParaRPr lang="en-US" sz="1400" b="1"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4 639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3 674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249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8 563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213867137"/>
                  </a:ext>
                </a:extLst>
              </a:tr>
              <a:tr h="222525">
                <a:tc>
                  <a:txBody>
                    <a:bodyPr/>
                    <a:lstStyle/>
                    <a:p>
                      <a:pPr algn="l" fontAlgn="b"/>
                      <a:r>
                        <a:rPr lang="en-US" sz="1400" b="1" i="0" u="none" strike="noStrike">
                          <a:solidFill>
                            <a:srgbClr val="000000"/>
                          </a:solidFill>
                          <a:effectLst/>
                          <a:latin typeface="Calibri" panose="020F0502020204030204" pitchFamily="34" charset="0"/>
                        </a:rPr>
                        <a:t>Total investments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4 639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3 674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249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8 563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251823573"/>
                  </a:ext>
                </a:extLst>
              </a:tr>
              <a:tr h="174412">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2340275094"/>
                  </a:ext>
                </a:extLst>
              </a:tr>
              <a:tr h="222525">
                <a:tc>
                  <a:txBody>
                    <a:bodyPr/>
                    <a:lstStyle/>
                    <a:p>
                      <a:pPr algn="l" fontAlgn="b"/>
                      <a:r>
                        <a:rPr lang="en-US" sz="1400" b="1" i="0" u="none" strike="noStrike">
                          <a:solidFill>
                            <a:srgbClr val="000000"/>
                          </a:solidFill>
                          <a:effectLst/>
                          <a:latin typeface="Calibri" panose="020F0502020204030204" pitchFamily="34" charset="0"/>
                        </a:rPr>
                        <a:t>Number of loans issued (thsd)</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47</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198</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483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947571828"/>
                  </a:ext>
                </a:extLst>
              </a:tr>
              <a:tr h="222525">
                <a:tc>
                  <a:txBody>
                    <a:bodyPr/>
                    <a:lstStyle/>
                    <a:p>
                      <a:pPr algn="l" fontAlgn="b"/>
                      <a:r>
                        <a:rPr lang="en-US" sz="1400" b="1" i="0" u="none" strike="noStrike">
                          <a:solidFill>
                            <a:srgbClr val="000000"/>
                          </a:solidFill>
                          <a:effectLst/>
                          <a:latin typeface="Calibri" panose="020F0502020204030204" pitchFamily="34" charset="0"/>
                        </a:rPr>
                        <a:t>Amount disbursed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3 661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20 510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41 989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68 739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98 463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233 361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178077922"/>
                  </a:ext>
                </a:extLst>
              </a:tr>
              <a:tr h="222525">
                <a:tc>
                  <a:txBody>
                    <a:bodyPr/>
                    <a:lstStyle/>
                    <a:p>
                      <a:pPr algn="l" fontAlgn="b"/>
                      <a:r>
                        <a:rPr lang="en-US" sz="1400" b="1" i="0" u="none" strike="noStrike">
                          <a:solidFill>
                            <a:srgbClr val="000000"/>
                          </a:solidFill>
                          <a:effectLst/>
                          <a:latin typeface="Calibri" panose="020F0502020204030204" pitchFamily="34" charset="0"/>
                        </a:rPr>
                        <a:t>Net portfolio (EoY)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1 160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3 529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6 114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9 813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13 503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13 503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472242210"/>
                  </a:ext>
                </a:extLst>
              </a:tr>
              <a:tr h="222525">
                <a:tc>
                  <a:txBody>
                    <a:bodyPr/>
                    <a:lstStyle/>
                    <a:p>
                      <a:pPr algn="l" fontAlgn="b"/>
                      <a:r>
                        <a:rPr lang="en-US" sz="1400" b="1" i="0" u="none" strike="noStrike">
                          <a:solidFill>
                            <a:srgbClr val="000000"/>
                          </a:solidFill>
                          <a:effectLst/>
                          <a:latin typeface="Calibri" panose="020F0502020204030204" pitchFamily="34" charset="0"/>
                        </a:rPr>
                        <a:t>Revenue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700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7 059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15 496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25 452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37 314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86 021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74454578"/>
                  </a:ext>
                </a:extLst>
              </a:tr>
              <a:tr h="222525">
                <a:tc>
                  <a:txBody>
                    <a:bodyPr/>
                    <a:lstStyle/>
                    <a:p>
                      <a:pPr algn="l" fontAlgn="b"/>
                      <a:r>
                        <a:rPr lang="en-US" sz="1400" b="1" i="0" u="none" strike="noStrike" dirty="0">
                          <a:solidFill>
                            <a:srgbClr val="000000"/>
                          </a:solidFill>
                          <a:effectLst/>
                          <a:latin typeface="Calibri" panose="020F0502020204030204" pitchFamily="34" charset="0"/>
                        </a:rPr>
                        <a:t>One-off expenses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92528481"/>
                  </a:ext>
                </a:extLst>
              </a:tr>
              <a:tr h="222525">
                <a:tc>
                  <a:txBody>
                    <a:bodyPr/>
                    <a:lstStyle/>
                    <a:p>
                      <a:pPr algn="l" fontAlgn="b"/>
                      <a:r>
                        <a:rPr lang="en-US" sz="1400" b="1" i="0" u="none" strike="noStrike">
                          <a:solidFill>
                            <a:srgbClr val="000000"/>
                          </a:solidFill>
                          <a:effectLst/>
                          <a:latin typeface="Calibri" panose="020F0502020204030204" pitchFamily="34" charset="0"/>
                        </a:rPr>
                        <a:t>Net profit after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-2 907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-1 171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3 705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6 774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11 440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17 840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3231384832"/>
                  </a:ext>
                </a:extLst>
              </a:tr>
              <a:tr h="222525">
                <a:tc>
                  <a:txBody>
                    <a:bodyPr/>
                    <a:lstStyle/>
                    <a:p>
                      <a:pPr algn="l" fontAlgn="b"/>
                      <a:r>
                        <a:rPr lang="en-US" sz="1400" b="1" i="0" u="none" strike="noStrike">
                          <a:solidFill>
                            <a:srgbClr val="000000"/>
                          </a:solidFill>
                          <a:effectLst/>
                          <a:latin typeface="Calibri" panose="020F0502020204030204" pitchFamily="34" charset="0"/>
                        </a:rPr>
                        <a:t>ROE (yearly)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-113%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41%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75%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126%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51%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2117373447"/>
                  </a:ext>
                </a:extLst>
              </a:tr>
              <a:tr h="222525">
                <a:tc>
                  <a:txBody>
                    <a:bodyPr/>
                    <a:lstStyle/>
                    <a:p>
                      <a:pPr algn="l" fontAlgn="b"/>
                      <a:r>
                        <a:rPr lang="en-US" sz="1400" b="1" i="0" u="none" strike="noStrike">
                          <a:solidFill>
                            <a:srgbClr val="000000"/>
                          </a:solidFill>
                          <a:effectLst/>
                          <a:latin typeface="Calibri" panose="020F0502020204030204" pitchFamily="34" charset="0"/>
                        </a:rPr>
                        <a:t>ROAA (yearly)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-261%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-34%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81%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3319694742"/>
                  </a:ext>
                </a:extLst>
              </a:tr>
              <a:tr h="430002">
                <a:tc>
                  <a:txBody>
                    <a:bodyPr/>
                    <a:lstStyle/>
                    <a:p>
                      <a:pPr algn="l" fontAlgn="b"/>
                      <a:r>
                        <a:rPr lang="en-US" sz="1200" b="0" i="0" u="none" strike="noStrike" dirty="0">
                          <a:solidFill>
                            <a:srgbClr val="000000"/>
                          </a:solidFill>
                          <a:effectLst/>
                          <a:latin typeface="Calibri" panose="020F0502020204030204" pitchFamily="34" charset="0"/>
                        </a:rPr>
                        <a:t>* - normalized year with no new clients growth</a:t>
                      </a:r>
                    </a:p>
                  </a:txBody>
                  <a:tcPr marL="0" marR="0" marT="0" marB="0">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592961069"/>
                  </a:ext>
                </a:extLst>
              </a:tr>
            </a:tbl>
          </a:graphicData>
        </a:graphic>
      </p:graphicFrame>
    </p:spTree>
    <p:extLst>
      <p:ext uri="{BB962C8B-B14F-4D97-AF65-F5344CB8AC3E}">
        <p14:creationId xmlns:p14="http://schemas.microsoft.com/office/powerpoint/2010/main" val="3293404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Chart for ML 2020</a:t>
            </a:r>
            <a:endParaRPr lang="en-MY" dirty="0"/>
          </a:p>
        </p:txBody>
      </p:sp>
      <p:sp>
        <p:nvSpPr>
          <p:cNvPr id="4" name="Slide Number Placeholder 3"/>
          <p:cNvSpPr>
            <a:spLocks noGrp="1"/>
          </p:cNvSpPr>
          <p:nvPr>
            <p:ph type="sldNum" sz="quarter" idx="12"/>
          </p:nvPr>
        </p:nvSpPr>
        <p:spPr/>
        <p:txBody>
          <a:bodyPr/>
          <a:lstStyle/>
          <a:p>
            <a:fld id="{D7F305DA-160D-498F-B102-A1D8643B4A2C}" type="slidenum">
              <a:rPr lang="ru-RU" smtClean="0"/>
              <a:pPr/>
              <a:t>50</a:t>
            </a:fld>
            <a:endParaRPr lang="ru-RU"/>
          </a:p>
        </p:txBody>
      </p:sp>
      <p:pic>
        <p:nvPicPr>
          <p:cNvPr id="6" name="Picture 5"/>
          <p:cNvPicPr>
            <a:picLocks noChangeAspect="1"/>
          </p:cNvPicPr>
          <p:nvPr/>
        </p:nvPicPr>
        <p:blipFill>
          <a:blip r:embed="rId3"/>
          <a:stretch>
            <a:fillRect/>
          </a:stretch>
        </p:blipFill>
        <p:spPr>
          <a:xfrm>
            <a:off x="26736" y="692696"/>
            <a:ext cx="9117264" cy="5563712"/>
          </a:xfrm>
          <a:prstGeom prst="rect">
            <a:avLst/>
          </a:prstGeom>
        </p:spPr>
      </p:pic>
    </p:spTree>
    <p:extLst>
      <p:ext uri="{BB962C8B-B14F-4D97-AF65-F5344CB8AC3E}">
        <p14:creationId xmlns:p14="http://schemas.microsoft.com/office/powerpoint/2010/main" val="5133385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Organizational Chart for RMC</a:t>
            </a:r>
            <a:endParaRPr lang="en-MY" dirty="0"/>
          </a:p>
        </p:txBody>
      </p:sp>
      <p:sp>
        <p:nvSpPr>
          <p:cNvPr id="4" name="Slide Number Placeholder 3"/>
          <p:cNvSpPr>
            <a:spLocks noGrp="1"/>
          </p:cNvSpPr>
          <p:nvPr>
            <p:ph type="sldNum" sz="quarter" idx="12"/>
          </p:nvPr>
        </p:nvSpPr>
        <p:spPr/>
        <p:txBody>
          <a:bodyPr/>
          <a:lstStyle/>
          <a:p>
            <a:fld id="{D7F305DA-160D-498F-B102-A1D8643B4A2C}" type="slidenum">
              <a:rPr lang="ru-RU" smtClean="0"/>
              <a:pPr/>
              <a:t>51</a:t>
            </a:fld>
            <a:endParaRPr lang="ru-RU"/>
          </a:p>
        </p:txBody>
      </p:sp>
      <p:pic>
        <p:nvPicPr>
          <p:cNvPr id="6" name="Picture 5"/>
          <p:cNvPicPr>
            <a:picLocks noChangeAspect="1"/>
          </p:cNvPicPr>
          <p:nvPr/>
        </p:nvPicPr>
        <p:blipFill>
          <a:blip r:embed="rId3"/>
          <a:stretch>
            <a:fillRect/>
          </a:stretch>
        </p:blipFill>
        <p:spPr>
          <a:xfrm>
            <a:off x="594626" y="692696"/>
            <a:ext cx="7761360" cy="4824537"/>
          </a:xfrm>
          <a:prstGeom prst="rect">
            <a:avLst/>
          </a:prstGeom>
        </p:spPr>
      </p:pic>
    </p:spTree>
    <p:extLst>
      <p:ext uri="{BB962C8B-B14F-4D97-AF65-F5344CB8AC3E}">
        <p14:creationId xmlns:p14="http://schemas.microsoft.com/office/powerpoint/2010/main" val="927051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8. Finance</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52</a:t>
            </a:fld>
            <a:endParaRPr lang="ru-RU"/>
          </a:p>
        </p:txBody>
      </p:sp>
    </p:spTree>
    <p:extLst>
      <p:ext uri="{BB962C8B-B14F-4D97-AF65-F5344CB8AC3E}">
        <p14:creationId xmlns:p14="http://schemas.microsoft.com/office/powerpoint/2010/main" val="9423500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95536" y="116632"/>
            <a:ext cx="8159540" cy="312281"/>
          </a:xfrm>
        </p:spPr>
        <p:txBody>
          <a:bodyPr/>
          <a:lstStyle/>
          <a:p>
            <a:r>
              <a:rPr lang="en-US" b="1" dirty="0"/>
              <a:t>Assumptions and sensitivity analysis</a:t>
            </a:r>
            <a:endParaRPr lang="en-US" b="1" dirty="0">
              <a:solidFill>
                <a:srgbClr val="FF0000"/>
              </a:solidFill>
            </a:endParaRPr>
          </a:p>
        </p:txBody>
      </p:sp>
      <p:graphicFrame>
        <p:nvGraphicFramePr>
          <p:cNvPr id="3" name="Таблица 2"/>
          <p:cNvGraphicFramePr>
            <a:graphicFrameLocks noGrp="1"/>
          </p:cNvGraphicFramePr>
          <p:nvPr>
            <p:extLst>
              <p:ext uri="{D42A27DB-BD31-4B8C-83A1-F6EECF244321}">
                <p14:modId xmlns:p14="http://schemas.microsoft.com/office/powerpoint/2010/main" val="2458029096"/>
              </p:ext>
            </p:extLst>
          </p:nvPr>
        </p:nvGraphicFramePr>
        <p:xfrm>
          <a:off x="179512" y="692696"/>
          <a:ext cx="8568950" cy="2734299"/>
        </p:xfrm>
        <a:graphic>
          <a:graphicData uri="http://schemas.openxmlformats.org/drawingml/2006/table">
            <a:tbl>
              <a:tblPr/>
              <a:tblGrid>
                <a:gridCol w="1503325">
                  <a:extLst>
                    <a:ext uri="{9D8B030D-6E8A-4147-A177-3AD203B41FA5}">
                      <a16:colId xmlns:a16="http://schemas.microsoft.com/office/drawing/2014/main" val="20000"/>
                    </a:ext>
                  </a:extLst>
                </a:gridCol>
                <a:gridCol w="691529">
                  <a:extLst>
                    <a:ext uri="{9D8B030D-6E8A-4147-A177-3AD203B41FA5}">
                      <a16:colId xmlns:a16="http://schemas.microsoft.com/office/drawing/2014/main" val="20001"/>
                    </a:ext>
                  </a:extLst>
                </a:gridCol>
                <a:gridCol w="691529">
                  <a:extLst>
                    <a:ext uri="{9D8B030D-6E8A-4147-A177-3AD203B41FA5}">
                      <a16:colId xmlns:a16="http://schemas.microsoft.com/office/drawing/2014/main" val="20002"/>
                    </a:ext>
                  </a:extLst>
                </a:gridCol>
                <a:gridCol w="751663">
                  <a:extLst>
                    <a:ext uri="{9D8B030D-6E8A-4147-A177-3AD203B41FA5}">
                      <a16:colId xmlns:a16="http://schemas.microsoft.com/office/drawing/2014/main" val="20003"/>
                    </a:ext>
                  </a:extLst>
                </a:gridCol>
                <a:gridCol w="691529">
                  <a:extLst>
                    <a:ext uri="{9D8B030D-6E8A-4147-A177-3AD203B41FA5}">
                      <a16:colId xmlns:a16="http://schemas.microsoft.com/office/drawing/2014/main" val="20004"/>
                    </a:ext>
                  </a:extLst>
                </a:gridCol>
                <a:gridCol w="691529">
                  <a:extLst>
                    <a:ext uri="{9D8B030D-6E8A-4147-A177-3AD203B41FA5}">
                      <a16:colId xmlns:a16="http://schemas.microsoft.com/office/drawing/2014/main" val="20005"/>
                    </a:ext>
                  </a:extLst>
                </a:gridCol>
                <a:gridCol w="691529">
                  <a:extLst>
                    <a:ext uri="{9D8B030D-6E8A-4147-A177-3AD203B41FA5}">
                      <a16:colId xmlns:a16="http://schemas.microsoft.com/office/drawing/2014/main" val="20006"/>
                    </a:ext>
                  </a:extLst>
                </a:gridCol>
                <a:gridCol w="691529">
                  <a:extLst>
                    <a:ext uri="{9D8B030D-6E8A-4147-A177-3AD203B41FA5}">
                      <a16:colId xmlns:a16="http://schemas.microsoft.com/office/drawing/2014/main" val="20007"/>
                    </a:ext>
                  </a:extLst>
                </a:gridCol>
                <a:gridCol w="691529">
                  <a:extLst>
                    <a:ext uri="{9D8B030D-6E8A-4147-A177-3AD203B41FA5}">
                      <a16:colId xmlns:a16="http://schemas.microsoft.com/office/drawing/2014/main" val="20008"/>
                    </a:ext>
                  </a:extLst>
                </a:gridCol>
                <a:gridCol w="691529">
                  <a:extLst>
                    <a:ext uri="{9D8B030D-6E8A-4147-A177-3AD203B41FA5}">
                      <a16:colId xmlns:a16="http://schemas.microsoft.com/office/drawing/2014/main" val="20009"/>
                    </a:ext>
                  </a:extLst>
                </a:gridCol>
                <a:gridCol w="781730">
                  <a:extLst>
                    <a:ext uri="{9D8B030D-6E8A-4147-A177-3AD203B41FA5}">
                      <a16:colId xmlns:a16="http://schemas.microsoft.com/office/drawing/2014/main" val="20010"/>
                    </a:ext>
                  </a:extLst>
                </a:gridCol>
              </a:tblGrid>
              <a:tr h="250867">
                <a:tc gridSpan="11">
                  <a:txBody>
                    <a:bodyPr/>
                    <a:lstStyle/>
                    <a:p>
                      <a:pPr algn="l" fontAlgn="b"/>
                      <a:r>
                        <a:rPr lang="en-US" sz="1600" b="1" i="0" u="none" strike="noStrike" dirty="0">
                          <a:solidFill>
                            <a:srgbClr val="001E69"/>
                          </a:solidFill>
                          <a:effectLst/>
                          <a:latin typeface="Calibri" panose="020F0502020204030204" pitchFamily="34" charset="0"/>
                        </a:rPr>
                        <a:t>Main Loan parameters</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400" b="1" i="0" u="none" strike="noStrike" dirty="0">
                        <a:solidFill>
                          <a:srgbClr val="001E69"/>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5192">
                <a:tc>
                  <a:txBody>
                    <a:bodyPr/>
                    <a:lstStyle/>
                    <a:p>
                      <a:pPr algn="ctr" fontAlgn="b"/>
                      <a:r>
                        <a:rPr lang="en-US" sz="1000" b="1" i="0" u="none" strike="noStrike" dirty="0">
                          <a:solidFill>
                            <a:srgbClr val="FFFFFF"/>
                          </a:solidFill>
                          <a:effectLst/>
                          <a:latin typeface="Calibri" panose="020F0502020204030204" pitchFamily="34" charset="0"/>
                        </a:rPr>
                        <a:t>Loan 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Average loan size, USD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000" b="1" i="0" u="none" strike="noStrike" dirty="0">
                          <a:solidFill>
                            <a:srgbClr val="FFFFFF"/>
                          </a:solidFill>
                          <a:effectLst/>
                          <a:latin typeface="Calibri" panose="020F0502020204030204" pitchFamily="34" charset="0"/>
                        </a:rPr>
                        <a:t>Average term</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Early repayments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1st prolongation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2nd prolongation</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Conversion to next tier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Roll-rate</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0-&gt;1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Roll-rate</a:t>
                      </a:r>
                      <a:br>
                        <a:rPr lang="en-US" sz="1000" b="1" i="0" u="none" strike="noStrike">
                          <a:solidFill>
                            <a:srgbClr val="FFFFFF"/>
                          </a:solidFill>
                          <a:effectLst/>
                          <a:latin typeface="Calibri" panose="020F0502020204030204" pitchFamily="34" charset="0"/>
                        </a:rPr>
                      </a:br>
                      <a:r>
                        <a:rPr lang="en-US" sz="1000" b="1" i="0" u="none" strike="noStrike">
                          <a:solidFill>
                            <a:srgbClr val="FFFFFF"/>
                          </a:solidFill>
                          <a:effectLst/>
                          <a:latin typeface="Calibri" panose="020F0502020204030204" pitchFamily="34" charset="0"/>
                        </a:rPr>
                        <a:t>1-&gt;2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F81BD"/>
                    </a:solidFill>
                  </a:tcPr>
                </a:tc>
                <a:tc>
                  <a:txBody>
                    <a:bodyPr/>
                    <a:lstStyle/>
                    <a:p>
                      <a:pPr algn="ctr" fontAlgn="b"/>
                      <a:r>
                        <a:rPr lang="en-US" sz="1000" b="1" i="0" u="none" strike="noStrike" dirty="0">
                          <a:solidFill>
                            <a:srgbClr val="FFFFFF"/>
                          </a:solidFill>
                          <a:effectLst/>
                          <a:latin typeface="Calibri" panose="020F0502020204030204" pitchFamily="34" charset="0"/>
                        </a:rPr>
                        <a:t>Roll rate</a:t>
                      </a:r>
                      <a:br>
                        <a:rPr lang="en-US" sz="1000" b="1" i="0" u="none" strike="noStrike" dirty="0">
                          <a:solidFill>
                            <a:srgbClr val="FFFFFF"/>
                          </a:solidFill>
                          <a:effectLst/>
                          <a:latin typeface="Calibri" panose="020F0502020204030204" pitchFamily="34" charset="0"/>
                        </a:rPr>
                      </a:br>
                      <a:r>
                        <a:rPr lang="en-US" sz="1000" b="1" i="0" u="none" strike="noStrike" dirty="0">
                          <a:solidFill>
                            <a:srgbClr val="FFFFFF"/>
                          </a:solidFill>
                          <a:effectLst/>
                          <a:latin typeface="Calibri" panose="020F0502020204030204" pitchFamily="34" charset="0"/>
                        </a:rPr>
                        <a:t>2-&gt;3+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F81BD"/>
                    </a:solidFill>
                  </a:tcPr>
                </a:tc>
                <a:tc>
                  <a:txBody>
                    <a:bodyPr/>
                    <a:lstStyle/>
                    <a:p>
                      <a:pPr algn="ctr" fontAlgn="b"/>
                      <a:r>
                        <a:rPr lang="en-US" sz="1000" b="1" i="0" u="none" strike="noStrike" dirty="0">
                          <a:solidFill>
                            <a:srgbClr val="FFFFFF"/>
                          </a:solidFill>
                          <a:effectLst/>
                          <a:latin typeface="Calibri" panose="020F0502020204030204" pitchFamily="34" charset="0"/>
                        </a:rPr>
                        <a:t>Total losses (with prolongations)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4F81BD"/>
                    </a:solidFill>
                  </a:tcPr>
                </a:tc>
                <a:extLst>
                  <a:ext uri="{0D108BD9-81ED-4DB2-BD59-A6C34878D82A}">
                    <a16:rowId xmlns:a16="http://schemas.microsoft.com/office/drawing/2014/main" val="10001"/>
                  </a:ext>
                </a:extLst>
              </a:tr>
              <a:tr h="186542">
                <a:tc>
                  <a:txBody>
                    <a:bodyPr/>
                    <a:lstStyle/>
                    <a:p>
                      <a:pPr algn="l" fontAlgn="b"/>
                      <a:r>
                        <a:rPr lang="en-US" sz="1000" b="0" i="0" u="none" strike="noStrike">
                          <a:solidFill>
                            <a:srgbClr val="000000"/>
                          </a:solidFill>
                          <a:effectLst/>
                          <a:latin typeface="Calibri" panose="020F0502020204030204" pitchFamily="34" charset="0"/>
                        </a:rPr>
                        <a:t>Tier 1 loans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dirty="0">
                          <a:solidFill>
                            <a:srgbClr val="000000"/>
                          </a:solidFill>
                          <a:effectLst/>
                          <a:latin typeface="Calibri" panose="020F0502020204030204" pitchFamily="34" charset="0"/>
                        </a:rPr>
                        <a:t>400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25 days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13,2%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2"/>
                  </a:ext>
                </a:extLst>
              </a:tr>
              <a:tr h="186542">
                <a:tc>
                  <a:txBody>
                    <a:bodyPr/>
                    <a:lstStyle/>
                    <a:p>
                      <a:pPr algn="l" fontAlgn="b"/>
                      <a:r>
                        <a:rPr lang="en-US" sz="1000" b="0" i="0" u="none" strike="noStrike">
                          <a:solidFill>
                            <a:srgbClr val="000000"/>
                          </a:solidFill>
                          <a:effectLst/>
                          <a:latin typeface="Calibri" panose="020F0502020204030204" pitchFamily="34" charset="0"/>
                        </a:rPr>
                        <a:t>Tier 2 loans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520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25 days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6542">
                <a:tc>
                  <a:txBody>
                    <a:bodyPr/>
                    <a:lstStyle/>
                    <a:p>
                      <a:pPr algn="l" fontAlgn="b"/>
                      <a:r>
                        <a:rPr lang="en-US" sz="1000" b="0" i="0" u="none" strike="noStrike">
                          <a:solidFill>
                            <a:srgbClr val="000000"/>
                          </a:solidFill>
                          <a:effectLst/>
                          <a:latin typeface="Calibri" panose="020F0502020204030204" pitchFamily="34" charset="0"/>
                        </a:rPr>
                        <a:t>Tier 3 loans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680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25 days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65%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1000" b="0" i="0" u="none" strike="noStrike" dirty="0">
                          <a:solidFill>
                            <a:srgbClr val="000000"/>
                          </a:solidFill>
                          <a:effectLst/>
                          <a:latin typeface="Calibri" panose="020F0502020204030204" pitchFamily="34" charset="0"/>
                        </a:rPr>
                        <a:t>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4"/>
                  </a:ext>
                </a:extLst>
              </a:tr>
              <a:tr h="186542">
                <a:tc gridSpan="2">
                  <a:txBody>
                    <a:bodyPr/>
                    <a:lstStyle/>
                    <a:p>
                      <a:pPr algn="l" fontAlgn="b"/>
                      <a:endParaRPr lang="en-US" sz="1100" b="0" i="0" u="none" strike="noStrike" dirty="0">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hMerge="1">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5"/>
                  </a:ext>
                </a:extLst>
              </a:tr>
              <a:tr h="186542">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006"/>
                  </a:ext>
                </a:extLst>
              </a:tr>
              <a:tr h="186542">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007"/>
                  </a:ext>
                </a:extLst>
              </a:tr>
              <a:tr h="250867">
                <a:tc gridSpan="11">
                  <a:txBody>
                    <a:bodyPr/>
                    <a:lstStyle/>
                    <a:p>
                      <a:pPr algn="l" fontAlgn="b"/>
                      <a:r>
                        <a:rPr lang="en-US" sz="1600" b="1" i="0" u="none" strike="noStrike" dirty="0">
                          <a:solidFill>
                            <a:srgbClr val="001E69"/>
                          </a:solidFill>
                          <a:effectLst/>
                          <a:latin typeface="Calibri" panose="020F0502020204030204" pitchFamily="34" charset="0"/>
                        </a:rPr>
                        <a:t>Income and expenses parameters</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hMerge="1">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hMerge="1">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008"/>
                  </a:ext>
                </a:extLst>
              </a:tr>
              <a:tr h="469571">
                <a:tc>
                  <a:txBody>
                    <a:bodyPr/>
                    <a:lstStyle/>
                    <a:p>
                      <a:pPr algn="ctr" fontAlgn="b"/>
                      <a:r>
                        <a:rPr lang="en-US" sz="1000" b="1" i="0" u="none" strike="noStrike" dirty="0">
                          <a:solidFill>
                            <a:srgbClr val="FFFFFF"/>
                          </a:solidFill>
                          <a:effectLst/>
                          <a:latin typeface="Calibri" panose="020F0502020204030204" pitchFamily="34" charset="0"/>
                        </a:rPr>
                        <a:t>Loan type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Normal interest rate, per day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Late penalty interest rate, per day</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Disbursement fee received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000" b="1" i="0" u="none" strike="noStrike" dirty="0">
                          <a:solidFill>
                            <a:srgbClr val="FFFFFF"/>
                          </a:solidFill>
                          <a:effectLst/>
                          <a:latin typeface="Calibri" panose="020F0502020204030204" pitchFamily="34" charset="0"/>
                        </a:rPr>
                        <a:t>Prolongation fee received,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ctr" fontAlgn="b"/>
                      <a:r>
                        <a:rPr lang="en-US" sz="1000" b="1" i="0" u="none" strike="noStrike">
                          <a:solidFill>
                            <a:srgbClr val="FFFFFF"/>
                          </a:solidFill>
                          <a:effectLst/>
                          <a:latin typeface="Calibri" panose="020F0502020204030204" pitchFamily="34" charset="0"/>
                        </a:rPr>
                        <a:t>Marketing acquisition cost, USD</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009"/>
                  </a:ext>
                </a:extLst>
              </a:tr>
              <a:tr h="186542">
                <a:tc>
                  <a:txBody>
                    <a:bodyPr/>
                    <a:lstStyle/>
                    <a:p>
                      <a:pPr algn="l" fontAlgn="b"/>
                      <a:r>
                        <a:rPr lang="en-US" sz="1000" b="0" i="0" u="none" strike="noStrike">
                          <a:solidFill>
                            <a:srgbClr val="000000"/>
                          </a:solidFill>
                          <a:effectLst/>
                          <a:latin typeface="Calibri" panose="020F0502020204030204" pitchFamily="34" charset="0"/>
                        </a:rPr>
                        <a:t>PDL Loans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a:solidFill>
                            <a:srgbClr val="000000"/>
                          </a:solidFill>
                          <a:effectLst/>
                          <a:latin typeface="Calibri" panose="020F0502020204030204" pitchFamily="34" charset="0"/>
                        </a:rPr>
                        <a:t>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1000" b="0" i="0" u="none" strike="noStrike" dirty="0">
                          <a:solidFill>
                            <a:srgbClr val="000000"/>
                          </a:solidFill>
                          <a:effectLst/>
                          <a:latin typeface="Calibri" panose="020F0502020204030204" pitchFamily="34" charset="0"/>
                        </a:rPr>
                        <a:t>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05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010"/>
                  </a:ext>
                </a:extLst>
              </a:tr>
            </a:tbl>
          </a:graphicData>
        </a:graphic>
      </p:graphicFrame>
      <p:graphicFrame>
        <p:nvGraphicFramePr>
          <p:cNvPr id="4" name="Таблица 3"/>
          <p:cNvGraphicFramePr>
            <a:graphicFrameLocks noGrp="1"/>
          </p:cNvGraphicFramePr>
          <p:nvPr>
            <p:extLst/>
          </p:nvPr>
        </p:nvGraphicFramePr>
        <p:xfrm>
          <a:off x="179512" y="3631284"/>
          <a:ext cx="8735558" cy="2272422"/>
        </p:xfrm>
        <a:graphic>
          <a:graphicData uri="http://schemas.openxmlformats.org/drawingml/2006/table">
            <a:tbl>
              <a:tblPr/>
              <a:tblGrid>
                <a:gridCol w="1417684">
                  <a:extLst>
                    <a:ext uri="{9D8B030D-6E8A-4147-A177-3AD203B41FA5}">
                      <a16:colId xmlns:a16="http://schemas.microsoft.com/office/drawing/2014/main" val="20000"/>
                    </a:ext>
                  </a:extLst>
                </a:gridCol>
                <a:gridCol w="393346">
                  <a:extLst>
                    <a:ext uri="{9D8B030D-6E8A-4147-A177-3AD203B41FA5}">
                      <a16:colId xmlns:a16="http://schemas.microsoft.com/office/drawing/2014/main" val="20001"/>
                    </a:ext>
                  </a:extLst>
                </a:gridCol>
                <a:gridCol w="393346">
                  <a:extLst>
                    <a:ext uri="{9D8B030D-6E8A-4147-A177-3AD203B41FA5}">
                      <a16:colId xmlns:a16="http://schemas.microsoft.com/office/drawing/2014/main" val="20002"/>
                    </a:ext>
                  </a:extLst>
                </a:gridCol>
                <a:gridCol w="393346">
                  <a:extLst>
                    <a:ext uri="{9D8B030D-6E8A-4147-A177-3AD203B41FA5}">
                      <a16:colId xmlns:a16="http://schemas.microsoft.com/office/drawing/2014/main" val="20003"/>
                    </a:ext>
                  </a:extLst>
                </a:gridCol>
                <a:gridCol w="393346">
                  <a:extLst>
                    <a:ext uri="{9D8B030D-6E8A-4147-A177-3AD203B41FA5}">
                      <a16:colId xmlns:a16="http://schemas.microsoft.com/office/drawing/2014/main" val="20004"/>
                    </a:ext>
                  </a:extLst>
                </a:gridCol>
                <a:gridCol w="393346">
                  <a:extLst>
                    <a:ext uri="{9D8B030D-6E8A-4147-A177-3AD203B41FA5}">
                      <a16:colId xmlns:a16="http://schemas.microsoft.com/office/drawing/2014/main" val="20005"/>
                    </a:ext>
                  </a:extLst>
                </a:gridCol>
                <a:gridCol w="393346">
                  <a:extLst>
                    <a:ext uri="{9D8B030D-6E8A-4147-A177-3AD203B41FA5}">
                      <a16:colId xmlns:a16="http://schemas.microsoft.com/office/drawing/2014/main" val="20006"/>
                    </a:ext>
                  </a:extLst>
                </a:gridCol>
                <a:gridCol w="393346">
                  <a:extLst>
                    <a:ext uri="{9D8B030D-6E8A-4147-A177-3AD203B41FA5}">
                      <a16:colId xmlns:a16="http://schemas.microsoft.com/office/drawing/2014/main" val="20007"/>
                    </a:ext>
                  </a:extLst>
                </a:gridCol>
                <a:gridCol w="393346">
                  <a:extLst>
                    <a:ext uri="{9D8B030D-6E8A-4147-A177-3AD203B41FA5}">
                      <a16:colId xmlns:a16="http://schemas.microsoft.com/office/drawing/2014/main" val="20008"/>
                    </a:ext>
                  </a:extLst>
                </a:gridCol>
                <a:gridCol w="1417684">
                  <a:extLst>
                    <a:ext uri="{9D8B030D-6E8A-4147-A177-3AD203B41FA5}">
                      <a16:colId xmlns:a16="http://schemas.microsoft.com/office/drawing/2014/main" val="20009"/>
                    </a:ext>
                  </a:extLst>
                </a:gridCol>
                <a:gridCol w="393346">
                  <a:extLst>
                    <a:ext uri="{9D8B030D-6E8A-4147-A177-3AD203B41FA5}">
                      <a16:colId xmlns:a16="http://schemas.microsoft.com/office/drawing/2014/main" val="20010"/>
                    </a:ext>
                  </a:extLst>
                </a:gridCol>
                <a:gridCol w="393346">
                  <a:extLst>
                    <a:ext uri="{9D8B030D-6E8A-4147-A177-3AD203B41FA5}">
                      <a16:colId xmlns:a16="http://schemas.microsoft.com/office/drawing/2014/main" val="20011"/>
                    </a:ext>
                  </a:extLst>
                </a:gridCol>
                <a:gridCol w="393346">
                  <a:extLst>
                    <a:ext uri="{9D8B030D-6E8A-4147-A177-3AD203B41FA5}">
                      <a16:colId xmlns:a16="http://schemas.microsoft.com/office/drawing/2014/main" val="20012"/>
                    </a:ext>
                  </a:extLst>
                </a:gridCol>
                <a:gridCol w="393346">
                  <a:extLst>
                    <a:ext uri="{9D8B030D-6E8A-4147-A177-3AD203B41FA5}">
                      <a16:colId xmlns:a16="http://schemas.microsoft.com/office/drawing/2014/main" val="20013"/>
                    </a:ext>
                  </a:extLst>
                </a:gridCol>
                <a:gridCol w="393346">
                  <a:extLst>
                    <a:ext uri="{9D8B030D-6E8A-4147-A177-3AD203B41FA5}">
                      <a16:colId xmlns:a16="http://schemas.microsoft.com/office/drawing/2014/main" val="20014"/>
                    </a:ext>
                  </a:extLst>
                </a:gridCol>
                <a:gridCol w="393346">
                  <a:extLst>
                    <a:ext uri="{9D8B030D-6E8A-4147-A177-3AD203B41FA5}">
                      <a16:colId xmlns:a16="http://schemas.microsoft.com/office/drawing/2014/main" val="20015"/>
                    </a:ext>
                  </a:extLst>
                </a:gridCol>
                <a:gridCol w="393346">
                  <a:extLst>
                    <a:ext uri="{9D8B030D-6E8A-4147-A177-3AD203B41FA5}">
                      <a16:colId xmlns:a16="http://schemas.microsoft.com/office/drawing/2014/main" val="20016"/>
                    </a:ext>
                  </a:extLst>
                </a:gridCol>
              </a:tblGrid>
              <a:tr h="221141">
                <a:tc gridSpan="8">
                  <a:txBody>
                    <a:bodyPr/>
                    <a:lstStyle/>
                    <a:p>
                      <a:pPr algn="l" fontAlgn="b"/>
                      <a:r>
                        <a:rPr lang="en-US" sz="1600" b="1" i="0" u="none" strike="noStrike" dirty="0">
                          <a:solidFill>
                            <a:srgbClr val="001E69"/>
                          </a:solidFill>
                          <a:effectLst/>
                          <a:latin typeface="Calibri"/>
                        </a:rPr>
                        <a:t>Sensitivity analysis</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ru-RU" sz="1100" b="0" i="0" u="none" strike="noStrike"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pPr algn="l" fontAlgn="b"/>
                      <a:endParaRPr lang="ru-RU" sz="1100" b="0" i="0" u="none" strike="noStrike"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a:noFill/>
                    </a:lnB>
                  </a:tcPr>
                </a:tc>
                <a:tc>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dirty="0">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ru-RU" sz="1100" b="0" i="0" u="none" strike="noStrike">
                        <a:solidFill>
                          <a:srgbClr val="000000"/>
                        </a:solidFill>
                        <a:effectLst/>
                        <a:latin typeface="Calibri"/>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3956">
                <a:tc>
                  <a:txBody>
                    <a:bodyPr/>
                    <a:lstStyle/>
                    <a:p>
                      <a:pPr algn="ctr" fontAlgn="b"/>
                      <a:r>
                        <a:rPr lang="en-US" sz="900" b="0" i="0" u="none" strike="noStrike">
                          <a:solidFill>
                            <a:srgbClr val="FFFFFF"/>
                          </a:solidFill>
                          <a:effectLst/>
                          <a:latin typeface="Calibri"/>
                        </a:rPr>
                        <a:t>Sensitivity to number of clients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110%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120%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l" fontAlgn="b"/>
                      <a:endParaRPr lang="ru-RU" sz="900" b="0" i="0" u="none" strike="noStrike">
                        <a:solidFill>
                          <a:srgbClr val="000000"/>
                        </a:solidFill>
                        <a:effectLst/>
                        <a:latin typeface="Calibri"/>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FFFFFF"/>
                          </a:solidFill>
                          <a:effectLst/>
                          <a:latin typeface="Calibri"/>
                        </a:rPr>
                        <a:t>Sensitivity to PDL size</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110%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120%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ru-RU" sz="900" b="0" i="0" u="none" strike="noStrike">
                          <a:solidFill>
                            <a:srgbClr val="FFFFFF"/>
                          </a:solidFill>
                          <a:effectLst/>
                          <a:latin typeface="Calibri"/>
                        </a:rPr>
                        <a:t>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extLst>
                  <a:ext uri="{0D108BD9-81ED-4DB2-BD59-A6C34878D82A}">
                    <a16:rowId xmlns:a16="http://schemas.microsoft.com/office/drawing/2014/main" val="10001"/>
                  </a:ext>
                </a:extLst>
              </a:tr>
              <a:tr h="164438">
                <a:tc>
                  <a:txBody>
                    <a:bodyPr/>
                    <a:lstStyle/>
                    <a:p>
                      <a:pPr algn="l" fontAlgn="b"/>
                      <a:r>
                        <a:rPr lang="en-US" sz="900" b="0" i="0" u="none" strike="noStrike">
                          <a:solidFill>
                            <a:srgbClr val="000000"/>
                          </a:solidFill>
                          <a:effectLst/>
                          <a:latin typeface="Calibri"/>
                        </a:rPr>
                        <a:t>5 years Profit after taxes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9 878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12 533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15 188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17 840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20 485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23 137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25 806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5 years Profit after taxes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6 594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10 346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14 094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17 840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21 585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25 327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29 069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438">
                <a:tc>
                  <a:txBody>
                    <a:bodyPr/>
                    <a:lstStyle/>
                    <a:p>
                      <a:pPr algn="l" fontAlgn="b"/>
                      <a:r>
                        <a:rPr lang="en-US" sz="900" b="0" i="0" u="none" strike="noStrike">
                          <a:solidFill>
                            <a:srgbClr val="000000"/>
                          </a:solidFill>
                          <a:effectLst/>
                          <a:latin typeface="Calibri"/>
                        </a:rPr>
                        <a:t>5 years average yearly ROE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39%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62%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5 years average yearly ROE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41%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61%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71%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3"/>
                  </a:ext>
                </a:extLst>
              </a:tr>
              <a:tr h="164438">
                <a:tc>
                  <a:txBody>
                    <a:bodyPr/>
                    <a:lstStyle/>
                    <a:p>
                      <a:pPr algn="l" fontAlgn="b"/>
                      <a:endParaRPr lang="ru-RU" sz="9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64438">
                <a:tc>
                  <a:txBody>
                    <a:bodyPr/>
                    <a:lstStyle/>
                    <a:p>
                      <a:pPr algn="ctr" fontAlgn="b"/>
                      <a:r>
                        <a:rPr lang="en-US" sz="900" b="0" i="0" u="none" strike="noStrike">
                          <a:solidFill>
                            <a:srgbClr val="FFFFFF"/>
                          </a:solidFill>
                          <a:effectLst/>
                          <a:latin typeface="Calibri"/>
                        </a:rPr>
                        <a:t>Sensitivity to prolongation rates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FFFFFF"/>
                          </a:solidFill>
                          <a:effectLst/>
                          <a:latin typeface="Calibri" panose="020F0502020204030204" pitchFamily="34" charset="0"/>
                        </a:rPr>
                        <a:t>Sensitivity to conversion rates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extLst>
                  <a:ext uri="{0D108BD9-81ED-4DB2-BD59-A6C34878D82A}">
                    <a16:rowId xmlns:a16="http://schemas.microsoft.com/office/drawing/2014/main" val="10005"/>
                  </a:ext>
                </a:extLst>
              </a:tr>
              <a:tr h="164438">
                <a:tc>
                  <a:txBody>
                    <a:bodyPr/>
                    <a:lstStyle/>
                    <a:p>
                      <a:pPr algn="l" fontAlgn="b"/>
                      <a:r>
                        <a:rPr lang="en-US" sz="900" b="0" i="0" u="none" strike="noStrike">
                          <a:solidFill>
                            <a:srgbClr val="000000"/>
                          </a:solidFill>
                          <a:effectLst/>
                          <a:latin typeface="Calibri"/>
                        </a:rPr>
                        <a:t>5 years Profit after taxes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16 432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16 902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17 367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17 840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18 300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18 773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19 251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5 years Profit after taxes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10 027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12 294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14 868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17 840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21 260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25 175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29 710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64438">
                <a:tc>
                  <a:txBody>
                    <a:bodyPr/>
                    <a:lstStyle/>
                    <a:p>
                      <a:pPr algn="l" fontAlgn="b"/>
                      <a:r>
                        <a:rPr lang="en-US" sz="900" b="0" i="0" u="none" strike="noStrike">
                          <a:solidFill>
                            <a:srgbClr val="000000"/>
                          </a:solidFill>
                          <a:effectLst/>
                          <a:latin typeface="Calibri"/>
                        </a:rPr>
                        <a:t>5 years average yearly ROE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5 years average yearly ROE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36%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82%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07"/>
                  </a:ext>
                </a:extLst>
              </a:tr>
              <a:tr h="164438">
                <a:tc>
                  <a:txBody>
                    <a:bodyPr/>
                    <a:lstStyle/>
                    <a:p>
                      <a:pPr algn="l" fontAlgn="b"/>
                      <a:endParaRPr lang="ru-RU" sz="900" b="0" i="0" u="none" strike="noStrike">
                        <a:solidFill>
                          <a:srgbClr val="000000"/>
                        </a:solidFill>
                        <a:effectLst/>
                        <a:latin typeface="Calibri"/>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64438">
                <a:tc>
                  <a:txBody>
                    <a:bodyPr/>
                    <a:lstStyle/>
                    <a:p>
                      <a:pPr algn="ctr" fontAlgn="b"/>
                      <a:r>
                        <a:rPr lang="en-US" sz="900" b="0" i="0" u="none" strike="noStrike">
                          <a:solidFill>
                            <a:srgbClr val="FFFFFF"/>
                          </a:solidFill>
                          <a:effectLst/>
                          <a:latin typeface="Calibri"/>
                        </a:rPr>
                        <a:t>Sensitivity to NPL level</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900" b="0" i="0" u="none" strike="noStrike">
                          <a:solidFill>
                            <a:srgbClr val="FFFFFF"/>
                          </a:solidFill>
                          <a:effectLst/>
                          <a:latin typeface="Calibri" panose="020F0502020204030204" pitchFamily="34" charset="0"/>
                        </a:rPr>
                        <a:t>Sensitivity to marketing costs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70%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80%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110%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tc>
                  <a:txBody>
                    <a:bodyPr/>
                    <a:lstStyle/>
                    <a:p>
                      <a:pPr algn="ctr" fontAlgn="b"/>
                      <a:r>
                        <a:rPr lang="en-US" sz="900" b="0" i="0" u="none" strike="noStrike">
                          <a:solidFill>
                            <a:srgbClr val="FFFFFF"/>
                          </a:solidFill>
                          <a:effectLst/>
                          <a:latin typeface="Calibri" panose="020F0502020204030204" pitchFamily="34" charset="0"/>
                        </a:rPr>
                        <a:t>130%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1E69"/>
                    </a:solidFill>
                  </a:tcPr>
                </a:tc>
                <a:extLst>
                  <a:ext uri="{0D108BD9-81ED-4DB2-BD59-A6C34878D82A}">
                    <a16:rowId xmlns:a16="http://schemas.microsoft.com/office/drawing/2014/main" val="10009"/>
                  </a:ext>
                </a:extLst>
              </a:tr>
              <a:tr h="164438">
                <a:tc>
                  <a:txBody>
                    <a:bodyPr/>
                    <a:lstStyle/>
                    <a:p>
                      <a:pPr algn="l" fontAlgn="b"/>
                      <a:r>
                        <a:rPr lang="en-US" sz="900" b="0" i="0" u="none" strike="noStrike">
                          <a:solidFill>
                            <a:srgbClr val="000000"/>
                          </a:solidFill>
                          <a:effectLst/>
                          <a:latin typeface="Calibri"/>
                        </a:rPr>
                        <a:t>5 years Profit after taxes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18 842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18 505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18 172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17 840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17 507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17 174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16 845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5 years Profit after taxes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19 997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19 278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18 559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17 840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17 121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16 402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n-US" sz="900" b="0" i="0" u="none" strike="noStrike">
                          <a:solidFill>
                            <a:srgbClr val="000000"/>
                          </a:solidFill>
                          <a:effectLst/>
                          <a:latin typeface="Calibri" panose="020F0502020204030204" pitchFamily="34" charset="0"/>
                        </a:rPr>
                        <a:t>15 683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64438">
                <a:tc>
                  <a:txBody>
                    <a:bodyPr/>
                    <a:lstStyle/>
                    <a:p>
                      <a:pPr algn="l" fontAlgn="b"/>
                      <a:r>
                        <a:rPr lang="en-US" sz="900" b="0" i="0" u="none" strike="noStrike">
                          <a:solidFill>
                            <a:srgbClr val="000000"/>
                          </a:solidFill>
                          <a:effectLst/>
                          <a:latin typeface="Calibri"/>
                        </a:rPr>
                        <a:t>5 years average yearly ROE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49%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47%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l" fontAlgn="b"/>
                      <a:endParaRPr lang="en-US" sz="900" b="0" i="0" u="none" strike="noStrike">
                        <a:solidFill>
                          <a:srgbClr val="000000"/>
                        </a:solidFill>
                        <a:effectLst/>
                        <a:latin typeface="Calibri" panose="020F0502020204030204" pitchFamily="34" charset="0"/>
                      </a:endParaRP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5 years average yearly ROE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60%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51%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48%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a:solidFill>
                            <a:srgbClr val="000000"/>
                          </a:solidFill>
                          <a:effectLst/>
                          <a:latin typeface="Calibri" panose="020F0502020204030204" pitchFamily="34" charset="0"/>
                        </a:rPr>
                        <a:t>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tc>
                  <a:txBody>
                    <a:bodyPr/>
                    <a:lstStyle/>
                    <a:p>
                      <a:pPr algn="r" fontAlgn="b"/>
                      <a:r>
                        <a:rPr lang="en-US" sz="900" b="0" i="0" u="none" strike="noStrike" dirty="0">
                          <a:solidFill>
                            <a:srgbClr val="000000"/>
                          </a:solidFill>
                          <a:effectLst/>
                          <a:latin typeface="Calibri" panose="020F0502020204030204" pitchFamily="34" charset="0"/>
                        </a:rPr>
                        <a:t>43%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CE6F1"/>
                    </a:solid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4147842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Investment summary</a:t>
            </a:r>
            <a:endParaRPr lang="en-US" b="1" dirty="0"/>
          </a:p>
        </p:txBody>
      </p:sp>
      <p:sp>
        <p:nvSpPr>
          <p:cNvPr id="3" name="Slide Number Placeholder 2"/>
          <p:cNvSpPr>
            <a:spLocks noGrp="1"/>
          </p:cNvSpPr>
          <p:nvPr>
            <p:ph type="sldNum" sz="quarter" idx="12"/>
          </p:nvPr>
        </p:nvSpPr>
        <p:spPr/>
        <p:txBody>
          <a:bodyPr/>
          <a:lstStyle/>
          <a:p>
            <a:fld id="{D7F305DA-160D-498F-B102-A1D8643B4A2C}" type="slidenum">
              <a:rPr lang="ru-RU" smtClean="0"/>
              <a:pPr/>
              <a:t>54</a:t>
            </a:fld>
            <a:endParaRPr lang="ru-RU"/>
          </a:p>
        </p:txBody>
      </p:sp>
      <p:sp>
        <p:nvSpPr>
          <p:cNvPr id="6" name="TextBox 5"/>
          <p:cNvSpPr txBox="1"/>
          <p:nvPr/>
        </p:nvSpPr>
        <p:spPr>
          <a:xfrm>
            <a:off x="144503" y="5517232"/>
            <a:ext cx="8713091" cy="738664"/>
          </a:xfrm>
          <a:prstGeom prst="rect">
            <a:avLst/>
          </a:prstGeom>
          <a:solidFill>
            <a:schemeClr val="accent1">
              <a:lumMod val="20000"/>
              <a:lumOff val="80000"/>
            </a:schemeClr>
          </a:solidFill>
          <a:ln>
            <a:solidFill>
              <a:schemeClr val="accent1"/>
            </a:solidFill>
          </a:ln>
        </p:spPr>
        <p:txBody>
          <a:bodyPr wrap="square" rtlCol="0">
            <a:spAutoFit/>
          </a:bodyPr>
          <a:lstStyle/>
          <a:p>
            <a:r>
              <a:rPr lang="en-US" sz="1400" dirty="0"/>
              <a:t>Break-even period – 18 months.</a:t>
            </a:r>
          </a:p>
          <a:p>
            <a:r>
              <a:rPr lang="en-US" sz="1400" dirty="0"/>
              <a:t>Payback period – 51 months.</a:t>
            </a:r>
          </a:p>
          <a:p>
            <a:r>
              <a:rPr lang="en-US" sz="1400" dirty="0"/>
              <a:t>Maximum investments from </a:t>
            </a:r>
            <a:r>
              <a:rPr lang="en-US" sz="1400" dirty="0" smtClean="0"/>
              <a:t>– </a:t>
            </a:r>
            <a:r>
              <a:rPr lang="en-US" sz="1400" dirty="0"/>
              <a:t>$8,6M.</a:t>
            </a:r>
            <a:endParaRPr lang="ru-RU" sz="1400" dirty="0"/>
          </a:p>
        </p:txBody>
      </p:sp>
      <p:graphicFrame>
        <p:nvGraphicFramePr>
          <p:cNvPr id="4" name="Table 3"/>
          <p:cNvGraphicFramePr>
            <a:graphicFrameLocks noGrp="1"/>
          </p:cNvGraphicFramePr>
          <p:nvPr>
            <p:extLst>
              <p:ext uri="{D42A27DB-BD31-4B8C-83A1-F6EECF244321}">
                <p14:modId xmlns:p14="http://schemas.microsoft.com/office/powerpoint/2010/main" val="4247421406"/>
              </p:ext>
            </p:extLst>
          </p:nvPr>
        </p:nvGraphicFramePr>
        <p:xfrm>
          <a:off x="144503" y="692696"/>
          <a:ext cx="8842582" cy="3773860"/>
        </p:xfrm>
        <a:graphic>
          <a:graphicData uri="http://schemas.openxmlformats.org/drawingml/2006/table">
            <a:tbl>
              <a:tblPr/>
              <a:tblGrid>
                <a:gridCol w="3132250">
                  <a:extLst>
                    <a:ext uri="{9D8B030D-6E8A-4147-A177-3AD203B41FA5}">
                      <a16:colId xmlns:a16="http://schemas.microsoft.com/office/drawing/2014/main" val="3263302778"/>
                    </a:ext>
                  </a:extLst>
                </a:gridCol>
                <a:gridCol w="951722">
                  <a:extLst>
                    <a:ext uri="{9D8B030D-6E8A-4147-A177-3AD203B41FA5}">
                      <a16:colId xmlns:a16="http://schemas.microsoft.com/office/drawing/2014/main" val="1971435779"/>
                    </a:ext>
                  </a:extLst>
                </a:gridCol>
                <a:gridCol w="951722">
                  <a:extLst>
                    <a:ext uri="{9D8B030D-6E8A-4147-A177-3AD203B41FA5}">
                      <a16:colId xmlns:a16="http://schemas.microsoft.com/office/drawing/2014/main" val="3969934166"/>
                    </a:ext>
                  </a:extLst>
                </a:gridCol>
                <a:gridCol w="951722">
                  <a:extLst>
                    <a:ext uri="{9D8B030D-6E8A-4147-A177-3AD203B41FA5}">
                      <a16:colId xmlns:a16="http://schemas.microsoft.com/office/drawing/2014/main" val="2949807817"/>
                    </a:ext>
                  </a:extLst>
                </a:gridCol>
                <a:gridCol w="951722">
                  <a:extLst>
                    <a:ext uri="{9D8B030D-6E8A-4147-A177-3AD203B41FA5}">
                      <a16:colId xmlns:a16="http://schemas.microsoft.com/office/drawing/2014/main" val="3701313930"/>
                    </a:ext>
                  </a:extLst>
                </a:gridCol>
                <a:gridCol w="951722">
                  <a:extLst>
                    <a:ext uri="{9D8B030D-6E8A-4147-A177-3AD203B41FA5}">
                      <a16:colId xmlns:a16="http://schemas.microsoft.com/office/drawing/2014/main" val="1104623885"/>
                    </a:ext>
                  </a:extLst>
                </a:gridCol>
                <a:gridCol w="951722">
                  <a:extLst>
                    <a:ext uri="{9D8B030D-6E8A-4147-A177-3AD203B41FA5}">
                      <a16:colId xmlns:a16="http://schemas.microsoft.com/office/drawing/2014/main" val="2891376808"/>
                    </a:ext>
                  </a:extLst>
                </a:gridCol>
              </a:tblGrid>
              <a:tr h="231934">
                <a:tc>
                  <a:txBody>
                    <a:bodyPr/>
                    <a:lstStyle/>
                    <a:p>
                      <a:pPr algn="l" fontAlgn="b"/>
                      <a:r>
                        <a:rPr lang="en-US" sz="1400" b="1" i="0" u="none" strike="noStrike" dirty="0">
                          <a:solidFill>
                            <a:srgbClr val="000000"/>
                          </a:solidFill>
                          <a:effectLst/>
                          <a:latin typeface="Calibri" panose="020F0502020204030204" pitchFamily="34" charset="0"/>
                        </a:rPr>
                        <a:t>Investment summary</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Timeline</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4028585641"/>
                  </a:ext>
                </a:extLst>
              </a:tr>
              <a:tr h="231934">
                <a:tc>
                  <a:txBody>
                    <a:bodyPr/>
                    <a:lstStyle/>
                    <a:p>
                      <a:pPr algn="l" fontAlgn="b"/>
                      <a:r>
                        <a:rPr lang="en-US" sz="1400" b="1" i="0" u="none" strike="noStrike" dirty="0" err="1">
                          <a:solidFill>
                            <a:srgbClr val="000000"/>
                          </a:solidFill>
                          <a:effectLst/>
                          <a:latin typeface="Calibri" panose="020F0502020204030204" pitchFamily="34" charset="0"/>
                        </a:rPr>
                        <a:t>thsd</a:t>
                      </a:r>
                      <a:r>
                        <a:rPr lang="en-US" sz="1400" b="1" i="0" u="none" strike="noStrike" dirty="0">
                          <a:solidFill>
                            <a:srgbClr val="000000"/>
                          </a:solidFill>
                          <a:effectLst/>
                          <a:latin typeface="Calibri" panose="020F0502020204030204" pitchFamily="34" charset="0"/>
                        </a:rPr>
                        <a:t>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955902096"/>
                  </a:ext>
                </a:extLst>
              </a:tr>
              <a:tr h="231934">
                <a:tc>
                  <a:txBody>
                    <a:bodyPr/>
                    <a:lstStyle/>
                    <a:p>
                      <a:pPr algn="l" fontAlgn="b"/>
                      <a:r>
                        <a:rPr lang="en-US" sz="1400" b="1" i="0" u="none" strike="noStrike" dirty="0" smtClean="0">
                          <a:solidFill>
                            <a:srgbClr val="000000"/>
                          </a:solidFill>
                          <a:effectLst/>
                          <a:latin typeface="Calibri" panose="020F0502020204030204" pitchFamily="34" charset="0"/>
                        </a:rPr>
                        <a:t>investments</a:t>
                      </a:r>
                      <a:endParaRPr lang="en-US" sz="1400" b="1"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4 639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3 674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249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8 563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377902436"/>
                  </a:ext>
                </a:extLst>
              </a:tr>
              <a:tr h="231934">
                <a:tc>
                  <a:txBody>
                    <a:bodyPr/>
                    <a:lstStyle/>
                    <a:p>
                      <a:pPr algn="l" fontAlgn="b"/>
                      <a:r>
                        <a:rPr lang="en-US" sz="1400" b="1" i="0" u="none" strike="noStrike">
                          <a:solidFill>
                            <a:srgbClr val="000000"/>
                          </a:solidFill>
                          <a:effectLst/>
                          <a:latin typeface="Calibri" panose="020F0502020204030204" pitchFamily="34" charset="0"/>
                        </a:rPr>
                        <a:t>Total investments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dirty="0">
                          <a:solidFill>
                            <a:srgbClr val="000000"/>
                          </a:solidFill>
                          <a:effectLst/>
                          <a:latin typeface="Calibri" panose="020F0502020204030204" pitchFamily="34" charset="0"/>
                        </a:rPr>
                        <a:t>4 639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3 674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249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8 563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765586603"/>
                  </a:ext>
                </a:extLst>
              </a:tr>
              <a:tr h="181786">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901133400"/>
                  </a:ext>
                </a:extLst>
              </a:tr>
              <a:tr h="231934">
                <a:tc>
                  <a:txBody>
                    <a:bodyPr/>
                    <a:lstStyle/>
                    <a:p>
                      <a:pPr algn="l" fontAlgn="b"/>
                      <a:r>
                        <a:rPr lang="en-US" sz="1400" b="1" i="0" u="none" strike="noStrike">
                          <a:solidFill>
                            <a:srgbClr val="000000"/>
                          </a:solidFill>
                          <a:effectLst/>
                          <a:latin typeface="Calibri" panose="020F0502020204030204" pitchFamily="34" charset="0"/>
                        </a:rPr>
                        <a:t>Number of loans issued (thsd)</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47</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198</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483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585641045"/>
                  </a:ext>
                </a:extLst>
              </a:tr>
              <a:tr h="231934">
                <a:tc>
                  <a:txBody>
                    <a:bodyPr/>
                    <a:lstStyle/>
                    <a:p>
                      <a:pPr algn="l" fontAlgn="b"/>
                      <a:r>
                        <a:rPr lang="en-US" sz="1400" b="1" i="0" u="none" strike="noStrike">
                          <a:solidFill>
                            <a:srgbClr val="000000"/>
                          </a:solidFill>
                          <a:effectLst/>
                          <a:latin typeface="Calibri" panose="020F0502020204030204" pitchFamily="34" charset="0"/>
                        </a:rPr>
                        <a:t>Amount disbursed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3 661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20 510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Calibri" panose="020F0502020204030204" pitchFamily="34" charset="0"/>
                        </a:rPr>
                        <a:t>41 989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68 739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98 463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233 361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36651269"/>
                  </a:ext>
                </a:extLst>
              </a:tr>
              <a:tr h="231934">
                <a:tc>
                  <a:txBody>
                    <a:bodyPr/>
                    <a:lstStyle/>
                    <a:p>
                      <a:pPr algn="l" fontAlgn="b"/>
                      <a:r>
                        <a:rPr lang="en-US" sz="1400" b="1" i="0" u="none" strike="noStrike">
                          <a:solidFill>
                            <a:srgbClr val="000000"/>
                          </a:solidFill>
                          <a:effectLst/>
                          <a:latin typeface="Calibri" panose="020F0502020204030204" pitchFamily="34" charset="0"/>
                        </a:rPr>
                        <a:t>Net portfolio (EoY)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1 160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3 529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6 114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9 813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13 503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13 503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912588295"/>
                  </a:ext>
                </a:extLst>
              </a:tr>
              <a:tr h="231934">
                <a:tc>
                  <a:txBody>
                    <a:bodyPr/>
                    <a:lstStyle/>
                    <a:p>
                      <a:pPr algn="l" fontAlgn="b"/>
                      <a:r>
                        <a:rPr lang="en-US" sz="1400" b="1" i="0" u="none" strike="noStrike">
                          <a:solidFill>
                            <a:srgbClr val="000000"/>
                          </a:solidFill>
                          <a:effectLst/>
                          <a:latin typeface="Calibri" panose="020F0502020204030204" pitchFamily="34" charset="0"/>
                        </a:rPr>
                        <a:t>Revenue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700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7 059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15 496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Calibri" panose="020F0502020204030204" pitchFamily="34" charset="0"/>
                        </a:rPr>
                        <a:t>25 452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37 314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86 021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2260324846"/>
                  </a:ext>
                </a:extLst>
              </a:tr>
              <a:tr h="231934">
                <a:tc>
                  <a:txBody>
                    <a:bodyPr/>
                    <a:lstStyle/>
                    <a:p>
                      <a:pPr algn="l" fontAlgn="b"/>
                      <a:r>
                        <a:rPr lang="en-US" sz="1400" b="1" i="0" u="none" strike="noStrike">
                          <a:solidFill>
                            <a:srgbClr val="000000"/>
                          </a:solidFill>
                          <a:effectLst/>
                          <a:latin typeface="Calibri" panose="020F0502020204030204" pitchFamily="34" charset="0"/>
                        </a:rPr>
                        <a:t>G&amp;A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-1 971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-2 664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-2 439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-2 679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Calibri" panose="020F0502020204030204" pitchFamily="34" charset="0"/>
                        </a:rPr>
                        <a:t>-2 998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-12 752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136863963"/>
                  </a:ext>
                </a:extLst>
              </a:tr>
              <a:tr h="231934">
                <a:tc>
                  <a:txBody>
                    <a:bodyPr/>
                    <a:lstStyle/>
                    <a:p>
                      <a:pPr algn="l" fontAlgn="b"/>
                      <a:r>
                        <a:rPr lang="en-US" sz="1400" b="1" i="0" u="none" strike="noStrike">
                          <a:solidFill>
                            <a:srgbClr val="000000"/>
                          </a:solidFill>
                          <a:effectLst/>
                          <a:latin typeface="Calibri" panose="020F0502020204030204" pitchFamily="34" charset="0"/>
                        </a:rPr>
                        <a:t>One-off expenses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-567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dirty="0">
                          <a:solidFill>
                            <a:srgbClr val="000000"/>
                          </a:solidFill>
                          <a:effectLst/>
                          <a:latin typeface="Calibri" panose="020F0502020204030204" pitchFamily="34" charset="0"/>
                        </a:rPr>
                        <a:t>-567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437919404"/>
                  </a:ext>
                </a:extLst>
              </a:tr>
              <a:tr h="231934">
                <a:tc>
                  <a:txBody>
                    <a:bodyPr/>
                    <a:lstStyle/>
                    <a:p>
                      <a:pPr algn="l" fontAlgn="b"/>
                      <a:r>
                        <a:rPr lang="en-US" sz="1400" b="1" i="0" u="none" strike="noStrike">
                          <a:solidFill>
                            <a:srgbClr val="000000"/>
                          </a:solidFill>
                          <a:effectLst/>
                          <a:latin typeface="Calibri" panose="020F0502020204030204" pitchFamily="34" charset="0"/>
                        </a:rPr>
                        <a:t>Net profit after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-2 907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-1 171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3 705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6 774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11 440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dirty="0">
                          <a:solidFill>
                            <a:srgbClr val="000000"/>
                          </a:solidFill>
                          <a:effectLst/>
                          <a:latin typeface="Calibri" panose="020F0502020204030204" pitchFamily="34" charset="0"/>
                        </a:rPr>
                        <a:t>17 840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95536267"/>
                  </a:ext>
                </a:extLst>
              </a:tr>
              <a:tr h="231934">
                <a:tc>
                  <a:txBody>
                    <a:bodyPr/>
                    <a:lstStyle/>
                    <a:p>
                      <a:pPr algn="l" fontAlgn="b"/>
                      <a:r>
                        <a:rPr lang="en-US" sz="1400" b="1" i="0" u="none" strike="noStrike">
                          <a:solidFill>
                            <a:srgbClr val="000000"/>
                          </a:solidFill>
                          <a:effectLst/>
                          <a:latin typeface="Calibri" panose="020F0502020204030204" pitchFamily="34" charset="0"/>
                        </a:rPr>
                        <a:t>ROE (yearly)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-113%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41%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75%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126%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51%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218376071"/>
                  </a:ext>
                </a:extLst>
              </a:tr>
              <a:tr h="231934">
                <a:tc>
                  <a:txBody>
                    <a:bodyPr/>
                    <a:lstStyle/>
                    <a:p>
                      <a:pPr algn="l" fontAlgn="b"/>
                      <a:r>
                        <a:rPr lang="en-US" sz="1400" b="1" i="0" u="none" strike="noStrike">
                          <a:solidFill>
                            <a:srgbClr val="000000"/>
                          </a:solidFill>
                          <a:effectLst/>
                          <a:latin typeface="Calibri" panose="020F0502020204030204" pitchFamily="34" charset="0"/>
                        </a:rPr>
                        <a:t>ROAA (yearly)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-261%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-34%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81%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3770257981"/>
                  </a:ext>
                </a:extLst>
              </a:tr>
              <a:tr h="181786">
                <a:tc>
                  <a:txBody>
                    <a:bodyPr/>
                    <a:lstStyle/>
                    <a:p>
                      <a:pPr algn="l" fontAlgn="b"/>
                      <a:r>
                        <a:rPr lang="en-US" sz="1000" b="0" i="0" u="none" strike="noStrike">
                          <a:solidFill>
                            <a:srgbClr val="000000"/>
                          </a:solidFill>
                          <a:effectLst/>
                          <a:latin typeface="Calibri" panose="020F0502020204030204" pitchFamily="34" charset="0"/>
                        </a:rPr>
                        <a:t>* - normalized year with no new clients growth</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38536795"/>
                  </a:ext>
                </a:extLst>
              </a:tr>
              <a:tr h="181786">
                <a:tc>
                  <a:txBody>
                    <a:bodyPr/>
                    <a:lstStyle/>
                    <a:p>
                      <a:pPr algn="l" fontAlgn="b"/>
                      <a:r>
                        <a:rPr lang="ru-RU" sz="1000" b="0" i="0" u="none" strike="noStrike" dirty="0">
                          <a:solidFill>
                            <a:srgbClr val="000000"/>
                          </a:solidFill>
                          <a:effectLst/>
                          <a:latin typeface="Calibri" panose="020F0502020204030204" pitchFamily="34" charset="0"/>
                        </a:rPr>
                        <a:t>** - </a:t>
                      </a:r>
                      <a:r>
                        <a:rPr lang="en-US" sz="1000" b="0" i="0" u="none" strike="noStrike" dirty="0">
                          <a:solidFill>
                            <a:srgbClr val="000000"/>
                          </a:solidFill>
                          <a:effectLst/>
                          <a:latin typeface="Calibri" panose="020F0502020204030204" pitchFamily="34" charset="0"/>
                        </a:rPr>
                        <a:t>See slide 56 for</a:t>
                      </a:r>
                      <a:r>
                        <a:rPr lang="en-US" sz="1000" b="0" i="0" u="none" strike="noStrike" baseline="0" dirty="0">
                          <a:solidFill>
                            <a:srgbClr val="000000"/>
                          </a:solidFill>
                          <a:effectLst/>
                          <a:latin typeface="Calibri" panose="020F0502020204030204" pitchFamily="34" charset="0"/>
                        </a:rPr>
                        <a:t> details</a:t>
                      </a:r>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5"/>
                  </a:ext>
                </a:extLst>
              </a:tr>
              <a:tr h="181786">
                <a:tc>
                  <a:txBody>
                    <a:bodyPr/>
                    <a:lstStyle/>
                    <a:p>
                      <a:pPr algn="l" fontAlgn="b"/>
                      <a:r>
                        <a:rPr lang="ru-RU" sz="1000" b="0" i="0" u="none" strike="noStrike" dirty="0">
                          <a:solidFill>
                            <a:srgbClr val="000000"/>
                          </a:solidFill>
                          <a:effectLst/>
                          <a:latin typeface="Calibri" panose="020F0502020204030204" pitchFamily="34" charset="0"/>
                        </a:rPr>
                        <a:t>*** - </a:t>
                      </a:r>
                      <a:r>
                        <a:rPr lang="en-US" sz="1000" b="0" i="0" u="none" strike="noStrike" dirty="0">
                          <a:solidFill>
                            <a:srgbClr val="000000"/>
                          </a:solidFill>
                          <a:effectLst/>
                          <a:latin typeface="Calibri" panose="020F0502020204030204" pitchFamily="34" charset="0"/>
                        </a:rPr>
                        <a:t>See</a:t>
                      </a:r>
                      <a:r>
                        <a:rPr lang="en-US" sz="1000" b="0" i="0" u="none" strike="noStrike" baseline="0" dirty="0">
                          <a:solidFill>
                            <a:srgbClr val="000000"/>
                          </a:solidFill>
                          <a:effectLst/>
                          <a:latin typeface="Calibri" panose="020F0502020204030204" pitchFamily="34" charset="0"/>
                        </a:rPr>
                        <a:t> slide 57 for details</a:t>
                      </a:r>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000" b="0" i="0" u="none" strike="noStrike" dirty="0">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320699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55</a:t>
            </a:fld>
            <a:endParaRPr lang="ru-RU"/>
          </a:p>
        </p:txBody>
      </p:sp>
      <p:sp>
        <p:nvSpPr>
          <p:cNvPr id="3" name="Title 1"/>
          <p:cNvSpPr>
            <a:spLocks noGrp="1"/>
          </p:cNvSpPr>
          <p:nvPr>
            <p:ph type="title"/>
          </p:nvPr>
        </p:nvSpPr>
        <p:spPr>
          <a:xfrm>
            <a:off x="395536" y="116632"/>
            <a:ext cx="8159540" cy="312281"/>
          </a:xfrm>
        </p:spPr>
        <p:txBody>
          <a:bodyPr/>
          <a:lstStyle/>
          <a:p>
            <a:r>
              <a:rPr lang="en-US" b="1" dirty="0"/>
              <a:t>Balance sheet</a:t>
            </a:r>
          </a:p>
        </p:txBody>
      </p:sp>
      <p:graphicFrame>
        <p:nvGraphicFramePr>
          <p:cNvPr id="2" name="Table 1"/>
          <p:cNvGraphicFramePr>
            <a:graphicFrameLocks noGrp="1"/>
          </p:cNvGraphicFramePr>
          <p:nvPr>
            <p:extLst>
              <p:ext uri="{D42A27DB-BD31-4B8C-83A1-F6EECF244321}">
                <p14:modId xmlns:p14="http://schemas.microsoft.com/office/powerpoint/2010/main" val="4105059419"/>
              </p:ext>
            </p:extLst>
          </p:nvPr>
        </p:nvGraphicFramePr>
        <p:xfrm>
          <a:off x="179512" y="764704"/>
          <a:ext cx="8807571" cy="3888435"/>
        </p:xfrm>
        <a:graphic>
          <a:graphicData uri="http://schemas.openxmlformats.org/drawingml/2006/table">
            <a:tbl>
              <a:tblPr/>
              <a:tblGrid>
                <a:gridCol w="3583861">
                  <a:extLst>
                    <a:ext uri="{9D8B030D-6E8A-4147-A177-3AD203B41FA5}">
                      <a16:colId xmlns:a16="http://schemas.microsoft.com/office/drawing/2014/main" val="2917149491"/>
                    </a:ext>
                  </a:extLst>
                </a:gridCol>
                <a:gridCol w="1044742">
                  <a:extLst>
                    <a:ext uri="{9D8B030D-6E8A-4147-A177-3AD203B41FA5}">
                      <a16:colId xmlns:a16="http://schemas.microsoft.com/office/drawing/2014/main" val="3078490831"/>
                    </a:ext>
                  </a:extLst>
                </a:gridCol>
                <a:gridCol w="1044742">
                  <a:extLst>
                    <a:ext uri="{9D8B030D-6E8A-4147-A177-3AD203B41FA5}">
                      <a16:colId xmlns:a16="http://schemas.microsoft.com/office/drawing/2014/main" val="1588585646"/>
                    </a:ext>
                  </a:extLst>
                </a:gridCol>
                <a:gridCol w="1044742">
                  <a:extLst>
                    <a:ext uri="{9D8B030D-6E8A-4147-A177-3AD203B41FA5}">
                      <a16:colId xmlns:a16="http://schemas.microsoft.com/office/drawing/2014/main" val="1529352889"/>
                    </a:ext>
                  </a:extLst>
                </a:gridCol>
                <a:gridCol w="1044742">
                  <a:extLst>
                    <a:ext uri="{9D8B030D-6E8A-4147-A177-3AD203B41FA5}">
                      <a16:colId xmlns:a16="http://schemas.microsoft.com/office/drawing/2014/main" val="3582239801"/>
                    </a:ext>
                  </a:extLst>
                </a:gridCol>
                <a:gridCol w="1044742">
                  <a:extLst>
                    <a:ext uri="{9D8B030D-6E8A-4147-A177-3AD203B41FA5}">
                      <a16:colId xmlns:a16="http://schemas.microsoft.com/office/drawing/2014/main" val="1286456645"/>
                    </a:ext>
                  </a:extLst>
                </a:gridCol>
              </a:tblGrid>
              <a:tr h="268609">
                <a:tc>
                  <a:txBody>
                    <a:bodyPr/>
                    <a:lstStyle/>
                    <a:p>
                      <a:pPr algn="l" fontAlgn="b"/>
                      <a:r>
                        <a:rPr lang="en-US" sz="1600" b="1" i="0" u="none" strike="noStrike" dirty="0">
                          <a:solidFill>
                            <a:srgbClr val="000000"/>
                          </a:solidFill>
                          <a:effectLst/>
                          <a:latin typeface="Calibri" panose="020F0502020204030204" pitchFamily="34" charset="0"/>
                        </a:rPr>
                        <a:t>Balance Sheet (EOY)</a:t>
                      </a:r>
                    </a:p>
                  </a:txBody>
                  <a:tcPr marL="0" marR="0" marT="0" marB="0" anchor="b">
                    <a:lnL>
                      <a:noFill/>
                    </a:lnL>
                    <a:lnR>
                      <a:noFill/>
                    </a:lnR>
                    <a:lnT>
                      <a:noFill/>
                    </a:lnT>
                    <a:lnB>
                      <a:noFill/>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ctr" fontAlgn="b"/>
                      <a:r>
                        <a:rPr lang="en-US" sz="1600" b="1" i="0" u="none" strike="noStrike">
                          <a:solidFill>
                            <a:srgbClr val="000000"/>
                          </a:solidFill>
                          <a:effectLst/>
                          <a:latin typeface="Calibri" panose="020F0502020204030204" pitchFamily="34" charset="0"/>
                        </a:rPr>
                        <a:t>Timeline</a:t>
                      </a:r>
                    </a:p>
                  </a:txBody>
                  <a:tcPr marL="0" marR="0" marT="0" marB="0" anchor="b">
                    <a:lnL>
                      <a:noFill/>
                    </a:lnL>
                    <a:lnR>
                      <a:noFill/>
                    </a:lnR>
                    <a:lnT>
                      <a:noFill/>
                    </a:lnT>
                    <a:lnB>
                      <a:noFill/>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6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2193115788"/>
                  </a:ext>
                </a:extLst>
              </a:tr>
              <a:tr h="268609">
                <a:tc>
                  <a:txBody>
                    <a:bodyPr/>
                    <a:lstStyle/>
                    <a:p>
                      <a:pPr algn="l" fontAlgn="b"/>
                      <a:r>
                        <a:rPr lang="en-US" sz="1600" b="1" i="0" u="none" strike="noStrike">
                          <a:solidFill>
                            <a:srgbClr val="000000"/>
                          </a:solidFill>
                          <a:effectLst/>
                          <a:latin typeface="Calibri" panose="020F0502020204030204" pitchFamily="34" charset="0"/>
                        </a:rPr>
                        <a:t>thsd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600" b="1" i="0" u="none" strike="noStrike">
                          <a:solidFill>
                            <a:srgbClr val="000000"/>
                          </a:solidFill>
                          <a:effectLst/>
                          <a:latin typeface="Calibri" panose="020F0502020204030204" pitchFamily="34" charset="0"/>
                        </a:rPr>
                        <a:t>Year 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600" b="1" i="0" u="none" strike="noStrike">
                          <a:solidFill>
                            <a:srgbClr val="000000"/>
                          </a:solidFill>
                          <a:effectLst/>
                          <a:latin typeface="Calibri" panose="020F0502020204030204" pitchFamily="34" charset="0"/>
                        </a:rPr>
                        <a:t>Year 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600" b="1" i="0" u="none" strike="noStrike">
                          <a:solidFill>
                            <a:srgbClr val="000000"/>
                          </a:solidFill>
                          <a:effectLst/>
                          <a:latin typeface="Calibri" panose="020F0502020204030204" pitchFamily="34" charset="0"/>
                        </a:rPr>
                        <a:t>Year 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600" b="1" i="0" u="none" strike="noStrike">
                          <a:solidFill>
                            <a:srgbClr val="000000"/>
                          </a:solidFill>
                          <a:effectLst/>
                          <a:latin typeface="Calibri" panose="020F0502020204030204" pitchFamily="34" charset="0"/>
                        </a:rPr>
                        <a:t>Year 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600" b="1" i="0" u="none" strike="noStrike">
                          <a:solidFill>
                            <a:srgbClr val="000000"/>
                          </a:solidFill>
                          <a:effectLst/>
                          <a:latin typeface="Calibri" panose="020F0502020204030204" pitchFamily="34" charset="0"/>
                        </a:rPr>
                        <a:t>Year 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4179071863"/>
                  </a:ext>
                </a:extLst>
              </a:tr>
              <a:tr h="268609">
                <a:tc>
                  <a:txBody>
                    <a:bodyPr/>
                    <a:lstStyle/>
                    <a:p>
                      <a:pPr algn="l" fontAlgn="b"/>
                      <a:r>
                        <a:rPr lang="en-US" sz="1600" b="1" i="0" u="none" strike="noStrike">
                          <a:solidFill>
                            <a:srgbClr val="000000"/>
                          </a:solidFill>
                          <a:effectLst/>
                          <a:latin typeface="Calibri" panose="020F0502020204030204" pitchFamily="34" charset="0"/>
                        </a:rPr>
                        <a:t>Assets</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2 231</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4 734</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7 642</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11 977</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16 210</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extLst>
                  <a:ext uri="{0D108BD9-81ED-4DB2-BD59-A6C34878D82A}">
                    <a16:rowId xmlns:a16="http://schemas.microsoft.com/office/drawing/2014/main" val="299922499"/>
                  </a:ext>
                </a:extLst>
              </a:tr>
              <a:tr h="268609">
                <a:tc>
                  <a:txBody>
                    <a:bodyPr/>
                    <a:lstStyle/>
                    <a:p>
                      <a:pPr algn="l" fontAlgn="b"/>
                      <a:r>
                        <a:rPr lang="en-US" sz="1600" b="0" i="0" u="none" strike="noStrike">
                          <a:solidFill>
                            <a:srgbClr val="000000"/>
                          </a:solidFill>
                          <a:effectLst/>
                          <a:latin typeface="Calibri" panose="020F0502020204030204" pitchFamily="34" charset="0"/>
                        </a:rPr>
                        <a:t>Liquid assets</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463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629</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924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1 514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2 079</a:t>
                      </a:r>
                    </a:p>
                  </a:txBody>
                  <a:tcPr marL="0" marR="0" marT="0" marB="0" anchor="b">
                    <a:lnL>
                      <a:noFill/>
                    </a:lnL>
                    <a:lnR>
                      <a:noFill/>
                    </a:lnR>
                    <a:lnT>
                      <a:noFill/>
                    </a:lnT>
                    <a:lnB>
                      <a:noFill/>
                    </a:lnB>
                  </a:tcPr>
                </a:tc>
                <a:extLst>
                  <a:ext uri="{0D108BD9-81ED-4DB2-BD59-A6C34878D82A}">
                    <a16:rowId xmlns:a16="http://schemas.microsoft.com/office/drawing/2014/main" val="1994035685"/>
                  </a:ext>
                </a:extLst>
              </a:tr>
              <a:tr h="268609">
                <a:tc>
                  <a:txBody>
                    <a:bodyPr/>
                    <a:lstStyle/>
                    <a:p>
                      <a:pPr algn="l" fontAlgn="b"/>
                      <a:r>
                        <a:rPr lang="en-US" sz="1600" b="0" i="0" u="none" strike="noStrike">
                          <a:solidFill>
                            <a:srgbClr val="000000"/>
                          </a:solidFill>
                          <a:effectLst/>
                          <a:latin typeface="Calibri" panose="020F0502020204030204" pitchFamily="34" charset="0"/>
                        </a:rPr>
                        <a:t>Loans to individuals (net of provisions)</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1 288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3 625</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6 238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9 983</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13 651</a:t>
                      </a:r>
                    </a:p>
                  </a:txBody>
                  <a:tcPr marL="0" marR="0" marT="0" marB="0" anchor="b">
                    <a:lnL>
                      <a:noFill/>
                    </a:lnL>
                    <a:lnR>
                      <a:noFill/>
                    </a:lnR>
                    <a:lnT>
                      <a:noFill/>
                    </a:lnT>
                    <a:lnB>
                      <a:noFill/>
                    </a:lnB>
                  </a:tcPr>
                </a:tc>
                <a:extLst>
                  <a:ext uri="{0D108BD9-81ED-4DB2-BD59-A6C34878D82A}">
                    <a16:rowId xmlns:a16="http://schemas.microsoft.com/office/drawing/2014/main" val="2275834474"/>
                  </a:ext>
                </a:extLst>
              </a:tr>
              <a:tr h="198259">
                <a:tc>
                  <a:txBody>
                    <a:bodyPr/>
                    <a:lstStyle/>
                    <a:p>
                      <a:pPr algn="l" fontAlgn="b"/>
                      <a:r>
                        <a:rPr lang="en-US" sz="1200" b="0" i="0" u="none" strike="noStrike">
                          <a:solidFill>
                            <a:srgbClr val="000000"/>
                          </a:solidFill>
                          <a:effectLst/>
                          <a:latin typeface="Calibri" panose="020F0502020204030204" pitchFamily="34" charset="0"/>
                        </a:rPr>
                        <a:t>PDL</a:t>
                      </a:r>
                    </a:p>
                  </a:txBody>
                  <a:tcPr marL="185351"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2 167</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7 981</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15 407</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26 705</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41 074</a:t>
                      </a:r>
                    </a:p>
                  </a:txBody>
                  <a:tcPr marL="0" marR="0" marT="0" marB="0" anchor="b">
                    <a:lnL>
                      <a:noFill/>
                    </a:lnL>
                    <a:lnR>
                      <a:noFill/>
                    </a:lnR>
                    <a:lnT>
                      <a:noFill/>
                    </a:lnT>
                    <a:lnB>
                      <a:noFill/>
                    </a:lnB>
                  </a:tcPr>
                </a:tc>
                <a:extLst>
                  <a:ext uri="{0D108BD9-81ED-4DB2-BD59-A6C34878D82A}">
                    <a16:rowId xmlns:a16="http://schemas.microsoft.com/office/drawing/2014/main" val="2161638744"/>
                  </a:ext>
                </a:extLst>
              </a:tr>
              <a:tr h="198259">
                <a:tc>
                  <a:txBody>
                    <a:bodyPr/>
                    <a:lstStyle/>
                    <a:p>
                      <a:pPr algn="l" fontAlgn="b"/>
                      <a:r>
                        <a:rPr lang="en-US" sz="1200" b="0" i="0" u="none" strike="noStrike">
                          <a:solidFill>
                            <a:srgbClr val="000000"/>
                          </a:solidFill>
                          <a:effectLst/>
                          <a:latin typeface="Calibri" panose="020F0502020204030204" pitchFamily="34" charset="0"/>
                        </a:rPr>
                        <a:t>Risk provisions - PDL</a:t>
                      </a:r>
                    </a:p>
                  </a:txBody>
                  <a:tcPr marL="185351"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-879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-4 356</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-9 170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-16 722</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-27 423</a:t>
                      </a:r>
                    </a:p>
                  </a:txBody>
                  <a:tcPr marL="0" marR="0" marT="0" marB="0" anchor="b">
                    <a:lnL>
                      <a:noFill/>
                    </a:lnL>
                    <a:lnR>
                      <a:noFill/>
                    </a:lnR>
                    <a:lnT>
                      <a:noFill/>
                    </a:lnT>
                    <a:lnB>
                      <a:noFill/>
                    </a:lnB>
                  </a:tcPr>
                </a:tc>
                <a:extLst>
                  <a:ext uri="{0D108BD9-81ED-4DB2-BD59-A6C34878D82A}">
                    <a16:rowId xmlns:a16="http://schemas.microsoft.com/office/drawing/2014/main" val="2285876152"/>
                  </a:ext>
                </a:extLst>
              </a:tr>
              <a:tr h="268609">
                <a:tc>
                  <a:txBody>
                    <a:bodyPr/>
                    <a:lstStyle/>
                    <a:p>
                      <a:pPr algn="l" fontAlgn="b"/>
                      <a:r>
                        <a:rPr lang="en-US" sz="1600" b="0" i="0" u="none" strike="noStrike">
                          <a:solidFill>
                            <a:srgbClr val="000000"/>
                          </a:solidFill>
                          <a:effectLst/>
                          <a:latin typeface="Calibri" panose="020F0502020204030204" pitchFamily="34" charset="0"/>
                        </a:rPr>
                        <a:t>Noncurrent assets</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480</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480</a:t>
                      </a:r>
                    </a:p>
                  </a:txBody>
                  <a:tcPr marL="0" marR="0" marT="0" marB="0" anchor="b">
                    <a:lnL>
                      <a:noFill/>
                    </a:lnL>
                    <a:lnR>
                      <a:noFill/>
                    </a:lnR>
                    <a:lnT>
                      <a:noFill/>
                    </a:lnT>
                    <a:lnB>
                      <a:noFill/>
                    </a:lnB>
                  </a:tcPr>
                </a:tc>
                <a:extLst>
                  <a:ext uri="{0D108BD9-81ED-4DB2-BD59-A6C34878D82A}">
                    <a16:rowId xmlns:a16="http://schemas.microsoft.com/office/drawing/2014/main" val="3344653730"/>
                  </a:ext>
                </a:extLst>
              </a:tr>
              <a:tr h="268609">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137440280"/>
                  </a:ext>
                </a:extLst>
              </a:tr>
              <a:tr h="268609">
                <a:tc>
                  <a:txBody>
                    <a:bodyPr/>
                    <a:lstStyle/>
                    <a:p>
                      <a:pPr algn="l" fontAlgn="b"/>
                      <a:r>
                        <a:rPr lang="en-US" sz="1600" b="1" i="0" u="none" strike="noStrike">
                          <a:solidFill>
                            <a:srgbClr val="000000"/>
                          </a:solidFill>
                          <a:effectLst/>
                          <a:latin typeface="Calibri" panose="020F0502020204030204" pitchFamily="34" charset="0"/>
                        </a:rPr>
                        <a:t>Liabilities</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1 616</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3 655</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3 904</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3 904</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3 904</a:t>
                      </a:r>
                    </a:p>
                  </a:txBody>
                  <a:tcPr marL="0" marR="0" marT="0" marB="0" anchor="b">
                    <a:lnL>
                      <a:noFill/>
                    </a:lnL>
                    <a:lnR>
                      <a:noFill/>
                    </a:lnR>
                    <a:lnT>
                      <a:noFill/>
                    </a:lnT>
                    <a:lnB>
                      <a:noFill/>
                    </a:lnB>
                    <a:solidFill>
                      <a:srgbClr val="B8CCE4"/>
                    </a:solidFill>
                  </a:tcPr>
                </a:tc>
                <a:extLst>
                  <a:ext uri="{0D108BD9-81ED-4DB2-BD59-A6C34878D82A}">
                    <a16:rowId xmlns:a16="http://schemas.microsoft.com/office/drawing/2014/main" val="3769719526"/>
                  </a:ext>
                </a:extLst>
              </a:tr>
              <a:tr h="268609">
                <a:tc>
                  <a:txBody>
                    <a:bodyPr/>
                    <a:lstStyle/>
                    <a:p>
                      <a:pPr algn="l" fontAlgn="b"/>
                      <a:r>
                        <a:rPr lang="en-US" sz="1600" b="0" i="0" u="none" strike="noStrike" dirty="0" smtClean="0">
                          <a:solidFill>
                            <a:srgbClr val="000000"/>
                          </a:solidFill>
                          <a:effectLst/>
                          <a:latin typeface="Calibri" panose="020F0502020204030204" pitchFamily="34" charset="0"/>
                        </a:rPr>
                        <a:t>Loans</a:t>
                      </a:r>
                      <a:endParaRPr lang="en-US" sz="16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1 616</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3 655</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3 904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3 904</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3 904</a:t>
                      </a:r>
                    </a:p>
                  </a:txBody>
                  <a:tcPr marL="0" marR="0" marT="0" marB="0" anchor="b">
                    <a:lnL>
                      <a:noFill/>
                    </a:lnL>
                    <a:lnR>
                      <a:noFill/>
                    </a:lnR>
                    <a:lnT>
                      <a:noFill/>
                    </a:lnT>
                    <a:lnB>
                      <a:noFill/>
                    </a:lnB>
                  </a:tcPr>
                </a:tc>
                <a:extLst>
                  <a:ext uri="{0D108BD9-81ED-4DB2-BD59-A6C34878D82A}">
                    <a16:rowId xmlns:a16="http://schemas.microsoft.com/office/drawing/2014/main" val="4116365651"/>
                  </a:ext>
                </a:extLst>
              </a:tr>
              <a:tr h="268609">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6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79879677"/>
                  </a:ext>
                </a:extLst>
              </a:tr>
              <a:tr h="268609">
                <a:tc>
                  <a:txBody>
                    <a:bodyPr/>
                    <a:lstStyle/>
                    <a:p>
                      <a:pPr algn="l" fontAlgn="b"/>
                      <a:r>
                        <a:rPr lang="en-US" sz="1600" b="1" i="0" u="none" strike="noStrike">
                          <a:solidFill>
                            <a:srgbClr val="000000"/>
                          </a:solidFill>
                          <a:effectLst/>
                          <a:latin typeface="Calibri" panose="020F0502020204030204" pitchFamily="34" charset="0"/>
                        </a:rPr>
                        <a:t>Shareholders' equity</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614</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1 079</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3 738</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8 073</a:t>
                      </a:r>
                    </a:p>
                  </a:txBody>
                  <a:tcPr marL="0" marR="0" marT="0" marB="0" anchor="b">
                    <a:lnL>
                      <a:noFill/>
                    </a:lnL>
                    <a:lnR>
                      <a:noFill/>
                    </a:lnR>
                    <a:lnT>
                      <a:noFill/>
                    </a:lnT>
                    <a:lnB>
                      <a:noFill/>
                    </a:lnB>
                    <a:solidFill>
                      <a:srgbClr val="B8CCE4"/>
                    </a:solidFill>
                  </a:tcPr>
                </a:tc>
                <a:tc>
                  <a:txBody>
                    <a:bodyPr/>
                    <a:lstStyle/>
                    <a:p>
                      <a:pPr algn="r" fontAlgn="b"/>
                      <a:r>
                        <a:rPr lang="en-US" sz="1600" b="1" i="0" u="none" strike="noStrike">
                          <a:solidFill>
                            <a:srgbClr val="000000"/>
                          </a:solidFill>
                          <a:effectLst/>
                          <a:latin typeface="Calibri" panose="020F0502020204030204" pitchFamily="34" charset="0"/>
                        </a:rPr>
                        <a:t>12 306</a:t>
                      </a:r>
                    </a:p>
                  </a:txBody>
                  <a:tcPr marL="0" marR="0" marT="0" marB="0" anchor="b">
                    <a:lnL>
                      <a:noFill/>
                    </a:lnL>
                    <a:lnR>
                      <a:noFill/>
                    </a:lnR>
                    <a:lnT>
                      <a:noFill/>
                    </a:lnT>
                    <a:lnB>
                      <a:noFill/>
                    </a:lnB>
                    <a:solidFill>
                      <a:srgbClr val="B8CCE4"/>
                    </a:solidFill>
                  </a:tcPr>
                </a:tc>
                <a:extLst>
                  <a:ext uri="{0D108BD9-81ED-4DB2-BD59-A6C34878D82A}">
                    <a16:rowId xmlns:a16="http://schemas.microsoft.com/office/drawing/2014/main" val="2736646394"/>
                  </a:ext>
                </a:extLst>
              </a:tr>
              <a:tr h="268609">
                <a:tc>
                  <a:txBody>
                    <a:bodyPr/>
                    <a:lstStyle/>
                    <a:p>
                      <a:pPr algn="l" fontAlgn="b"/>
                      <a:r>
                        <a:rPr lang="en-US" sz="1600" b="0" i="0" u="none" strike="noStrike">
                          <a:solidFill>
                            <a:srgbClr val="000000"/>
                          </a:solidFill>
                          <a:effectLst/>
                          <a:latin typeface="Calibri" panose="020F0502020204030204" pitchFamily="34" charset="0"/>
                        </a:rPr>
                        <a:t>Contributed equity</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3 522</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5 157</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5 157</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5 157</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5 157</a:t>
                      </a:r>
                    </a:p>
                  </a:txBody>
                  <a:tcPr marL="0" marR="0" marT="0" marB="0" anchor="b">
                    <a:lnL>
                      <a:noFill/>
                    </a:lnL>
                    <a:lnR>
                      <a:noFill/>
                    </a:lnR>
                    <a:lnT>
                      <a:noFill/>
                    </a:lnT>
                    <a:lnB>
                      <a:noFill/>
                    </a:lnB>
                  </a:tcPr>
                </a:tc>
                <a:extLst>
                  <a:ext uri="{0D108BD9-81ED-4DB2-BD59-A6C34878D82A}">
                    <a16:rowId xmlns:a16="http://schemas.microsoft.com/office/drawing/2014/main" val="3584749142"/>
                  </a:ext>
                </a:extLst>
              </a:tr>
              <a:tr h="268609">
                <a:tc>
                  <a:txBody>
                    <a:bodyPr/>
                    <a:lstStyle/>
                    <a:p>
                      <a:pPr algn="l" fontAlgn="b"/>
                      <a:r>
                        <a:rPr lang="en-US" sz="1600" b="0" i="0" u="none" strike="noStrike">
                          <a:solidFill>
                            <a:srgbClr val="000000"/>
                          </a:solidFill>
                          <a:effectLst/>
                          <a:latin typeface="Calibri" panose="020F0502020204030204" pitchFamily="34" charset="0"/>
                        </a:rPr>
                        <a:t>Retained earnings</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-2 907</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-4 078</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-1 419</a:t>
                      </a:r>
                    </a:p>
                  </a:txBody>
                  <a:tcPr marL="0" marR="0" marT="0" marB="0" anchor="b">
                    <a:lnL>
                      <a:noFill/>
                    </a:lnL>
                    <a:lnR>
                      <a:noFill/>
                    </a:lnR>
                    <a:lnT>
                      <a:noFill/>
                    </a:lnT>
                    <a:lnB>
                      <a:noFill/>
                    </a:lnB>
                  </a:tcPr>
                </a:tc>
                <a:tc>
                  <a:txBody>
                    <a:bodyPr/>
                    <a:lstStyle/>
                    <a:p>
                      <a:pPr algn="r" fontAlgn="b"/>
                      <a:r>
                        <a:rPr lang="en-US" sz="1600" b="0" i="0" u="none" strike="noStrike">
                          <a:solidFill>
                            <a:srgbClr val="000000"/>
                          </a:solidFill>
                          <a:effectLst/>
                          <a:latin typeface="Calibri" panose="020F0502020204030204" pitchFamily="34" charset="0"/>
                        </a:rPr>
                        <a:t>2 916</a:t>
                      </a:r>
                    </a:p>
                  </a:txBody>
                  <a:tcPr marL="0" marR="0" marT="0" marB="0" anchor="b">
                    <a:lnL>
                      <a:noFill/>
                    </a:lnL>
                    <a:lnR>
                      <a:noFill/>
                    </a:lnR>
                    <a:lnT>
                      <a:noFill/>
                    </a:lnT>
                    <a:lnB>
                      <a:noFill/>
                    </a:lnB>
                  </a:tcPr>
                </a:tc>
                <a:tc>
                  <a:txBody>
                    <a:bodyPr/>
                    <a:lstStyle/>
                    <a:p>
                      <a:pPr algn="r" fontAlgn="b"/>
                      <a:r>
                        <a:rPr lang="en-US" sz="1600" b="0" i="0" u="none" strike="noStrike" dirty="0">
                          <a:solidFill>
                            <a:srgbClr val="000000"/>
                          </a:solidFill>
                          <a:effectLst/>
                          <a:latin typeface="Calibri" panose="020F0502020204030204" pitchFamily="34" charset="0"/>
                        </a:rPr>
                        <a:t>7 149</a:t>
                      </a:r>
                    </a:p>
                  </a:txBody>
                  <a:tcPr marL="0" marR="0" marT="0" marB="0" anchor="b">
                    <a:lnL>
                      <a:noFill/>
                    </a:lnL>
                    <a:lnR>
                      <a:noFill/>
                    </a:lnR>
                    <a:lnT>
                      <a:noFill/>
                    </a:lnT>
                    <a:lnB>
                      <a:noFill/>
                    </a:lnB>
                  </a:tcPr>
                </a:tc>
                <a:extLst>
                  <a:ext uri="{0D108BD9-81ED-4DB2-BD59-A6C34878D82A}">
                    <a16:rowId xmlns:a16="http://schemas.microsoft.com/office/drawing/2014/main" val="3506367681"/>
                  </a:ext>
                </a:extLst>
              </a:tr>
            </a:tbl>
          </a:graphicData>
        </a:graphic>
      </p:graphicFrame>
    </p:spTree>
    <p:extLst>
      <p:ext uri="{BB962C8B-B14F-4D97-AF65-F5344CB8AC3E}">
        <p14:creationId xmlns:p14="http://schemas.microsoft.com/office/powerpoint/2010/main" val="23485483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56</a:t>
            </a:fld>
            <a:endParaRPr lang="ru-RU"/>
          </a:p>
        </p:txBody>
      </p:sp>
      <p:sp>
        <p:nvSpPr>
          <p:cNvPr id="5" name="Title 1"/>
          <p:cNvSpPr>
            <a:spLocks noGrp="1"/>
          </p:cNvSpPr>
          <p:nvPr>
            <p:ph type="title"/>
          </p:nvPr>
        </p:nvSpPr>
        <p:spPr>
          <a:xfrm>
            <a:off x="395536" y="116632"/>
            <a:ext cx="8159540" cy="312281"/>
          </a:xfrm>
        </p:spPr>
        <p:txBody>
          <a:bodyPr/>
          <a:lstStyle/>
          <a:p>
            <a:r>
              <a:rPr lang="en-US" b="1" dirty="0"/>
              <a:t>P&amp;L Statement</a:t>
            </a:r>
            <a:endParaRPr lang="en-US" b="1" dirty="0">
              <a:solidFill>
                <a:srgbClr val="FF0000"/>
              </a:solidFill>
            </a:endParaRPr>
          </a:p>
        </p:txBody>
      </p:sp>
      <p:graphicFrame>
        <p:nvGraphicFramePr>
          <p:cNvPr id="6" name="Таблица 5"/>
          <p:cNvGraphicFramePr>
            <a:graphicFrameLocks noGrp="1"/>
          </p:cNvGraphicFramePr>
          <p:nvPr>
            <p:extLst>
              <p:ext uri="{D42A27DB-BD31-4B8C-83A1-F6EECF244321}">
                <p14:modId xmlns:p14="http://schemas.microsoft.com/office/powerpoint/2010/main" val="1589198135"/>
              </p:ext>
            </p:extLst>
          </p:nvPr>
        </p:nvGraphicFramePr>
        <p:xfrm>
          <a:off x="645852" y="764704"/>
          <a:ext cx="7852296" cy="5299168"/>
        </p:xfrm>
        <a:graphic>
          <a:graphicData uri="http://schemas.openxmlformats.org/drawingml/2006/table">
            <a:tbl>
              <a:tblPr/>
              <a:tblGrid>
                <a:gridCol w="2803314">
                  <a:extLst>
                    <a:ext uri="{9D8B030D-6E8A-4147-A177-3AD203B41FA5}">
                      <a16:colId xmlns:a16="http://schemas.microsoft.com/office/drawing/2014/main" val="20000"/>
                    </a:ext>
                  </a:extLst>
                </a:gridCol>
                <a:gridCol w="841497">
                  <a:extLst>
                    <a:ext uri="{9D8B030D-6E8A-4147-A177-3AD203B41FA5}">
                      <a16:colId xmlns:a16="http://schemas.microsoft.com/office/drawing/2014/main" val="20001"/>
                    </a:ext>
                  </a:extLst>
                </a:gridCol>
                <a:gridCol w="841497">
                  <a:extLst>
                    <a:ext uri="{9D8B030D-6E8A-4147-A177-3AD203B41FA5}">
                      <a16:colId xmlns:a16="http://schemas.microsoft.com/office/drawing/2014/main" val="20002"/>
                    </a:ext>
                  </a:extLst>
                </a:gridCol>
                <a:gridCol w="841497">
                  <a:extLst>
                    <a:ext uri="{9D8B030D-6E8A-4147-A177-3AD203B41FA5}">
                      <a16:colId xmlns:a16="http://schemas.microsoft.com/office/drawing/2014/main" val="20003"/>
                    </a:ext>
                  </a:extLst>
                </a:gridCol>
                <a:gridCol w="841497">
                  <a:extLst>
                    <a:ext uri="{9D8B030D-6E8A-4147-A177-3AD203B41FA5}">
                      <a16:colId xmlns:a16="http://schemas.microsoft.com/office/drawing/2014/main" val="20004"/>
                    </a:ext>
                  </a:extLst>
                </a:gridCol>
                <a:gridCol w="841497">
                  <a:extLst>
                    <a:ext uri="{9D8B030D-6E8A-4147-A177-3AD203B41FA5}">
                      <a16:colId xmlns:a16="http://schemas.microsoft.com/office/drawing/2014/main" val="20005"/>
                    </a:ext>
                  </a:extLst>
                </a:gridCol>
                <a:gridCol w="841497">
                  <a:extLst>
                    <a:ext uri="{9D8B030D-6E8A-4147-A177-3AD203B41FA5}">
                      <a16:colId xmlns:a16="http://schemas.microsoft.com/office/drawing/2014/main" val="20006"/>
                    </a:ext>
                  </a:extLst>
                </a:gridCol>
              </a:tblGrid>
              <a:tr h="224518">
                <a:tc>
                  <a:txBody>
                    <a:bodyPr/>
                    <a:lstStyle/>
                    <a:p>
                      <a:pPr algn="l" fontAlgn="b"/>
                      <a:r>
                        <a:rPr lang="en-US" sz="1400" b="1" i="0" u="none" strike="noStrike" dirty="0">
                          <a:solidFill>
                            <a:srgbClr val="000000"/>
                          </a:solidFill>
                          <a:effectLst/>
                          <a:latin typeface="Calibri" panose="020F0502020204030204" pitchFamily="34" charset="0"/>
                        </a:rPr>
                        <a:t>P&amp;L</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dirty="0">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b="1" i="0" u="none" strike="noStrike" dirty="0">
                          <a:solidFill>
                            <a:srgbClr val="000000"/>
                          </a:solidFill>
                          <a:effectLst/>
                          <a:latin typeface="Calibri" panose="020F0502020204030204" pitchFamily="34" charset="0"/>
                        </a:rPr>
                        <a:t> Timeline</a:t>
                      </a:r>
                    </a:p>
                  </a:txBody>
                  <a:tcPr marL="0" marR="0" marT="0" marB="0" anchor="b">
                    <a:lnL>
                      <a:noFill/>
                    </a:lnL>
                    <a:lnR>
                      <a:noFill/>
                    </a:lnR>
                    <a:lnT>
                      <a:noFill/>
                    </a:lnT>
                    <a:lnB>
                      <a:noFill/>
                    </a:lnB>
                    <a:solidFill>
                      <a:srgbClr val="DCE6F1"/>
                    </a:solidFill>
                  </a:tcPr>
                </a:tc>
                <a:tc>
                  <a:txBody>
                    <a:bodyPr/>
                    <a:lstStyle/>
                    <a:p>
                      <a:pPr algn="l" fontAlgn="b"/>
                      <a:endParaRPr lang="en-US" sz="14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10000"/>
                  </a:ext>
                </a:extLst>
              </a:tr>
              <a:tr h="224518">
                <a:tc>
                  <a:txBody>
                    <a:bodyPr/>
                    <a:lstStyle/>
                    <a:p>
                      <a:pPr algn="l" fontAlgn="b"/>
                      <a:r>
                        <a:rPr lang="en-US" sz="1400" b="1" i="0" u="none" strike="noStrike">
                          <a:solidFill>
                            <a:srgbClr val="000000"/>
                          </a:solidFill>
                          <a:effectLst/>
                          <a:latin typeface="Calibri" panose="020F0502020204030204" pitchFamily="34" charset="0"/>
                        </a:rPr>
                        <a:t>thsd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Year 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Year 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Year 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Year 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24518">
                <a:tc>
                  <a:txBody>
                    <a:bodyPr/>
                    <a:lstStyle/>
                    <a:p>
                      <a:pPr algn="l" fontAlgn="b"/>
                      <a:r>
                        <a:rPr lang="en-US" sz="1400" b="1" i="0" u="none" strike="noStrike" dirty="0">
                          <a:solidFill>
                            <a:srgbClr val="000000"/>
                          </a:solidFill>
                          <a:effectLst/>
                          <a:latin typeface="Calibri"/>
                        </a:rPr>
                        <a:t>Revenue</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700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7 059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15 496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25 452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37 314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86 021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2"/>
                  </a:ext>
                </a:extLst>
              </a:tr>
              <a:tr h="224518">
                <a:tc>
                  <a:txBody>
                    <a:bodyPr/>
                    <a:lstStyle/>
                    <a:p>
                      <a:pPr algn="l" fontAlgn="b"/>
                      <a:r>
                        <a:rPr lang="ru-RU" sz="1400" b="0" i="0" u="none" strike="noStrike">
                          <a:solidFill>
                            <a:srgbClr val="000000"/>
                          </a:solidFill>
                          <a:effectLst/>
                          <a:latin typeface="Calibri"/>
                        </a:rPr>
                        <a:t> </a:t>
                      </a:r>
                    </a:p>
                  </a:txBody>
                  <a:tcPr marL="360832"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3"/>
                  </a:ext>
                </a:extLst>
              </a:tr>
              <a:tr h="224518">
                <a:tc>
                  <a:txBody>
                    <a:bodyPr/>
                    <a:lstStyle/>
                    <a:p>
                      <a:pPr algn="l" fontAlgn="b"/>
                      <a:r>
                        <a:rPr lang="en-US" sz="1400" b="1" i="0" u="none" strike="noStrike" dirty="0">
                          <a:solidFill>
                            <a:srgbClr val="000000"/>
                          </a:solidFill>
                          <a:effectLst/>
                          <a:latin typeface="Calibri"/>
                        </a:rPr>
                        <a:t>Risk provisions</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-879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-3 477</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-4 814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-7 552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-10 701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-27 423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4"/>
                  </a:ext>
                </a:extLst>
              </a:tr>
              <a:tr h="192444">
                <a:tc>
                  <a:txBody>
                    <a:bodyPr/>
                    <a:lstStyle/>
                    <a:p>
                      <a:pPr algn="l" fontAlgn="b"/>
                      <a:r>
                        <a:rPr lang="en-US" sz="1400" b="0" i="1" u="none" strike="noStrike">
                          <a:solidFill>
                            <a:srgbClr val="000000"/>
                          </a:solidFill>
                          <a:effectLst/>
                          <a:latin typeface="Calibri"/>
                        </a:rPr>
                        <a:t>% of revenue</a:t>
                      </a:r>
                    </a:p>
                  </a:txBody>
                  <a:tcPr marL="360832"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-126%</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-49%</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-31%</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-30%</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-29%</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-32%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5"/>
                  </a:ext>
                </a:extLst>
              </a:tr>
              <a:tr h="224518">
                <a:tc>
                  <a:txBody>
                    <a:bodyPr/>
                    <a:lstStyle/>
                    <a:p>
                      <a:pPr algn="l" fontAlgn="b"/>
                      <a:r>
                        <a:rPr lang="en-US" sz="1400" b="1" i="0" u="none" strike="noStrike">
                          <a:solidFill>
                            <a:srgbClr val="000000"/>
                          </a:solidFill>
                          <a:effectLst/>
                          <a:latin typeface="Calibri"/>
                        </a:rPr>
                        <a:t>Acquisition costs - marketing </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-205</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-1 009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-1 915</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-3 043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-4 273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-10 444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6"/>
                  </a:ext>
                </a:extLst>
              </a:tr>
              <a:tr h="192444">
                <a:tc>
                  <a:txBody>
                    <a:bodyPr/>
                    <a:lstStyle/>
                    <a:p>
                      <a:pPr algn="l" fontAlgn="b"/>
                      <a:r>
                        <a:rPr lang="en-US" sz="1400" b="0" i="1" u="none" strike="noStrike">
                          <a:solidFill>
                            <a:srgbClr val="000000"/>
                          </a:solidFill>
                          <a:effectLst/>
                          <a:latin typeface="Calibri"/>
                        </a:rPr>
                        <a:t>% of revenue</a:t>
                      </a:r>
                    </a:p>
                  </a:txBody>
                  <a:tcPr marL="360832"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-29%</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-14%</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-11%</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7"/>
                  </a:ext>
                </a:extLst>
              </a:tr>
              <a:tr h="224518">
                <a:tc>
                  <a:txBody>
                    <a:bodyPr/>
                    <a:lstStyle/>
                    <a:p>
                      <a:pPr algn="l" fontAlgn="b"/>
                      <a:r>
                        <a:rPr lang="en-US" sz="1400" b="1" i="0" u="none" strike="noStrike">
                          <a:solidFill>
                            <a:srgbClr val="000000"/>
                          </a:solidFill>
                          <a:effectLst/>
                          <a:latin typeface="Calibri"/>
                        </a:rPr>
                        <a:t>Acquisition costs - other</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-680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-1 244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-1 961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-2 667</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-6 726</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8"/>
                  </a:ext>
                </a:extLst>
              </a:tr>
              <a:tr h="192444">
                <a:tc>
                  <a:txBody>
                    <a:bodyPr/>
                    <a:lstStyle/>
                    <a:p>
                      <a:pPr algn="l" fontAlgn="b"/>
                      <a:r>
                        <a:rPr lang="en-US" sz="1400" b="0" i="1" u="none" strike="noStrike">
                          <a:solidFill>
                            <a:srgbClr val="000000"/>
                          </a:solidFill>
                          <a:effectLst/>
                          <a:latin typeface="Calibri"/>
                        </a:rPr>
                        <a:t>% of revenue</a:t>
                      </a:r>
                    </a:p>
                  </a:txBody>
                  <a:tcPr marL="360832"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-25%</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-10%</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-8%</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-8%</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-7%</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-8%</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9"/>
                  </a:ext>
                </a:extLst>
              </a:tr>
              <a:tr h="224518">
                <a:tc>
                  <a:txBody>
                    <a:bodyPr/>
                    <a:lstStyle/>
                    <a:p>
                      <a:pPr algn="l" fontAlgn="b"/>
                      <a:r>
                        <a:rPr lang="en-US" sz="1400" b="1" i="0" u="none" strike="noStrike">
                          <a:solidFill>
                            <a:srgbClr val="000000"/>
                          </a:solidFill>
                          <a:effectLst/>
                          <a:latin typeface="Calibri"/>
                        </a:rPr>
                        <a:t>Support costs</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-221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-355</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-509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-692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-1 819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0"/>
                  </a:ext>
                </a:extLst>
              </a:tr>
              <a:tr h="192444">
                <a:tc>
                  <a:txBody>
                    <a:bodyPr/>
                    <a:lstStyle/>
                    <a:p>
                      <a:pPr algn="l" fontAlgn="b"/>
                      <a:r>
                        <a:rPr lang="en-US" sz="1400" b="0" i="1" u="none" strike="noStrike">
                          <a:solidFill>
                            <a:srgbClr val="000000"/>
                          </a:solidFill>
                          <a:effectLst/>
                          <a:latin typeface="Calibri"/>
                        </a:rPr>
                        <a:t>% of revenue</a:t>
                      </a:r>
                    </a:p>
                  </a:txBody>
                  <a:tcPr marL="360832"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-6%</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-3%</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1"/>
                  </a:ext>
                </a:extLst>
              </a:tr>
              <a:tr h="224518">
                <a:tc>
                  <a:txBody>
                    <a:bodyPr/>
                    <a:lstStyle/>
                    <a:p>
                      <a:pPr algn="l" fontAlgn="b"/>
                      <a:r>
                        <a:rPr lang="en-US" sz="1400" b="1" i="0" u="none" strike="noStrike">
                          <a:solidFill>
                            <a:srgbClr val="000000"/>
                          </a:solidFill>
                          <a:effectLst/>
                          <a:latin typeface="Calibri"/>
                        </a:rPr>
                        <a:t>VAT</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-213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-382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-594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-1 251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2"/>
                  </a:ext>
                </a:extLst>
              </a:tr>
              <a:tr h="224518">
                <a:tc>
                  <a:txBody>
                    <a:bodyPr/>
                    <a:lstStyle/>
                    <a:p>
                      <a:pPr algn="l" fontAlgn="b"/>
                      <a:r>
                        <a:rPr lang="en-US" sz="1400" b="1" i="0" u="none" strike="noStrike">
                          <a:solidFill>
                            <a:srgbClr val="000000"/>
                          </a:solidFill>
                          <a:effectLst/>
                          <a:latin typeface="Calibri"/>
                        </a:rPr>
                        <a:t>Operating profit (before fixed costs)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-600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1 611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6 954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12 006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18 386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tc>
                  <a:txBody>
                    <a:bodyPr/>
                    <a:lstStyle/>
                    <a:p>
                      <a:pPr algn="r" fontAlgn="b"/>
                      <a:r>
                        <a:rPr lang="en-US" sz="1400" b="1" i="0" u="none" strike="noStrike">
                          <a:solidFill>
                            <a:srgbClr val="000000"/>
                          </a:solidFill>
                          <a:effectLst/>
                          <a:latin typeface="Calibri" panose="020F0502020204030204" pitchFamily="34" charset="0"/>
                        </a:rPr>
                        <a:t>38 358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14"/>
                  </a:ext>
                </a:extLst>
              </a:tr>
              <a:tr h="192444">
                <a:tc>
                  <a:txBody>
                    <a:bodyPr/>
                    <a:lstStyle/>
                    <a:p>
                      <a:pPr algn="l" fontAlgn="b"/>
                      <a:r>
                        <a:rPr lang="en-US" sz="1400" b="0" i="1" u="none" strike="noStrike">
                          <a:solidFill>
                            <a:srgbClr val="000000"/>
                          </a:solidFill>
                          <a:effectLst/>
                          <a:latin typeface="Calibri"/>
                        </a:rPr>
                        <a:t>% of revenue</a:t>
                      </a:r>
                    </a:p>
                  </a:txBody>
                  <a:tcPr marL="360832"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200" b="0" i="1" u="none" strike="noStrike">
                          <a:solidFill>
                            <a:srgbClr val="000000"/>
                          </a:solidFill>
                          <a:effectLst/>
                          <a:latin typeface="Calibri" panose="020F0502020204030204" pitchFamily="34" charset="0"/>
                        </a:rPr>
                        <a:t>-86%</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200" b="0" i="1" u="none" strike="noStrike">
                          <a:solidFill>
                            <a:srgbClr val="000000"/>
                          </a:solidFill>
                          <a:effectLst/>
                          <a:latin typeface="Calibri" panose="020F0502020204030204" pitchFamily="34" charset="0"/>
                        </a:rPr>
                        <a:t>23%</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200" b="0" i="1" u="none" strike="noStrike">
                          <a:solidFill>
                            <a:srgbClr val="000000"/>
                          </a:solidFill>
                          <a:effectLst/>
                          <a:latin typeface="Calibri" panose="020F0502020204030204" pitchFamily="34" charset="0"/>
                        </a:rPr>
                        <a:t>45%</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200" b="0" i="1" u="none" strike="noStrike">
                          <a:solidFill>
                            <a:srgbClr val="000000"/>
                          </a:solidFill>
                          <a:effectLst/>
                          <a:latin typeface="Calibri" panose="020F0502020204030204" pitchFamily="34" charset="0"/>
                        </a:rPr>
                        <a:t>47%</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200" b="0" i="1" u="none" strike="noStrike">
                          <a:solidFill>
                            <a:srgbClr val="000000"/>
                          </a:solidFill>
                          <a:effectLst/>
                          <a:latin typeface="Calibri" panose="020F0502020204030204" pitchFamily="34" charset="0"/>
                        </a:rPr>
                        <a:t>49%</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200" b="0" i="1" u="none" strike="noStrike">
                          <a:solidFill>
                            <a:srgbClr val="000000"/>
                          </a:solidFill>
                          <a:effectLst/>
                          <a:latin typeface="Calibri" panose="020F0502020204030204" pitchFamily="34" charset="0"/>
                        </a:rPr>
                        <a:t>45%</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10015"/>
                  </a:ext>
                </a:extLst>
              </a:tr>
              <a:tr h="224518">
                <a:tc>
                  <a:txBody>
                    <a:bodyPr/>
                    <a:lstStyle/>
                    <a:p>
                      <a:pPr algn="l" fontAlgn="b"/>
                      <a:r>
                        <a:rPr lang="en-US" sz="1400" b="1" i="0" u="none" strike="noStrike" dirty="0">
                          <a:solidFill>
                            <a:srgbClr val="000000"/>
                          </a:solidFill>
                          <a:effectLst/>
                          <a:latin typeface="Calibri"/>
                        </a:rPr>
                        <a:t>G&amp;A</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-1 971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-2 664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-2 439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-2 679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-2 998</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-12 752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6"/>
                  </a:ext>
                </a:extLst>
              </a:tr>
              <a:tr h="192444">
                <a:tc>
                  <a:txBody>
                    <a:bodyPr/>
                    <a:lstStyle/>
                    <a:p>
                      <a:pPr algn="l" fontAlgn="b"/>
                      <a:r>
                        <a:rPr lang="en-US" sz="1400" b="0" i="1" u="none" strike="noStrike">
                          <a:solidFill>
                            <a:srgbClr val="000000"/>
                          </a:solidFill>
                          <a:effectLst/>
                          <a:latin typeface="Calibri"/>
                        </a:rPr>
                        <a:t>% of revenue</a:t>
                      </a:r>
                    </a:p>
                  </a:txBody>
                  <a:tcPr marL="360832"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-282%</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-38%</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-16%</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-11%</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-8%</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200" b="0" i="1" u="none" strike="noStrike">
                          <a:solidFill>
                            <a:srgbClr val="000000"/>
                          </a:solidFill>
                          <a:effectLst/>
                          <a:latin typeface="Calibri" panose="020F0502020204030204" pitchFamily="34" charset="0"/>
                        </a:rPr>
                        <a:t>-15%</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17"/>
                  </a:ext>
                </a:extLst>
              </a:tr>
              <a:tr h="224518">
                <a:tc>
                  <a:txBody>
                    <a:bodyPr/>
                    <a:lstStyle/>
                    <a:p>
                      <a:pPr algn="l" fontAlgn="b"/>
                      <a:r>
                        <a:rPr lang="en-US" sz="1400" b="1" i="0" u="none" strike="noStrike" dirty="0">
                          <a:solidFill>
                            <a:srgbClr val="000000"/>
                          </a:solidFill>
                          <a:effectLst/>
                          <a:latin typeface="Calibri"/>
                        </a:rPr>
                        <a:t>One-off expenses</a:t>
                      </a:r>
                    </a:p>
                  </a:txBody>
                  <a:tcPr marL="0" marR="0" marT="0" marB="0" anchor="b">
                    <a:lnL>
                      <a:noFill/>
                    </a:lnL>
                    <a:lnR>
                      <a:noFill/>
                    </a:lnR>
                    <a:lnT>
                      <a:noFill/>
                    </a:lnT>
                    <a:lnB w="6350" cap="flat" cmpd="sng" algn="ctr">
                      <a:no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-260</a:t>
                      </a:r>
                    </a:p>
                  </a:txBody>
                  <a:tcPr marL="0" marR="0" marT="0" marB="0" anchor="b">
                    <a:lnL>
                      <a:noFill/>
                    </a:lnL>
                    <a:lnR>
                      <a:noFill/>
                    </a:lnR>
                    <a:lnT>
                      <a:noFill/>
                    </a:lnT>
                    <a:lnB w="6350" cap="flat" cmpd="sng" algn="ctr">
                      <a:no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a:noFill/>
                    </a:lnT>
                    <a:lnB w="6350" cap="flat" cmpd="sng" algn="ctr">
                      <a:no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a:noFill/>
                    </a:lnT>
                    <a:lnB w="6350" cap="flat" cmpd="sng" algn="ctr">
                      <a:no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a:noFill/>
                    </a:lnT>
                    <a:lnB w="6350" cap="flat" cmpd="sng" algn="ctr">
                      <a:no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a:noFill/>
                    </a:lnT>
                    <a:lnB w="6350" cap="flat" cmpd="sng" algn="ctr">
                      <a:no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-260</a:t>
                      </a:r>
                    </a:p>
                  </a:txBody>
                  <a:tcPr marL="0" marR="0" marT="0" marB="0" anchor="b">
                    <a:lnL>
                      <a:noFill/>
                    </a:lnL>
                    <a:lnR>
                      <a:noFill/>
                    </a:lnR>
                    <a:lnT>
                      <a:noFill/>
                    </a:lnT>
                    <a:lnB w="6350" cap="flat" cmpd="sng" algn="ctr">
                      <a:noFill/>
                      <a:prstDash val="solid"/>
                      <a:round/>
                      <a:headEnd type="none" w="med" len="med"/>
                      <a:tailEnd type="none" w="med" len="med"/>
                    </a:lnB>
                  </a:tcPr>
                </a:tc>
                <a:extLst>
                  <a:ext uri="{0D108BD9-81ED-4DB2-BD59-A6C34878D82A}">
                    <a16:rowId xmlns:a16="http://schemas.microsoft.com/office/drawing/2014/main" val="10024"/>
                  </a:ext>
                </a:extLst>
              </a:tr>
              <a:tr h="224518">
                <a:tc>
                  <a:txBody>
                    <a:bodyPr/>
                    <a:lstStyle/>
                    <a:p>
                      <a:pPr algn="l" fontAlgn="b"/>
                      <a:r>
                        <a:rPr lang="en-US" sz="1400" b="1" i="0" u="none" strike="noStrike" dirty="0">
                          <a:solidFill>
                            <a:srgbClr val="000000"/>
                          </a:solidFill>
                          <a:effectLst/>
                          <a:latin typeface="Calibri"/>
                        </a:rPr>
                        <a:t>Depreciation and amortization</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-472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224518">
                <a:tc>
                  <a:txBody>
                    <a:bodyPr/>
                    <a:lstStyle/>
                    <a:p>
                      <a:pPr algn="l" fontAlgn="b"/>
                      <a:r>
                        <a:rPr lang="en-US" sz="1400" b="1" i="0" u="none" strike="noStrike">
                          <a:solidFill>
                            <a:srgbClr val="000000"/>
                          </a:solidFill>
                          <a:effectLst/>
                          <a:latin typeface="Calibri"/>
                        </a:rPr>
                        <a:t>Profit before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-2 905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-1 152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4 416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9 226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15 288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24 874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19"/>
                  </a:ext>
                </a:extLst>
              </a:tr>
              <a:tr h="192444">
                <a:tc>
                  <a:txBody>
                    <a:bodyPr/>
                    <a:lstStyle/>
                    <a:p>
                      <a:pPr algn="l" fontAlgn="b"/>
                      <a:r>
                        <a:rPr lang="en-US" sz="1400" b="0" i="1" u="none" strike="noStrike">
                          <a:solidFill>
                            <a:srgbClr val="000000"/>
                          </a:solidFill>
                          <a:effectLst/>
                          <a:latin typeface="Calibri"/>
                        </a:rPr>
                        <a:t>% of revenue</a:t>
                      </a:r>
                    </a:p>
                  </a:txBody>
                  <a:tcPr marL="360832"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-415%</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-16%</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28%</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36%</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41%</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29%</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extLst>
                  <a:ext uri="{0D108BD9-81ED-4DB2-BD59-A6C34878D82A}">
                    <a16:rowId xmlns:a16="http://schemas.microsoft.com/office/drawing/2014/main" val="10020"/>
                  </a:ext>
                </a:extLst>
              </a:tr>
              <a:tr h="224518">
                <a:tc>
                  <a:txBody>
                    <a:bodyPr/>
                    <a:lstStyle/>
                    <a:p>
                      <a:pPr algn="l" fontAlgn="b"/>
                      <a:r>
                        <a:rPr lang="en-US" sz="1400" b="1" i="0" u="none" strike="noStrike">
                          <a:solidFill>
                            <a:srgbClr val="000000"/>
                          </a:solidFill>
                          <a:effectLst/>
                          <a:latin typeface="Calibri"/>
                        </a:rPr>
                        <a:t>Income tax</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-711</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-2 453</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-3 849</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-7 034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21"/>
                  </a:ext>
                </a:extLst>
              </a:tr>
              <a:tr h="224518">
                <a:tc>
                  <a:txBody>
                    <a:bodyPr/>
                    <a:lstStyle/>
                    <a:p>
                      <a:pPr algn="l" fontAlgn="b"/>
                      <a:r>
                        <a:rPr lang="en-US" sz="1400" b="1" i="0" u="none" strike="noStrike">
                          <a:solidFill>
                            <a:srgbClr val="000000"/>
                          </a:solidFill>
                          <a:effectLst/>
                          <a:latin typeface="Calibri"/>
                        </a:rPr>
                        <a:t>Profit after Taxes</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-2 907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-1 171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3 705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6 774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11 440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17 840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22"/>
                  </a:ext>
                </a:extLst>
              </a:tr>
              <a:tr h="192444">
                <a:tc>
                  <a:txBody>
                    <a:bodyPr/>
                    <a:lstStyle/>
                    <a:p>
                      <a:pPr algn="l" fontAlgn="b"/>
                      <a:r>
                        <a:rPr lang="en-US" sz="1400" b="0" i="1" u="none" strike="noStrike" dirty="0">
                          <a:solidFill>
                            <a:srgbClr val="000000"/>
                          </a:solidFill>
                          <a:effectLst/>
                          <a:latin typeface="Calibri"/>
                        </a:rPr>
                        <a:t>% of revenue</a:t>
                      </a:r>
                    </a:p>
                  </a:txBody>
                  <a:tcPr marL="360832"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-416%</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-17%</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24%</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27%</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a:solidFill>
                            <a:srgbClr val="000000"/>
                          </a:solidFill>
                          <a:effectLst/>
                          <a:latin typeface="Calibri" panose="020F0502020204030204" pitchFamily="34" charset="0"/>
                        </a:rPr>
                        <a:t>31%</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0" i="1" u="none" strike="noStrike" dirty="0">
                          <a:solidFill>
                            <a:srgbClr val="000000"/>
                          </a:solidFill>
                          <a:effectLst/>
                          <a:latin typeface="Calibri" panose="020F0502020204030204" pitchFamily="34" charset="0"/>
                        </a:rPr>
                        <a:t>21%</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extLst>
                  <a:ext uri="{0D108BD9-81ED-4DB2-BD59-A6C34878D82A}">
                    <a16:rowId xmlns:a16="http://schemas.microsoft.com/office/drawing/2014/main" val="10023"/>
                  </a:ext>
                </a:extLst>
              </a:tr>
            </a:tbl>
          </a:graphicData>
        </a:graphic>
      </p:graphicFrame>
    </p:spTree>
    <p:extLst>
      <p:ext uri="{BB962C8B-B14F-4D97-AF65-F5344CB8AC3E}">
        <p14:creationId xmlns:p14="http://schemas.microsoft.com/office/powerpoint/2010/main" val="22413808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57</a:t>
            </a:fld>
            <a:endParaRPr lang="ru-RU"/>
          </a:p>
        </p:txBody>
      </p:sp>
      <p:sp>
        <p:nvSpPr>
          <p:cNvPr id="3" name="Title 1"/>
          <p:cNvSpPr>
            <a:spLocks noGrp="1"/>
          </p:cNvSpPr>
          <p:nvPr>
            <p:ph type="title"/>
          </p:nvPr>
        </p:nvSpPr>
        <p:spPr>
          <a:xfrm>
            <a:off x="395536" y="116632"/>
            <a:ext cx="8159540" cy="312281"/>
          </a:xfrm>
        </p:spPr>
        <p:txBody>
          <a:bodyPr/>
          <a:lstStyle/>
          <a:p>
            <a:r>
              <a:rPr lang="en-US" b="1" dirty="0"/>
              <a:t>Cash flow statement</a:t>
            </a:r>
          </a:p>
        </p:txBody>
      </p:sp>
      <p:graphicFrame>
        <p:nvGraphicFramePr>
          <p:cNvPr id="5" name="Таблица 4"/>
          <p:cNvGraphicFramePr>
            <a:graphicFrameLocks noGrp="1"/>
          </p:cNvGraphicFramePr>
          <p:nvPr>
            <p:extLst>
              <p:ext uri="{D42A27DB-BD31-4B8C-83A1-F6EECF244321}">
                <p14:modId xmlns:p14="http://schemas.microsoft.com/office/powerpoint/2010/main" val="222638621"/>
              </p:ext>
            </p:extLst>
          </p:nvPr>
        </p:nvGraphicFramePr>
        <p:xfrm>
          <a:off x="635819" y="764704"/>
          <a:ext cx="7872362" cy="4516380"/>
        </p:xfrm>
        <a:graphic>
          <a:graphicData uri="http://schemas.openxmlformats.org/drawingml/2006/table">
            <a:tbl>
              <a:tblPr/>
              <a:tblGrid>
                <a:gridCol w="2261084">
                  <a:extLst>
                    <a:ext uri="{9D8B030D-6E8A-4147-A177-3AD203B41FA5}">
                      <a16:colId xmlns:a16="http://schemas.microsoft.com/office/drawing/2014/main" val="20000"/>
                    </a:ext>
                  </a:extLst>
                </a:gridCol>
                <a:gridCol w="935213">
                  <a:extLst>
                    <a:ext uri="{9D8B030D-6E8A-4147-A177-3AD203B41FA5}">
                      <a16:colId xmlns:a16="http://schemas.microsoft.com/office/drawing/2014/main" val="20001"/>
                    </a:ext>
                  </a:extLst>
                </a:gridCol>
                <a:gridCol w="935213">
                  <a:extLst>
                    <a:ext uri="{9D8B030D-6E8A-4147-A177-3AD203B41FA5}">
                      <a16:colId xmlns:a16="http://schemas.microsoft.com/office/drawing/2014/main" val="20002"/>
                    </a:ext>
                  </a:extLst>
                </a:gridCol>
                <a:gridCol w="935213">
                  <a:extLst>
                    <a:ext uri="{9D8B030D-6E8A-4147-A177-3AD203B41FA5}">
                      <a16:colId xmlns:a16="http://schemas.microsoft.com/office/drawing/2014/main" val="20003"/>
                    </a:ext>
                  </a:extLst>
                </a:gridCol>
                <a:gridCol w="935213">
                  <a:extLst>
                    <a:ext uri="{9D8B030D-6E8A-4147-A177-3AD203B41FA5}">
                      <a16:colId xmlns:a16="http://schemas.microsoft.com/office/drawing/2014/main" val="20004"/>
                    </a:ext>
                  </a:extLst>
                </a:gridCol>
                <a:gridCol w="935213">
                  <a:extLst>
                    <a:ext uri="{9D8B030D-6E8A-4147-A177-3AD203B41FA5}">
                      <a16:colId xmlns:a16="http://schemas.microsoft.com/office/drawing/2014/main" val="20005"/>
                    </a:ext>
                  </a:extLst>
                </a:gridCol>
                <a:gridCol w="935213">
                  <a:extLst>
                    <a:ext uri="{9D8B030D-6E8A-4147-A177-3AD203B41FA5}">
                      <a16:colId xmlns:a16="http://schemas.microsoft.com/office/drawing/2014/main" val="20006"/>
                    </a:ext>
                  </a:extLst>
                </a:gridCol>
              </a:tblGrid>
              <a:tr h="205290">
                <a:tc>
                  <a:txBody>
                    <a:bodyPr/>
                    <a:lstStyle/>
                    <a:p>
                      <a:pPr algn="l" fontAlgn="b"/>
                      <a:r>
                        <a:rPr lang="en-US" sz="1200" b="1" i="0" u="none" strike="noStrike" dirty="0">
                          <a:solidFill>
                            <a:srgbClr val="000000"/>
                          </a:solidFill>
                          <a:effectLst/>
                          <a:latin typeface="Calibri" panose="020F0502020204030204" pitchFamily="34" charset="0"/>
                        </a:rPr>
                        <a:t>Cash flow statement</a:t>
                      </a:r>
                    </a:p>
                  </a:txBody>
                  <a:tcPr marL="0" marR="0" marT="0" marB="0" anchor="b">
                    <a:lnL>
                      <a:noFill/>
                    </a:lnL>
                    <a:lnR>
                      <a:noFill/>
                    </a:lnR>
                    <a:lnT>
                      <a:noFill/>
                    </a:lnT>
                    <a:lnB>
                      <a:noFill/>
                    </a:lnB>
                    <a:solidFill>
                      <a:srgbClr val="DCE6F1"/>
                    </a:solidFill>
                  </a:tcPr>
                </a:tc>
                <a:tc>
                  <a:txBody>
                    <a:bodyPr/>
                    <a:lstStyle/>
                    <a:p>
                      <a:pPr algn="l" fontAlgn="b"/>
                      <a:r>
                        <a:rPr lang="en-US" sz="1200" b="1" i="0" u="none" strike="noStrike" dirty="0">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2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ctr" fontAlgn="b"/>
                      <a:r>
                        <a:rPr lang="en-US" sz="1200" b="1" i="0" u="none" strike="noStrike">
                          <a:solidFill>
                            <a:srgbClr val="000000"/>
                          </a:solidFill>
                          <a:effectLst/>
                          <a:latin typeface="Calibri" panose="020F0502020204030204" pitchFamily="34" charset="0"/>
                        </a:rPr>
                        <a:t>Timeline</a:t>
                      </a:r>
                    </a:p>
                  </a:txBody>
                  <a:tcPr marL="0" marR="0" marT="0" marB="0" anchor="b">
                    <a:lnL>
                      <a:noFill/>
                    </a:lnL>
                    <a:lnR>
                      <a:noFill/>
                    </a:lnR>
                    <a:lnT>
                      <a:noFill/>
                    </a:lnT>
                    <a:lnB>
                      <a:noFill/>
                    </a:lnB>
                    <a:solidFill>
                      <a:srgbClr val="DCE6F1"/>
                    </a:solidFill>
                  </a:tcPr>
                </a:tc>
                <a:tc>
                  <a:txBody>
                    <a:bodyPr/>
                    <a:lstStyle/>
                    <a:p>
                      <a:pPr algn="l" fontAlgn="b"/>
                      <a:r>
                        <a:rPr lang="en-US" sz="12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2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tc>
                  <a:txBody>
                    <a:bodyPr/>
                    <a:lstStyle/>
                    <a:p>
                      <a:pPr algn="l" fontAlgn="b"/>
                      <a:r>
                        <a:rPr lang="en-US" sz="1200" b="1" i="0" u="none" strike="noStrike">
                          <a:solidFill>
                            <a:srgbClr val="000000"/>
                          </a:solidFill>
                          <a:effectLst/>
                          <a:latin typeface="Calibri" panose="020F0502020204030204" pitchFamily="34" charset="0"/>
                        </a:rPr>
                        <a:t> </a:t>
                      </a: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10000"/>
                  </a:ext>
                </a:extLst>
              </a:tr>
              <a:tr h="205290">
                <a:tc>
                  <a:txBody>
                    <a:bodyPr/>
                    <a:lstStyle/>
                    <a:p>
                      <a:pPr algn="l" fontAlgn="b"/>
                      <a:r>
                        <a:rPr lang="en-US" sz="1200" b="1" i="0" u="none" strike="noStrike">
                          <a:solidFill>
                            <a:srgbClr val="000000"/>
                          </a:solidFill>
                          <a:effectLst/>
                          <a:latin typeface="Calibri" panose="020F0502020204030204" pitchFamily="34" charset="0"/>
                        </a:rPr>
                        <a:t>thsd USD</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1" i="0" u="none" strike="noStrike">
                          <a:solidFill>
                            <a:srgbClr val="000000"/>
                          </a:solidFill>
                          <a:effectLst/>
                          <a:latin typeface="Calibri"/>
                        </a:rPr>
                        <a:t>Year 1</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1" i="0" u="none" strike="noStrike">
                          <a:solidFill>
                            <a:srgbClr val="000000"/>
                          </a:solidFill>
                          <a:effectLst/>
                          <a:latin typeface="Calibri"/>
                        </a:rPr>
                        <a:t>Year 2</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1" i="0" u="none" strike="noStrike">
                          <a:solidFill>
                            <a:srgbClr val="000000"/>
                          </a:solidFill>
                          <a:effectLst/>
                          <a:latin typeface="Calibri"/>
                        </a:rPr>
                        <a:t>Year 3</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1" i="0" u="none" strike="noStrike">
                          <a:solidFill>
                            <a:srgbClr val="000000"/>
                          </a:solidFill>
                          <a:effectLst/>
                          <a:latin typeface="Calibri"/>
                        </a:rPr>
                        <a:t>Year 4</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1" i="0" u="none" strike="noStrike">
                          <a:solidFill>
                            <a:srgbClr val="000000"/>
                          </a:solidFill>
                          <a:effectLst/>
                          <a:latin typeface="Calibri"/>
                        </a:rPr>
                        <a:t>Year 5</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200" b="1" i="0" u="none" strike="noStrike">
                          <a:solidFill>
                            <a:srgbClr val="000000"/>
                          </a:solidFill>
                          <a:effectLst/>
                          <a:latin typeface="Calibri"/>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1"/>
                  </a:ext>
                </a:extLst>
              </a:tr>
              <a:tr h="205290">
                <a:tc>
                  <a:txBody>
                    <a:bodyPr/>
                    <a:lstStyle/>
                    <a:p>
                      <a:pPr algn="l" fontAlgn="b"/>
                      <a:r>
                        <a:rPr lang="en-US" sz="1200" b="1" i="0" u="none" strike="noStrike" dirty="0">
                          <a:solidFill>
                            <a:srgbClr val="000000"/>
                          </a:solidFill>
                          <a:effectLst/>
                          <a:latin typeface="Calibri" panose="020F0502020204030204" pitchFamily="34" charset="0"/>
                        </a:rPr>
                        <a:t>Cash flow from operations</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-1 695</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2 406</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8 619</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14 426</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22 240</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45 996</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B8CCE4"/>
                    </a:solidFill>
                  </a:tcPr>
                </a:tc>
                <a:extLst>
                  <a:ext uri="{0D108BD9-81ED-4DB2-BD59-A6C34878D82A}">
                    <a16:rowId xmlns:a16="http://schemas.microsoft.com/office/drawing/2014/main" val="10002"/>
                  </a:ext>
                </a:extLst>
              </a:tr>
              <a:tr h="205290">
                <a:tc>
                  <a:txBody>
                    <a:bodyPr/>
                    <a:lstStyle/>
                    <a:p>
                      <a:pPr algn="l" fontAlgn="b"/>
                      <a:r>
                        <a:rPr lang="en-US" sz="1200" b="0" i="0" u="none" strike="noStrike">
                          <a:solidFill>
                            <a:srgbClr val="000000"/>
                          </a:solidFill>
                          <a:effectLst/>
                          <a:latin typeface="Calibri" panose="020F0502020204030204" pitchFamily="34" charset="0"/>
                        </a:rPr>
                        <a:t>Income</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700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7 059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15 496</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25 452</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37 314</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86 021</a:t>
                      </a:r>
                    </a:p>
                  </a:txBody>
                  <a:tcPr marL="0" marR="0" marT="0" marB="0" anchor="b">
                    <a:lnL>
                      <a:noFill/>
                    </a:lnL>
                    <a:lnR>
                      <a:noFill/>
                    </a:lnR>
                    <a:lnT>
                      <a:noFill/>
                    </a:lnT>
                    <a:lnB>
                      <a:noFill/>
                    </a:lnB>
                  </a:tcPr>
                </a:tc>
                <a:extLst>
                  <a:ext uri="{0D108BD9-81ED-4DB2-BD59-A6C34878D82A}">
                    <a16:rowId xmlns:a16="http://schemas.microsoft.com/office/drawing/2014/main" val="10003"/>
                  </a:ext>
                </a:extLst>
              </a:tr>
              <a:tr h="205290">
                <a:tc>
                  <a:txBody>
                    <a:bodyPr/>
                    <a:lstStyle/>
                    <a:p>
                      <a:pPr algn="l" fontAlgn="b"/>
                      <a:r>
                        <a:rPr lang="en-US" sz="1200" b="0" i="0" u="none" strike="noStrike" dirty="0">
                          <a:solidFill>
                            <a:srgbClr val="000000"/>
                          </a:solidFill>
                          <a:effectLst/>
                          <a:latin typeface="Calibri" panose="020F0502020204030204" pitchFamily="34" charset="0"/>
                        </a:rPr>
                        <a:t>Acquisition costs</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-379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-1 688</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-3 159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-5 004</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-6 940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-17 170</a:t>
                      </a:r>
                    </a:p>
                  </a:txBody>
                  <a:tcPr marL="0" marR="0" marT="0" marB="0" anchor="b">
                    <a:lnL>
                      <a:noFill/>
                    </a:lnL>
                    <a:lnR>
                      <a:noFill/>
                    </a:lnR>
                    <a:lnT>
                      <a:noFill/>
                    </a:lnT>
                    <a:lnB>
                      <a:noFill/>
                    </a:lnB>
                  </a:tcPr>
                </a:tc>
                <a:extLst>
                  <a:ext uri="{0D108BD9-81ED-4DB2-BD59-A6C34878D82A}">
                    <a16:rowId xmlns:a16="http://schemas.microsoft.com/office/drawing/2014/main" val="10005"/>
                  </a:ext>
                </a:extLst>
              </a:tr>
              <a:tr h="205290">
                <a:tc>
                  <a:txBody>
                    <a:bodyPr/>
                    <a:lstStyle/>
                    <a:p>
                      <a:pPr algn="l" fontAlgn="b"/>
                      <a:r>
                        <a:rPr lang="en-US" sz="1200" b="0" i="0" u="none" strike="noStrike">
                          <a:solidFill>
                            <a:srgbClr val="000000"/>
                          </a:solidFill>
                          <a:effectLst/>
                          <a:latin typeface="Calibri" panose="020F0502020204030204" pitchFamily="34" charset="0"/>
                        </a:rPr>
                        <a:t>Support costs</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-42</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-221</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-355</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-509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-692</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-1 819</a:t>
                      </a:r>
                    </a:p>
                  </a:txBody>
                  <a:tcPr marL="0" marR="0" marT="0" marB="0" anchor="b">
                    <a:lnL>
                      <a:noFill/>
                    </a:lnL>
                    <a:lnR>
                      <a:noFill/>
                    </a:lnR>
                    <a:lnT>
                      <a:noFill/>
                    </a:lnT>
                    <a:lnB>
                      <a:noFill/>
                    </a:lnB>
                  </a:tcPr>
                </a:tc>
                <a:extLst>
                  <a:ext uri="{0D108BD9-81ED-4DB2-BD59-A6C34878D82A}">
                    <a16:rowId xmlns:a16="http://schemas.microsoft.com/office/drawing/2014/main" val="10006"/>
                  </a:ext>
                </a:extLst>
              </a:tr>
              <a:tr h="205290">
                <a:tc>
                  <a:txBody>
                    <a:bodyPr/>
                    <a:lstStyle/>
                    <a:p>
                      <a:pPr algn="l" fontAlgn="b"/>
                      <a:r>
                        <a:rPr lang="en-US" sz="1200" b="0" i="0" u="none" strike="noStrike" dirty="0">
                          <a:solidFill>
                            <a:srgbClr val="000000"/>
                          </a:solidFill>
                          <a:effectLst/>
                          <a:latin typeface="Calibri" panose="020F0502020204030204" pitchFamily="34" charset="0"/>
                        </a:rPr>
                        <a:t>G&amp;A</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-1 971</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-2 664</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-2 439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-2 679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-2 998</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-12 752</a:t>
                      </a:r>
                    </a:p>
                  </a:txBody>
                  <a:tcPr marL="0" marR="0" marT="0" marB="0" anchor="b">
                    <a:lnL>
                      <a:noFill/>
                    </a:lnL>
                    <a:lnR>
                      <a:noFill/>
                    </a:lnR>
                    <a:lnT>
                      <a:noFill/>
                    </a:lnT>
                    <a:lnB>
                      <a:noFill/>
                    </a:lnB>
                  </a:tcPr>
                </a:tc>
                <a:extLst>
                  <a:ext uri="{0D108BD9-81ED-4DB2-BD59-A6C34878D82A}">
                    <a16:rowId xmlns:a16="http://schemas.microsoft.com/office/drawing/2014/main" val="10007"/>
                  </a:ext>
                </a:extLst>
              </a:tr>
              <a:tr h="205290">
                <a:tc>
                  <a:txBody>
                    <a:bodyPr/>
                    <a:lstStyle/>
                    <a:p>
                      <a:pPr algn="l" fontAlgn="b"/>
                      <a:r>
                        <a:rPr lang="en-US" sz="1200" b="0" i="0" u="none" strike="noStrike" dirty="0">
                          <a:solidFill>
                            <a:srgbClr val="000000"/>
                          </a:solidFill>
                          <a:effectLst/>
                          <a:latin typeface="Calibri" panose="020F0502020204030204" pitchFamily="34" charset="0"/>
                        </a:rPr>
                        <a:t>VAT</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-61</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-213</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-382</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-594</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-1 251</a:t>
                      </a:r>
                    </a:p>
                  </a:txBody>
                  <a:tcPr marL="0" marR="0" marT="0" marB="0" anchor="b">
                    <a:lnL>
                      <a:noFill/>
                    </a:lnL>
                    <a:lnR>
                      <a:noFill/>
                    </a:lnR>
                    <a:lnT>
                      <a:noFill/>
                    </a:lnT>
                    <a:lnB>
                      <a:noFill/>
                    </a:lnB>
                  </a:tcPr>
                </a:tc>
                <a:extLst>
                  <a:ext uri="{0D108BD9-81ED-4DB2-BD59-A6C34878D82A}">
                    <a16:rowId xmlns:a16="http://schemas.microsoft.com/office/drawing/2014/main" val="10008"/>
                  </a:ext>
                </a:extLst>
              </a:tr>
              <a:tr h="205290">
                <a:tc>
                  <a:txBody>
                    <a:bodyPr/>
                    <a:lstStyle/>
                    <a:p>
                      <a:pPr algn="l" fontAlgn="b"/>
                      <a:r>
                        <a:rPr lang="en-US" sz="1200" b="0" i="0" u="none" strike="noStrike">
                          <a:solidFill>
                            <a:srgbClr val="000000"/>
                          </a:solidFill>
                          <a:effectLst/>
                          <a:latin typeface="Calibri" panose="020F0502020204030204" pitchFamily="34" charset="0"/>
                        </a:rPr>
                        <a:t>CIT</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-711</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-2 453</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-3 849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-7 034</a:t>
                      </a:r>
                    </a:p>
                  </a:txBody>
                  <a:tcPr marL="0" marR="0" marT="0" marB="0" anchor="b">
                    <a:lnL>
                      <a:noFill/>
                    </a:lnL>
                    <a:lnR>
                      <a:noFill/>
                    </a:lnR>
                    <a:lnT>
                      <a:noFill/>
                    </a:lnT>
                    <a:lnB>
                      <a:noFill/>
                    </a:lnB>
                  </a:tcPr>
                </a:tc>
                <a:extLst>
                  <a:ext uri="{0D108BD9-81ED-4DB2-BD59-A6C34878D82A}">
                    <a16:rowId xmlns:a16="http://schemas.microsoft.com/office/drawing/2014/main" val="10009"/>
                  </a:ext>
                </a:extLst>
              </a:tr>
              <a:tr h="20529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010"/>
                  </a:ext>
                </a:extLst>
              </a:tr>
              <a:tr h="205290">
                <a:tc>
                  <a:txBody>
                    <a:bodyPr/>
                    <a:lstStyle/>
                    <a:p>
                      <a:pPr algn="l" fontAlgn="b"/>
                      <a:r>
                        <a:rPr lang="en-US" sz="1200" b="1" i="0" u="none" strike="noStrike">
                          <a:solidFill>
                            <a:srgbClr val="000000"/>
                          </a:solidFill>
                          <a:effectLst/>
                          <a:latin typeface="Calibri" panose="020F0502020204030204" pitchFamily="34" charset="0"/>
                        </a:rPr>
                        <a:t>Cash flow from investing</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-2 734</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-5 814</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-7 427</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-11 298</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-14 369</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-41 641</a:t>
                      </a:r>
                    </a:p>
                  </a:txBody>
                  <a:tcPr marL="0" marR="0" marT="0" marB="0" anchor="b">
                    <a:lnL>
                      <a:noFill/>
                    </a:lnL>
                    <a:lnR>
                      <a:noFill/>
                    </a:lnR>
                    <a:lnT>
                      <a:noFill/>
                    </a:lnT>
                    <a:lnB>
                      <a:noFill/>
                    </a:lnB>
                    <a:solidFill>
                      <a:srgbClr val="B8CCE4"/>
                    </a:solidFill>
                  </a:tcPr>
                </a:tc>
                <a:extLst>
                  <a:ext uri="{0D108BD9-81ED-4DB2-BD59-A6C34878D82A}">
                    <a16:rowId xmlns:a16="http://schemas.microsoft.com/office/drawing/2014/main" val="10011"/>
                  </a:ext>
                </a:extLst>
              </a:tr>
              <a:tr h="205290">
                <a:tc>
                  <a:txBody>
                    <a:bodyPr/>
                    <a:lstStyle/>
                    <a:p>
                      <a:pPr algn="l" fontAlgn="b"/>
                      <a:r>
                        <a:rPr lang="en-US" sz="1200" b="0" i="0" u="none" strike="noStrike">
                          <a:solidFill>
                            <a:srgbClr val="000000"/>
                          </a:solidFill>
                          <a:effectLst/>
                          <a:latin typeface="Calibri" panose="020F0502020204030204" pitchFamily="34" charset="0"/>
                        </a:rPr>
                        <a:t>PDL Loans disbursed</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-4 765</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-28 678</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-59 363</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-97 537</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-140 373</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-330 715</a:t>
                      </a:r>
                    </a:p>
                  </a:txBody>
                  <a:tcPr marL="0" marR="0" marT="0" marB="0" anchor="b">
                    <a:lnL>
                      <a:noFill/>
                    </a:lnL>
                    <a:lnR>
                      <a:noFill/>
                    </a:lnR>
                    <a:lnT>
                      <a:noFill/>
                    </a:lnT>
                    <a:lnB>
                      <a:noFill/>
                    </a:lnB>
                  </a:tcPr>
                </a:tc>
                <a:extLst>
                  <a:ext uri="{0D108BD9-81ED-4DB2-BD59-A6C34878D82A}">
                    <a16:rowId xmlns:a16="http://schemas.microsoft.com/office/drawing/2014/main" val="10012"/>
                  </a:ext>
                </a:extLst>
              </a:tr>
              <a:tr h="205290">
                <a:tc>
                  <a:txBody>
                    <a:bodyPr/>
                    <a:lstStyle/>
                    <a:p>
                      <a:pPr algn="l" fontAlgn="b"/>
                      <a:r>
                        <a:rPr lang="en-US" sz="1200" b="0" i="0" u="none" strike="noStrike">
                          <a:solidFill>
                            <a:srgbClr val="000000"/>
                          </a:solidFill>
                          <a:effectLst/>
                          <a:latin typeface="Calibri" panose="020F0502020204030204" pitchFamily="34" charset="0"/>
                        </a:rPr>
                        <a:t>PDL Loans repaid</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2 599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22 864</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51 936</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86 239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126 004</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289 641</a:t>
                      </a:r>
                    </a:p>
                  </a:txBody>
                  <a:tcPr marL="0" marR="0" marT="0" marB="0" anchor="b">
                    <a:lnL>
                      <a:noFill/>
                    </a:lnL>
                    <a:lnR>
                      <a:noFill/>
                    </a:lnR>
                    <a:lnT>
                      <a:noFill/>
                    </a:lnT>
                    <a:lnB>
                      <a:noFill/>
                    </a:lnB>
                  </a:tcPr>
                </a:tc>
                <a:extLst>
                  <a:ext uri="{0D108BD9-81ED-4DB2-BD59-A6C34878D82A}">
                    <a16:rowId xmlns:a16="http://schemas.microsoft.com/office/drawing/2014/main" val="10013"/>
                  </a:ext>
                </a:extLst>
              </a:tr>
              <a:tr h="205290">
                <a:tc>
                  <a:txBody>
                    <a:bodyPr/>
                    <a:lstStyle/>
                    <a:p>
                      <a:pPr algn="l" fontAlgn="b"/>
                      <a:r>
                        <a:rPr lang="en-US" sz="1200" b="0" i="0" u="none" strike="noStrike">
                          <a:solidFill>
                            <a:srgbClr val="000000"/>
                          </a:solidFill>
                          <a:effectLst/>
                          <a:latin typeface="Calibri" panose="020F0502020204030204" pitchFamily="34" charset="0"/>
                        </a:rPr>
                        <a:t>Fixed assets &amp; software</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-567</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-567</a:t>
                      </a:r>
                    </a:p>
                  </a:txBody>
                  <a:tcPr marL="0" marR="0" marT="0" marB="0" anchor="b">
                    <a:lnL>
                      <a:noFill/>
                    </a:lnL>
                    <a:lnR>
                      <a:noFill/>
                    </a:lnR>
                    <a:lnT>
                      <a:noFill/>
                    </a:lnT>
                    <a:lnB>
                      <a:noFill/>
                    </a:lnB>
                  </a:tcPr>
                </a:tc>
                <a:extLst>
                  <a:ext uri="{0D108BD9-81ED-4DB2-BD59-A6C34878D82A}">
                    <a16:rowId xmlns:a16="http://schemas.microsoft.com/office/drawing/2014/main" val="10014"/>
                  </a:ext>
                </a:extLst>
              </a:tr>
              <a:tr h="20529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015"/>
                  </a:ext>
                </a:extLst>
              </a:tr>
              <a:tr h="205290">
                <a:tc>
                  <a:txBody>
                    <a:bodyPr/>
                    <a:lstStyle/>
                    <a:p>
                      <a:pPr algn="l" fontAlgn="b"/>
                      <a:r>
                        <a:rPr lang="en-US" sz="1200" b="1" i="0" u="none" strike="noStrike">
                          <a:solidFill>
                            <a:srgbClr val="000000"/>
                          </a:solidFill>
                          <a:effectLst/>
                          <a:latin typeface="Calibri" panose="020F0502020204030204" pitchFamily="34" charset="0"/>
                        </a:rPr>
                        <a:t>Cash flow from financing</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4 639</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3 674</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-797</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-2 439</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-7 207</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-2 129</a:t>
                      </a:r>
                    </a:p>
                  </a:txBody>
                  <a:tcPr marL="0" marR="0" marT="0" marB="0" anchor="b">
                    <a:lnL>
                      <a:noFill/>
                    </a:lnL>
                    <a:lnR>
                      <a:noFill/>
                    </a:lnR>
                    <a:lnT>
                      <a:noFill/>
                    </a:lnT>
                    <a:lnB>
                      <a:noFill/>
                    </a:lnB>
                    <a:solidFill>
                      <a:srgbClr val="B8CCE4"/>
                    </a:solidFill>
                  </a:tcPr>
                </a:tc>
                <a:extLst>
                  <a:ext uri="{0D108BD9-81ED-4DB2-BD59-A6C34878D82A}">
                    <a16:rowId xmlns:a16="http://schemas.microsoft.com/office/drawing/2014/main" val="10016"/>
                  </a:ext>
                </a:extLst>
              </a:tr>
              <a:tr h="205290">
                <a:tc>
                  <a:txBody>
                    <a:bodyPr/>
                    <a:lstStyle/>
                    <a:p>
                      <a:pPr algn="l" fontAlgn="b"/>
                      <a:r>
                        <a:rPr lang="en-US" sz="1200" b="0" i="0" u="none" strike="noStrike">
                          <a:solidFill>
                            <a:srgbClr val="000000"/>
                          </a:solidFill>
                          <a:effectLst/>
                          <a:latin typeface="Calibri" panose="020F0502020204030204" pitchFamily="34" charset="0"/>
                        </a:rPr>
                        <a:t>Contributed equity</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3 023</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1 635</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4 659</a:t>
                      </a:r>
                    </a:p>
                  </a:txBody>
                  <a:tcPr marL="0" marR="0" marT="0" marB="0" anchor="b">
                    <a:lnL>
                      <a:noFill/>
                    </a:lnL>
                    <a:lnR>
                      <a:noFill/>
                    </a:lnR>
                    <a:lnT>
                      <a:noFill/>
                    </a:lnT>
                    <a:lnB>
                      <a:noFill/>
                    </a:lnB>
                  </a:tcPr>
                </a:tc>
                <a:extLst>
                  <a:ext uri="{0D108BD9-81ED-4DB2-BD59-A6C34878D82A}">
                    <a16:rowId xmlns:a16="http://schemas.microsoft.com/office/drawing/2014/main" val="10017"/>
                  </a:ext>
                </a:extLst>
              </a:tr>
              <a:tr h="205290">
                <a:tc>
                  <a:txBody>
                    <a:bodyPr/>
                    <a:lstStyle/>
                    <a:p>
                      <a:pPr algn="l" fontAlgn="b"/>
                      <a:r>
                        <a:rPr lang="en-US" sz="1200" b="0" i="0" u="none" strike="noStrike" dirty="0" smtClean="0">
                          <a:solidFill>
                            <a:srgbClr val="000000"/>
                          </a:solidFill>
                          <a:effectLst/>
                          <a:latin typeface="Calibri" panose="020F0502020204030204" pitchFamily="34" charset="0"/>
                        </a:rPr>
                        <a:t>Loans</a:t>
                      </a:r>
                      <a:endParaRPr lang="en-US" sz="12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1 616</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2 039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249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3 904</a:t>
                      </a:r>
                    </a:p>
                  </a:txBody>
                  <a:tcPr marL="0" marR="0" marT="0" marB="0" anchor="b">
                    <a:lnL>
                      <a:noFill/>
                    </a:lnL>
                    <a:lnR>
                      <a:noFill/>
                    </a:lnR>
                    <a:lnT>
                      <a:noFill/>
                    </a:lnT>
                    <a:lnB>
                      <a:noFill/>
                    </a:lnB>
                  </a:tcPr>
                </a:tc>
                <a:extLst>
                  <a:ext uri="{0D108BD9-81ED-4DB2-BD59-A6C34878D82A}">
                    <a16:rowId xmlns:a16="http://schemas.microsoft.com/office/drawing/2014/main" val="10018"/>
                  </a:ext>
                </a:extLst>
              </a:tr>
              <a:tr h="205290">
                <a:tc>
                  <a:txBody>
                    <a:bodyPr/>
                    <a:lstStyle/>
                    <a:p>
                      <a:pPr algn="l" fontAlgn="b"/>
                      <a:r>
                        <a:rPr lang="en-US" sz="1200" b="0" i="0" u="none" strike="noStrike">
                          <a:solidFill>
                            <a:srgbClr val="000000"/>
                          </a:solidFill>
                          <a:effectLst/>
                          <a:latin typeface="Calibri" panose="020F0502020204030204" pitchFamily="34" charset="0"/>
                        </a:rPr>
                        <a:t>External debt financing</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extLst>
                  <a:ext uri="{0D108BD9-81ED-4DB2-BD59-A6C34878D82A}">
                    <a16:rowId xmlns:a16="http://schemas.microsoft.com/office/drawing/2014/main" val="10019"/>
                  </a:ext>
                </a:extLst>
              </a:tr>
              <a:tr h="205290">
                <a:tc>
                  <a:txBody>
                    <a:bodyPr/>
                    <a:lstStyle/>
                    <a:p>
                      <a:pPr algn="l" fontAlgn="b"/>
                      <a:r>
                        <a:rPr lang="en-US" sz="1200" b="0" i="0" u="none" strike="noStrike">
                          <a:solidFill>
                            <a:srgbClr val="000000"/>
                          </a:solidFill>
                          <a:effectLst/>
                          <a:latin typeface="Calibri" panose="020F0502020204030204" pitchFamily="34" charset="0"/>
                        </a:rPr>
                        <a:t>Dividends paid</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0</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-1 046</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-2 439</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-7 207</a:t>
                      </a:r>
                    </a:p>
                  </a:txBody>
                  <a:tcPr marL="0" marR="0" marT="0" marB="0" anchor="b">
                    <a:lnL>
                      <a:noFill/>
                    </a:lnL>
                    <a:lnR>
                      <a:noFill/>
                    </a:lnR>
                    <a:lnT>
                      <a:noFill/>
                    </a:lnT>
                    <a:lnB>
                      <a:noFill/>
                    </a:lnB>
                  </a:tcPr>
                </a:tc>
                <a:tc>
                  <a:txBody>
                    <a:bodyPr/>
                    <a:lstStyle/>
                    <a:p>
                      <a:pPr algn="r" fontAlgn="b"/>
                      <a:r>
                        <a:rPr lang="en-US" sz="1200" b="0" i="0" u="none" strike="noStrike">
                          <a:solidFill>
                            <a:srgbClr val="000000"/>
                          </a:solidFill>
                          <a:effectLst/>
                          <a:latin typeface="Calibri" panose="020F0502020204030204" pitchFamily="34" charset="0"/>
                        </a:rPr>
                        <a:t>-10 692</a:t>
                      </a:r>
                    </a:p>
                  </a:txBody>
                  <a:tcPr marL="0" marR="0" marT="0" marB="0" anchor="b">
                    <a:lnL>
                      <a:noFill/>
                    </a:lnL>
                    <a:lnR>
                      <a:noFill/>
                    </a:lnR>
                    <a:lnT>
                      <a:noFill/>
                    </a:lnT>
                    <a:lnB>
                      <a:noFill/>
                    </a:lnB>
                  </a:tcPr>
                </a:tc>
                <a:extLst>
                  <a:ext uri="{0D108BD9-81ED-4DB2-BD59-A6C34878D82A}">
                    <a16:rowId xmlns:a16="http://schemas.microsoft.com/office/drawing/2014/main" val="10020"/>
                  </a:ext>
                </a:extLst>
              </a:tr>
              <a:tr h="205290">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2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0021"/>
                  </a:ext>
                </a:extLst>
              </a:tr>
              <a:tr h="205290">
                <a:tc>
                  <a:txBody>
                    <a:bodyPr/>
                    <a:lstStyle/>
                    <a:p>
                      <a:pPr algn="l" fontAlgn="b"/>
                      <a:r>
                        <a:rPr lang="en-US" sz="1200" b="1" i="0" u="none" strike="noStrike">
                          <a:solidFill>
                            <a:srgbClr val="000000"/>
                          </a:solidFill>
                          <a:effectLst/>
                          <a:latin typeface="Calibri" panose="020F0502020204030204" pitchFamily="34" charset="0"/>
                        </a:rPr>
                        <a:t>Cash flow total</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211</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266</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395</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689</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a:solidFill>
                            <a:srgbClr val="000000"/>
                          </a:solidFill>
                          <a:effectLst/>
                          <a:latin typeface="Calibri" panose="020F0502020204030204" pitchFamily="34" charset="0"/>
                        </a:rPr>
                        <a:t>664</a:t>
                      </a:r>
                    </a:p>
                  </a:txBody>
                  <a:tcPr marL="0" marR="0" marT="0" marB="0" anchor="b">
                    <a:lnL>
                      <a:noFill/>
                    </a:lnL>
                    <a:lnR>
                      <a:noFill/>
                    </a:lnR>
                    <a:lnT>
                      <a:noFill/>
                    </a:lnT>
                    <a:lnB>
                      <a:noFill/>
                    </a:lnB>
                    <a:solidFill>
                      <a:srgbClr val="B8CCE4"/>
                    </a:solidFill>
                  </a:tcPr>
                </a:tc>
                <a:tc>
                  <a:txBody>
                    <a:bodyPr/>
                    <a:lstStyle/>
                    <a:p>
                      <a:pPr algn="r" fontAlgn="b"/>
                      <a:r>
                        <a:rPr lang="en-US" sz="1200" b="1" i="0" u="none" strike="noStrike" dirty="0">
                          <a:solidFill>
                            <a:srgbClr val="000000"/>
                          </a:solidFill>
                          <a:effectLst/>
                          <a:latin typeface="Calibri" panose="020F0502020204030204" pitchFamily="34" charset="0"/>
                        </a:rPr>
                        <a:t>2 226</a:t>
                      </a:r>
                    </a:p>
                  </a:txBody>
                  <a:tcPr marL="0" marR="0" marT="0" marB="0" anchor="b">
                    <a:lnL>
                      <a:noFill/>
                    </a:lnL>
                    <a:lnR>
                      <a:noFill/>
                    </a:lnR>
                    <a:lnT>
                      <a:noFill/>
                    </a:lnT>
                    <a:lnB>
                      <a:noFill/>
                    </a:lnB>
                    <a:solidFill>
                      <a:srgbClr val="B8CCE4"/>
                    </a:solidFill>
                  </a:tcPr>
                </a:tc>
                <a:extLst>
                  <a:ext uri="{0D108BD9-81ED-4DB2-BD59-A6C34878D82A}">
                    <a16:rowId xmlns:a16="http://schemas.microsoft.com/office/drawing/2014/main" val="10022"/>
                  </a:ext>
                </a:extLst>
              </a:tr>
            </a:tbl>
          </a:graphicData>
        </a:graphic>
      </p:graphicFrame>
    </p:spTree>
    <p:extLst>
      <p:ext uri="{BB962C8B-B14F-4D97-AF65-F5344CB8AC3E}">
        <p14:creationId xmlns:p14="http://schemas.microsoft.com/office/powerpoint/2010/main" val="3250185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58</a:t>
            </a:fld>
            <a:endParaRPr lang="ru-RU"/>
          </a:p>
        </p:txBody>
      </p:sp>
      <p:sp>
        <p:nvSpPr>
          <p:cNvPr id="3" name="Title 1"/>
          <p:cNvSpPr>
            <a:spLocks noGrp="1"/>
          </p:cNvSpPr>
          <p:nvPr>
            <p:ph type="title"/>
          </p:nvPr>
        </p:nvSpPr>
        <p:spPr>
          <a:xfrm>
            <a:off x="395536" y="116632"/>
            <a:ext cx="8159540" cy="312281"/>
          </a:xfrm>
        </p:spPr>
        <p:txBody>
          <a:bodyPr/>
          <a:lstStyle/>
          <a:p>
            <a:r>
              <a:rPr lang="en-US" b="1" dirty="0"/>
              <a:t>G&amp;A</a:t>
            </a:r>
          </a:p>
        </p:txBody>
      </p:sp>
      <p:graphicFrame>
        <p:nvGraphicFramePr>
          <p:cNvPr id="2" name="Table 1"/>
          <p:cNvGraphicFramePr>
            <a:graphicFrameLocks noGrp="1"/>
          </p:cNvGraphicFramePr>
          <p:nvPr>
            <p:extLst>
              <p:ext uri="{D42A27DB-BD31-4B8C-83A1-F6EECF244321}">
                <p14:modId xmlns:p14="http://schemas.microsoft.com/office/powerpoint/2010/main" val="3017970179"/>
              </p:ext>
            </p:extLst>
          </p:nvPr>
        </p:nvGraphicFramePr>
        <p:xfrm>
          <a:off x="179512" y="764704"/>
          <a:ext cx="8807572" cy="3312370"/>
        </p:xfrm>
        <a:graphic>
          <a:graphicData uri="http://schemas.openxmlformats.org/drawingml/2006/table">
            <a:tbl>
              <a:tblPr/>
              <a:tblGrid>
                <a:gridCol w="2826616">
                  <a:extLst>
                    <a:ext uri="{9D8B030D-6E8A-4147-A177-3AD203B41FA5}">
                      <a16:colId xmlns:a16="http://schemas.microsoft.com/office/drawing/2014/main" val="846602507"/>
                    </a:ext>
                  </a:extLst>
                </a:gridCol>
                <a:gridCol w="996826">
                  <a:extLst>
                    <a:ext uri="{9D8B030D-6E8A-4147-A177-3AD203B41FA5}">
                      <a16:colId xmlns:a16="http://schemas.microsoft.com/office/drawing/2014/main" val="2525990282"/>
                    </a:ext>
                  </a:extLst>
                </a:gridCol>
                <a:gridCol w="996826">
                  <a:extLst>
                    <a:ext uri="{9D8B030D-6E8A-4147-A177-3AD203B41FA5}">
                      <a16:colId xmlns:a16="http://schemas.microsoft.com/office/drawing/2014/main" val="18018415"/>
                    </a:ext>
                  </a:extLst>
                </a:gridCol>
                <a:gridCol w="996826">
                  <a:extLst>
                    <a:ext uri="{9D8B030D-6E8A-4147-A177-3AD203B41FA5}">
                      <a16:colId xmlns:a16="http://schemas.microsoft.com/office/drawing/2014/main" val="1560866283"/>
                    </a:ext>
                  </a:extLst>
                </a:gridCol>
                <a:gridCol w="996826">
                  <a:extLst>
                    <a:ext uri="{9D8B030D-6E8A-4147-A177-3AD203B41FA5}">
                      <a16:colId xmlns:a16="http://schemas.microsoft.com/office/drawing/2014/main" val="199865181"/>
                    </a:ext>
                  </a:extLst>
                </a:gridCol>
                <a:gridCol w="996826">
                  <a:extLst>
                    <a:ext uri="{9D8B030D-6E8A-4147-A177-3AD203B41FA5}">
                      <a16:colId xmlns:a16="http://schemas.microsoft.com/office/drawing/2014/main" val="1321411621"/>
                    </a:ext>
                  </a:extLst>
                </a:gridCol>
                <a:gridCol w="996826">
                  <a:extLst>
                    <a:ext uri="{9D8B030D-6E8A-4147-A177-3AD203B41FA5}">
                      <a16:colId xmlns:a16="http://schemas.microsoft.com/office/drawing/2014/main" val="3789409285"/>
                    </a:ext>
                  </a:extLst>
                </a:gridCol>
              </a:tblGrid>
              <a:tr h="331237">
                <a:tc>
                  <a:txBody>
                    <a:bodyPr/>
                    <a:lstStyle/>
                    <a:p>
                      <a:pPr algn="l" fontAlgn="b"/>
                      <a:r>
                        <a:rPr lang="en-US" sz="1400" b="1" i="0" u="none" strike="noStrike" dirty="0">
                          <a:solidFill>
                            <a:srgbClr val="000000"/>
                          </a:solidFill>
                          <a:effectLst/>
                          <a:latin typeface="Calibri" panose="020F0502020204030204" pitchFamily="34" charset="0"/>
                        </a:rPr>
                        <a:t>G&amp;A, </a:t>
                      </a:r>
                      <a:r>
                        <a:rPr lang="en-US" sz="1400" b="1" i="0" u="none" strike="noStrike" dirty="0" err="1">
                          <a:solidFill>
                            <a:srgbClr val="000000"/>
                          </a:solidFill>
                          <a:effectLst/>
                          <a:latin typeface="Calibri" panose="020F0502020204030204" pitchFamily="34" charset="0"/>
                        </a:rPr>
                        <a:t>thsd</a:t>
                      </a:r>
                      <a:r>
                        <a:rPr lang="en-US" sz="1400" b="1" i="0" u="none" strike="noStrike" dirty="0">
                          <a:solidFill>
                            <a:srgbClr val="000000"/>
                          </a:solidFill>
                          <a:effectLst/>
                          <a:latin typeface="Calibri" panose="020F0502020204030204" pitchFamily="34" charset="0"/>
                        </a:rPr>
                        <a:t> USD</a:t>
                      </a:r>
                    </a:p>
                  </a:txBody>
                  <a:tcPr marL="0" marR="0" marT="0" marB="0" anchor="b">
                    <a:lnL>
                      <a:noFill/>
                    </a:lnL>
                    <a:lnR>
                      <a:noFill/>
                    </a:lnR>
                    <a:lnT>
                      <a:noFill/>
                    </a:lnT>
                    <a:lnB>
                      <a:noFill/>
                    </a:lnB>
                    <a:solidFill>
                      <a:srgbClr val="DCE6F1"/>
                    </a:solidFill>
                  </a:tcPr>
                </a:tc>
                <a:tc>
                  <a:txBody>
                    <a:bodyPr/>
                    <a:lstStyle/>
                    <a:p>
                      <a:pPr algn="l" fontAlgn="b"/>
                      <a:endParaRPr lang="en-US" sz="1400" b="1"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CE6F1"/>
                    </a:solidFill>
                  </a:tcPr>
                </a:tc>
                <a:tc>
                  <a:txBody>
                    <a:bodyPr/>
                    <a:lstStyle/>
                    <a:p>
                      <a:pPr algn="l" fontAlgn="b"/>
                      <a:endParaRPr lang="en-US" sz="14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Timeline</a:t>
                      </a:r>
                    </a:p>
                  </a:txBody>
                  <a:tcPr marL="0" marR="0" marT="0" marB="0" anchor="b">
                    <a:lnL>
                      <a:noFill/>
                    </a:lnL>
                    <a:lnR>
                      <a:noFill/>
                    </a:lnR>
                    <a:lnT>
                      <a:noFill/>
                    </a:lnT>
                    <a:lnB>
                      <a:noFill/>
                    </a:lnB>
                    <a:solidFill>
                      <a:srgbClr val="DCE6F1"/>
                    </a:solidFill>
                  </a:tcPr>
                </a:tc>
                <a:tc>
                  <a:txBody>
                    <a:bodyPr/>
                    <a:lstStyle/>
                    <a:p>
                      <a:pPr algn="l" fontAlgn="b"/>
                      <a:endParaRPr lang="en-US" sz="14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CE6F1"/>
                    </a:solidFill>
                  </a:tcPr>
                </a:tc>
                <a:tc>
                  <a:txBody>
                    <a:bodyPr/>
                    <a:lstStyle/>
                    <a:p>
                      <a:pPr algn="l" fontAlgn="b"/>
                      <a:endParaRPr lang="en-US" sz="14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CE6F1"/>
                    </a:solidFill>
                  </a:tcPr>
                </a:tc>
                <a:tc>
                  <a:txBody>
                    <a:bodyPr/>
                    <a:lstStyle/>
                    <a:p>
                      <a:pPr algn="l" fontAlgn="b"/>
                      <a:endParaRPr lang="en-US" sz="1400" b="1"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solidFill>
                      <a:srgbClr val="DCE6F1"/>
                    </a:solidFill>
                  </a:tcPr>
                </a:tc>
                <a:extLst>
                  <a:ext uri="{0D108BD9-81ED-4DB2-BD59-A6C34878D82A}">
                    <a16:rowId xmlns:a16="http://schemas.microsoft.com/office/drawing/2014/main" val="3454714164"/>
                  </a:ext>
                </a:extLst>
              </a:tr>
              <a:tr h="331237">
                <a:tc>
                  <a:txBody>
                    <a:bodyPr/>
                    <a:lstStyle/>
                    <a:p>
                      <a:pPr algn="l" fontAlgn="b"/>
                      <a:r>
                        <a:rPr lang="en-US" sz="1400" b="1" i="0" u="none" strike="noStrike">
                          <a:solidFill>
                            <a:srgbClr val="000000"/>
                          </a:solidFill>
                          <a:effectLst/>
                          <a:latin typeface="Calibri" panose="020F0502020204030204" pitchFamily="34" charset="0"/>
                        </a:rPr>
                        <a:t>Expenses category</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2016</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2017</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2018</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2019</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2020</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dirty="0">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926357802"/>
                  </a:ext>
                </a:extLst>
              </a:tr>
              <a:tr h="331237">
                <a:tc>
                  <a:txBody>
                    <a:bodyPr/>
                    <a:lstStyle/>
                    <a:p>
                      <a:pPr algn="l" fontAlgn="b"/>
                      <a:r>
                        <a:rPr lang="en-US" sz="1400" b="1" i="0" u="none" strike="noStrike" dirty="0">
                          <a:solidFill>
                            <a:srgbClr val="000000"/>
                          </a:solidFill>
                          <a:effectLst/>
                          <a:latin typeface="Calibri" panose="020F0502020204030204" pitchFamily="34" charset="0"/>
                        </a:rPr>
                        <a:t>Salary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1 172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1 998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1 858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2 099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2 417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9 544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496859923"/>
                  </a:ext>
                </a:extLst>
              </a:tr>
              <a:tr h="331237">
                <a:tc>
                  <a:txBody>
                    <a:bodyPr/>
                    <a:lstStyle/>
                    <a:p>
                      <a:pPr algn="l" fontAlgn="b"/>
                      <a:r>
                        <a:rPr lang="en-US" sz="1400" b="1" i="0" u="none" strike="noStrike">
                          <a:solidFill>
                            <a:srgbClr val="000000"/>
                          </a:solidFill>
                          <a:effectLst/>
                          <a:latin typeface="Calibri" panose="020F0502020204030204" pitchFamily="34" charset="0"/>
                        </a:rPr>
                        <a:t>Rent</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137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191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191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191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882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182732837"/>
                  </a:ext>
                </a:extLst>
              </a:tr>
              <a:tr h="331237">
                <a:tc>
                  <a:txBody>
                    <a:bodyPr/>
                    <a:lstStyle/>
                    <a:p>
                      <a:pPr algn="l" fontAlgn="b"/>
                      <a:r>
                        <a:rPr lang="en-US" sz="1400" b="1" i="0" u="none" strike="noStrike">
                          <a:solidFill>
                            <a:srgbClr val="000000"/>
                          </a:solidFill>
                          <a:effectLst/>
                          <a:latin typeface="Calibri" panose="020F0502020204030204" pitchFamily="34" charset="0"/>
                        </a:rPr>
                        <a:t>Marketing &amp; PR</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78</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94</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456</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179375853"/>
                  </a:ext>
                </a:extLst>
              </a:tr>
              <a:tr h="331237">
                <a:tc>
                  <a:txBody>
                    <a:bodyPr/>
                    <a:lstStyle/>
                    <a:p>
                      <a:pPr algn="l" fontAlgn="b"/>
                      <a:r>
                        <a:rPr lang="en-US" sz="1400" b="1" i="0" u="none" strike="noStrike">
                          <a:solidFill>
                            <a:srgbClr val="000000"/>
                          </a:solidFill>
                          <a:effectLst/>
                          <a:latin typeface="Calibri" panose="020F0502020204030204" pitchFamily="34" charset="0"/>
                        </a:rPr>
                        <a:t>IT</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189</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147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775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895299573"/>
                  </a:ext>
                </a:extLst>
              </a:tr>
              <a:tr h="331237">
                <a:tc>
                  <a:txBody>
                    <a:bodyPr/>
                    <a:lstStyle/>
                    <a:p>
                      <a:pPr algn="l" fontAlgn="b"/>
                      <a:r>
                        <a:rPr lang="en-US" sz="1400" b="1" i="0" u="none" strike="noStrike">
                          <a:solidFill>
                            <a:srgbClr val="000000"/>
                          </a:solidFill>
                          <a:effectLst/>
                          <a:latin typeface="Calibri" panose="020F0502020204030204" pitchFamily="34" charset="0"/>
                        </a:rPr>
                        <a:t>Legal</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51418644"/>
                  </a:ext>
                </a:extLst>
              </a:tr>
              <a:tr h="331237">
                <a:tc>
                  <a:txBody>
                    <a:bodyPr/>
                    <a:lstStyle/>
                    <a:p>
                      <a:pPr algn="l" fontAlgn="b"/>
                      <a:r>
                        <a:rPr lang="en-US" sz="1400" b="1" i="0" u="none" strike="noStrike">
                          <a:solidFill>
                            <a:srgbClr val="000000"/>
                          </a:solidFill>
                          <a:effectLst/>
                          <a:latin typeface="Calibri" panose="020F0502020204030204" pitchFamily="34" charset="0"/>
                        </a:rPr>
                        <a:t>Travel</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203</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3789102482"/>
                  </a:ext>
                </a:extLst>
              </a:tr>
              <a:tr h="331237">
                <a:tc>
                  <a:txBody>
                    <a:bodyPr/>
                    <a:lstStyle/>
                    <a:p>
                      <a:pPr algn="l" fontAlgn="b"/>
                      <a:r>
                        <a:rPr lang="en-US" sz="1400" b="1" i="0" u="none" strike="noStrike">
                          <a:solidFill>
                            <a:srgbClr val="000000"/>
                          </a:solidFill>
                          <a:effectLst/>
                          <a:latin typeface="Calibri" panose="020F0502020204030204" pitchFamily="34" charset="0"/>
                        </a:rPr>
                        <a:t>Contingency</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310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211</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107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842</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670708063"/>
                  </a:ext>
                </a:extLst>
              </a:tr>
              <a:tr h="331237">
                <a:tc>
                  <a:txBody>
                    <a:bodyPr/>
                    <a:lstStyle/>
                    <a:p>
                      <a:pPr algn="l" fontAlgn="b"/>
                      <a:r>
                        <a:rPr lang="en-US" sz="1400" b="1" i="0" u="none" strike="noStrike">
                          <a:solidFill>
                            <a:srgbClr val="000000"/>
                          </a:solidFill>
                          <a:effectLst/>
                          <a:latin typeface="Calibri" panose="020F0502020204030204" pitchFamily="34" charset="0"/>
                        </a:rPr>
                        <a:t>Total</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1 971</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2 664</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2 439</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2 679</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2 998</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tc>
                  <a:txBody>
                    <a:bodyPr/>
                    <a:lstStyle/>
                    <a:p>
                      <a:pPr algn="r" fontAlgn="b"/>
                      <a:r>
                        <a:rPr lang="en-US" sz="1400" b="1" i="0" u="none" strike="noStrike" dirty="0">
                          <a:solidFill>
                            <a:srgbClr val="000000"/>
                          </a:solidFill>
                          <a:effectLst/>
                          <a:latin typeface="Calibri" panose="020F0502020204030204" pitchFamily="34" charset="0"/>
                        </a:rPr>
                        <a:t>12 752</a:t>
                      </a:r>
                    </a:p>
                  </a:txBody>
                  <a:tcPr marL="0" marR="0" marT="0" marB="0" anchor="b">
                    <a:lnL>
                      <a:noFill/>
                    </a:lnL>
                    <a:lnR>
                      <a:noFill/>
                    </a:lnR>
                    <a:lnT w="6350" cap="flat" cmpd="sng" algn="ctr">
                      <a:solidFill>
                        <a:srgbClr val="95B3D7"/>
                      </a:solidFill>
                      <a:prstDash val="solid"/>
                      <a:round/>
                      <a:headEnd type="none" w="med" len="med"/>
                      <a:tailEnd type="none" w="med" len="med"/>
                    </a:lnT>
                    <a:lnB>
                      <a:noFill/>
                    </a:lnB>
                    <a:solidFill>
                      <a:srgbClr val="DCE6F1"/>
                    </a:solidFill>
                  </a:tcPr>
                </a:tc>
                <a:extLst>
                  <a:ext uri="{0D108BD9-81ED-4DB2-BD59-A6C34878D82A}">
                    <a16:rowId xmlns:a16="http://schemas.microsoft.com/office/drawing/2014/main" val="2848098215"/>
                  </a:ext>
                </a:extLst>
              </a:tr>
            </a:tbl>
          </a:graphicData>
        </a:graphic>
      </p:graphicFrame>
    </p:spTree>
    <p:extLst>
      <p:ext uri="{BB962C8B-B14F-4D97-AF65-F5344CB8AC3E}">
        <p14:creationId xmlns:p14="http://schemas.microsoft.com/office/powerpoint/2010/main" val="231589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F305DA-160D-498F-B102-A1D8643B4A2C}" type="slidenum">
              <a:rPr lang="ru-RU" smtClean="0"/>
              <a:pPr/>
              <a:t>59</a:t>
            </a:fld>
            <a:endParaRPr lang="ru-RU"/>
          </a:p>
        </p:txBody>
      </p:sp>
      <p:sp>
        <p:nvSpPr>
          <p:cNvPr id="3" name="Title 1"/>
          <p:cNvSpPr>
            <a:spLocks noGrp="1"/>
          </p:cNvSpPr>
          <p:nvPr>
            <p:ph type="title"/>
          </p:nvPr>
        </p:nvSpPr>
        <p:spPr>
          <a:xfrm>
            <a:off x="395536" y="116632"/>
            <a:ext cx="8159540" cy="312281"/>
          </a:xfrm>
        </p:spPr>
        <p:txBody>
          <a:bodyPr/>
          <a:lstStyle/>
          <a:p>
            <a:r>
              <a:rPr lang="en-US" b="1" dirty="0"/>
              <a:t>One-off budget</a:t>
            </a:r>
          </a:p>
        </p:txBody>
      </p:sp>
      <p:sp>
        <p:nvSpPr>
          <p:cNvPr id="6" name="TextBox 5"/>
          <p:cNvSpPr txBox="1"/>
          <p:nvPr/>
        </p:nvSpPr>
        <p:spPr>
          <a:xfrm>
            <a:off x="7245699" y="88923"/>
            <a:ext cx="731482" cy="461665"/>
          </a:xfrm>
          <a:prstGeom prst="rect">
            <a:avLst/>
          </a:prstGeom>
          <a:noFill/>
        </p:spPr>
        <p:txBody>
          <a:bodyPr wrap="none" rtlCol="0">
            <a:spAutoFit/>
          </a:bodyPr>
          <a:lstStyle/>
          <a:p>
            <a:r>
              <a:rPr lang="en-US" sz="2400" dirty="0">
                <a:solidFill>
                  <a:srgbClr val="FF0000"/>
                </a:solidFill>
              </a:rPr>
              <a:t>Yury</a:t>
            </a:r>
          </a:p>
        </p:txBody>
      </p:sp>
      <p:graphicFrame>
        <p:nvGraphicFramePr>
          <p:cNvPr id="2" name="Таблица 1"/>
          <p:cNvGraphicFramePr>
            <a:graphicFrameLocks noGrp="1"/>
          </p:cNvGraphicFramePr>
          <p:nvPr>
            <p:extLst>
              <p:ext uri="{D42A27DB-BD31-4B8C-83A1-F6EECF244321}">
                <p14:modId xmlns:p14="http://schemas.microsoft.com/office/powerpoint/2010/main" val="525789942"/>
              </p:ext>
            </p:extLst>
          </p:nvPr>
        </p:nvGraphicFramePr>
        <p:xfrm>
          <a:off x="825500" y="1295400"/>
          <a:ext cx="7493000" cy="4267200"/>
        </p:xfrm>
        <a:graphic>
          <a:graphicData uri="http://schemas.openxmlformats.org/drawingml/2006/table">
            <a:tbl>
              <a:tblPr/>
              <a:tblGrid>
                <a:gridCol w="3848100">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57200">
                  <a:extLst>
                    <a:ext uri="{9D8B030D-6E8A-4147-A177-3AD203B41FA5}">
                      <a16:colId xmlns:a16="http://schemas.microsoft.com/office/drawing/2014/main" val="20002"/>
                    </a:ext>
                  </a:extLst>
                </a:gridCol>
                <a:gridCol w="2730500">
                  <a:extLst>
                    <a:ext uri="{9D8B030D-6E8A-4147-A177-3AD203B41FA5}">
                      <a16:colId xmlns:a16="http://schemas.microsoft.com/office/drawing/2014/main" val="20003"/>
                    </a:ext>
                  </a:extLst>
                </a:gridCol>
              </a:tblGrid>
              <a:tr h="200025">
                <a:tc>
                  <a:txBody>
                    <a:bodyPr/>
                    <a:lstStyle/>
                    <a:p>
                      <a:pPr algn="l" fontAlgn="b"/>
                      <a:r>
                        <a:rPr lang="en-US" sz="1400" b="1" i="0" u="none" strike="noStrike">
                          <a:solidFill>
                            <a:srgbClr val="000000"/>
                          </a:solidFill>
                          <a:effectLst/>
                          <a:latin typeface="Calibri" panose="020F0502020204030204" pitchFamily="34" charset="0"/>
                        </a:rPr>
                        <a:t>Expenses category</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Total</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tc>
                  <a:txBody>
                    <a:bodyPr/>
                    <a:lstStyle/>
                    <a:p>
                      <a:pPr algn="ctr" fontAlgn="b"/>
                      <a:r>
                        <a:rPr lang="en-US" sz="1400" b="1" i="0" u="none" strike="noStrike">
                          <a:solidFill>
                            <a:srgbClr val="000000"/>
                          </a:solidFill>
                          <a:effectLst/>
                          <a:latin typeface="Calibri" panose="020F0502020204030204" pitchFamily="34" charset="0"/>
                        </a:rPr>
                        <a:t>Type</a:t>
                      </a:r>
                    </a:p>
                  </a:txBody>
                  <a:tcPr marL="0" marR="0" marT="0" marB="0" anchor="b">
                    <a:lnL>
                      <a:noFill/>
                    </a:lnL>
                    <a:lnR>
                      <a:noFill/>
                    </a:lnR>
                    <a:lnT>
                      <a:noFill/>
                    </a:lnT>
                    <a:lnB w="6350" cap="flat" cmpd="sng" algn="ctr">
                      <a:solidFill>
                        <a:srgbClr val="95B3D7"/>
                      </a:solidFill>
                      <a:prstDash val="solid"/>
                      <a:round/>
                      <a:headEnd type="none" w="med" len="med"/>
                      <a:tailEnd type="none" w="med" len="med"/>
                    </a:lnB>
                    <a:solidFill>
                      <a:srgbClr val="DCE6F1"/>
                    </a:solidFill>
                  </a:tcPr>
                </a:tc>
                <a:extLst>
                  <a:ext uri="{0D108BD9-81ED-4DB2-BD59-A6C34878D82A}">
                    <a16:rowId xmlns:a16="http://schemas.microsoft.com/office/drawing/2014/main" val="10000"/>
                  </a:ext>
                </a:extLst>
              </a:tr>
              <a:tr h="200025">
                <a:tc>
                  <a:txBody>
                    <a:bodyPr/>
                    <a:lstStyle/>
                    <a:p>
                      <a:pPr algn="l" fontAlgn="b"/>
                      <a:r>
                        <a:rPr lang="en-US" sz="1400" b="1" i="0" u="none" strike="noStrike">
                          <a:solidFill>
                            <a:srgbClr val="000000"/>
                          </a:solidFill>
                          <a:effectLst/>
                          <a:latin typeface="Calibri" panose="020F0502020204030204" pitchFamily="34" charset="0"/>
                        </a:rPr>
                        <a:t>Licensing</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110</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1"/>
                  </a:ext>
                </a:extLst>
              </a:tr>
              <a:tr h="200025">
                <a:tc>
                  <a:txBody>
                    <a:bodyPr/>
                    <a:lstStyle/>
                    <a:p>
                      <a:pPr algn="l" fontAlgn="b"/>
                      <a:r>
                        <a:rPr lang="fr-FR" sz="1400" b="0" i="0" u="none" strike="noStrike">
                          <a:solidFill>
                            <a:srgbClr val="000000"/>
                          </a:solidFill>
                          <a:effectLst/>
                          <a:latin typeface="Calibri" panose="020F0502020204030204" pitchFamily="34" charset="0"/>
                        </a:rPr>
                        <a:t>ML License acquisition (transaction expenses) </a:t>
                      </a:r>
                    </a:p>
                  </a:txBody>
                  <a:tcPr marL="85725"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100</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Written-off to expenses</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2"/>
                  </a:ext>
                </a:extLst>
              </a:tr>
              <a:tr h="200025">
                <a:tc>
                  <a:txBody>
                    <a:bodyPr/>
                    <a:lstStyle/>
                    <a:p>
                      <a:pPr algn="l" fontAlgn="b"/>
                      <a:r>
                        <a:rPr lang="en-US" sz="1400" b="0" i="0" u="none" strike="noStrike">
                          <a:solidFill>
                            <a:srgbClr val="000000"/>
                          </a:solidFill>
                          <a:effectLst/>
                          <a:latin typeface="Calibri" panose="020F0502020204030204" pitchFamily="34" charset="0"/>
                        </a:rPr>
                        <a:t>Company registration expenses</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Written-off to expenses</a:t>
                      </a:r>
                    </a:p>
                  </a:txBody>
                  <a:tcPr marL="0" marR="0" marT="0" marB="0" anchor="b">
                    <a:lnL>
                      <a:noFill/>
                    </a:lnL>
                    <a:lnR>
                      <a:noFill/>
                    </a:lnR>
                    <a:lnT>
                      <a:noFill/>
                    </a:lnT>
                    <a:lnB>
                      <a:noFill/>
                    </a:lnB>
                  </a:tcPr>
                </a:tc>
                <a:extLst>
                  <a:ext uri="{0D108BD9-81ED-4DB2-BD59-A6C34878D82A}">
                    <a16:rowId xmlns:a16="http://schemas.microsoft.com/office/drawing/2014/main" val="10003"/>
                  </a:ext>
                </a:extLst>
              </a:tr>
              <a:tr h="200025">
                <a:tc>
                  <a:txBody>
                    <a:bodyPr/>
                    <a:lstStyle/>
                    <a:p>
                      <a:pPr algn="l" fontAlgn="b"/>
                      <a:r>
                        <a:rPr lang="en-US" sz="1400" b="1" i="0" u="none" strike="noStrike">
                          <a:solidFill>
                            <a:srgbClr val="000000"/>
                          </a:solidFill>
                          <a:effectLst/>
                          <a:latin typeface="Calibri" panose="020F0502020204030204" pitchFamily="34" charset="0"/>
                        </a:rPr>
                        <a:t>Offices</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174</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Capitalized</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4"/>
                  </a:ext>
                </a:extLst>
              </a:tr>
              <a:tr h="200025">
                <a:tc>
                  <a:txBody>
                    <a:bodyPr/>
                    <a:lstStyle/>
                    <a:p>
                      <a:pPr algn="l" fontAlgn="b"/>
                      <a:r>
                        <a:rPr lang="en-US" sz="1400" b="1" i="0" u="none" strike="noStrike">
                          <a:solidFill>
                            <a:srgbClr val="000000"/>
                          </a:solidFill>
                          <a:effectLst/>
                          <a:latin typeface="Calibri" panose="020F0502020204030204" pitchFamily="34" charset="0"/>
                        </a:rPr>
                        <a:t>IT</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167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05"/>
                  </a:ext>
                </a:extLst>
              </a:tr>
              <a:tr h="200025">
                <a:tc>
                  <a:txBody>
                    <a:bodyPr/>
                    <a:lstStyle/>
                    <a:p>
                      <a:pPr algn="l" fontAlgn="b"/>
                      <a:r>
                        <a:rPr lang="en-US" sz="1400" b="0" i="0" u="none" strike="noStrike">
                          <a:solidFill>
                            <a:srgbClr val="000000"/>
                          </a:solidFill>
                          <a:effectLst/>
                          <a:latin typeface="Calibri" panose="020F0502020204030204" pitchFamily="34" charset="0"/>
                        </a:rPr>
                        <a:t>Terrasoft adaptation &amp; translation</a:t>
                      </a:r>
                    </a:p>
                  </a:txBody>
                  <a:tcPr marL="85725"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r" fontAlgn="b"/>
                      <a:r>
                        <a:rPr lang="en-US" sz="1400" b="0" i="0" u="none" strike="noStrike">
                          <a:solidFill>
                            <a:srgbClr val="000000"/>
                          </a:solidFill>
                          <a:effectLst/>
                          <a:latin typeface="Calibri" panose="020F0502020204030204" pitchFamily="34" charset="0"/>
                        </a:rPr>
                        <a:t>70</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Capitalized</a:t>
                      </a:r>
                    </a:p>
                  </a:txBody>
                  <a:tcPr marL="0" marR="0" marT="0" marB="0" anchor="b">
                    <a:lnL>
                      <a:noFill/>
                    </a:lnL>
                    <a:lnR>
                      <a:noFill/>
                    </a:lnR>
                    <a:lnT w="6350" cap="flat" cmpd="sng" algn="ctr">
                      <a:solidFill>
                        <a:srgbClr val="95B3D7"/>
                      </a:solidFill>
                      <a:prstDash val="solid"/>
                      <a:round/>
                      <a:headEnd type="none" w="med" len="med"/>
                      <a:tailEnd type="none" w="med" len="med"/>
                    </a:lnT>
                    <a:lnB>
                      <a:noFill/>
                    </a:lnB>
                  </a:tcPr>
                </a:tc>
                <a:extLst>
                  <a:ext uri="{0D108BD9-81ED-4DB2-BD59-A6C34878D82A}">
                    <a16:rowId xmlns:a16="http://schemas.microsoft.com/office/drawing/2014/main" val="10006"/>
                  </a:ext>
                </a:extLst>
              </a:tr>
              <a:tr h="200025">
                <a:tc>
                  <a:txBody>
                    <a:bodyPr/>
                    <a:lstStyle/>
                    <a:p>
                      <a:pPr algn="l" fontAlgn="b"/>
                      <a:r>
                        <a:rPr lang="en-US" sz="1400" b="0" i="0" u="none" strike="noStrike">
                          <a:solidFill>
                            <a:srgbClr val="000000"/>
                          </a:solidFill>
                          <a:effectLst/>
                          <a:latin typeface="Calibri" panose="020F0502020204030204" pitchFamily="34" charset="0"/>
                        </a:rPr>
                        <a:t>ML Web Site development</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Capitalized</a:t>
                      </a:r>
                    </a:p>
                  </a:txBody>
                  <a:tcPr marL="0" marR="0" marT="0" marB="0" anchor="b">
                    <a:lnL>
                      <a:noFill/>
                    </a:lnL>
                    <a:lnR>
                      <a:noFill/>
                    </a:lnR>
                    <a:lnT>
                      <a:noFill/>
                    </a:lnT>
                    <a:lnB>
                      <a:noFill/>
                    </a:lnB>
                  </a:tcPr>
                </a:tc>
                <a:extLst>
                  <a:ext uri="{0D108BD9-81ED-4DB2-BD59-A6C34878D82A}">
                    <a16:rowId xmlns:a16="http://schemas.microsoft.com/office/drawing/2014/main" val="10007"/>
                  </a:ext>
                </a:extLst>
              </a:tr>
              <a:tr h="200025">
                <a:tc>
                  <a:txBody>
                    <a:bodyPr/>
                    <a:lstStyle/>
                    <a:p>
                      <a:pPr algn="l" fontAlgn="b"/>
                      <a:r>
                        <a:rPr lang="en-US" sz="1400" b="0" i="0" u="none" strike="noStrike">
                          <a:solidFill>
                            <a:srgbClr val="000000"/>
                          </a:solidFill>
                          <a:effectLst/>
                          <a:latin typeface="Calibri" panose="020F0502020204030204" pitchFamily="34" charset="0"/>
                        </a:rPr>
                        <a:t>Contact center licenses</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Capitalized</a:t>
                      </a:r>
                    </a:p>
                  </a:txBody>
                  <a:tcPr marL="0" marR="0" marT="0" marB="0" anchor="b">
                    <a:lnL>
                      <a:noFill/>
                    </a:lnL>
                    <a:lnR>
                      <a:noFill/>
                    </a:lnR>
                    <a:lnT>
                      <a:noFill/>
                    </a:lnT>
                    <a:lnB>
                      <a:noFill/>
                    </a:lnB>
                  </a:tcPr>
                </a:tc>
                <a:extLst>
                  <a:ext uri="{0D108BD9-81ED-4DB2-BD59-A6C34878D82A}">
                    <a16:rowId xmlns:a16="http://schemas.microsoft.com/office/drawing/2014/main" val="10008"/>
                  </a:ext>
                </a:extLst>
              </a:tr>
              <a:tr h="200025">
                <a:tc>
                  <a:txBody>
                    <a:bodyPr/>
                    <a:lstStyle/>
                    <a:p>
                      <a:pPr algn="l" fontAlgn="b"/>
                      <a:r>
                        <a:rPr lang="en-US" sz="1400" b="0" i="0" u="none" strike="noStrike">
                          <a:solidFill>
                            <a:srgbClr val="000000"/>
                          </a:solidFill>
                          <a:effectLst/>
                          <a:latin typeface="Calibri" panose="020F0502020204030204" pitchFamily="34" charset="0"/>
                        </a:rPr>
                        <a:t>Contact center implementation</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7</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Written-off to expenses</a:t>
                      </a:r>
                    </a:p>
                  </a:txBody>
                  <a:tcPr marL="0" marR="0" marT="0" marB="0" anchor="b">
                    <a:lnL>
                      <a:noFill/>
                    </a:lnL>
                    <a:lnR>
                      <a:noFill/>
                    </a:lnR>
                    <a:lnT>
                      <a:noFill/>
                    </a:lnT>
                    <a:lnB>
                      <a:noFill/>
                    </a:lnB>
                  </a:tcPr>
                </a:tc>
                <a:extLst>
                  <a:ext uri="{0D108BD9-81ED-4DB2-BD59-A6C34878D82A}">
                    <a16:rowId xmlns:a16="http://schemas.microsoft.com/office/drawing/2014/main" val="10009"/>
                  </a:ext>
                </a:extLst>
              </a:tr>
              <a:tr h="200025">
                <a:tc>
                  <a:txBody>
                    <a:bodyPr/>
                    <a:lstStyle/>
                    <a:p>
                      <a:pPr algn="l" fontAlgn="b"/>
                      <a:r>
                        <a:rPr lang="en-US" sz="1400" b="0" i="0" u="none" strike="noStrike">
                          <a:solidFill>
                            <a:srgbClr val="000000"/>
                          </a:solidFill>
                          <a:effectLst/>
                          <a:latin typeface="Calibri" panose="020F0502020204030204" pitchFamily="34" charset="0"/>
                        </a:rPr>
                        <a:t>Mobile application development</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Capitalized</a:t>
                      </a:r>
                    </a:p>
                  </a:txBody>
                  <a:tcPr marL="0" marR="0" marT="0" marB="0" anchor="b">
                    <a:lnL>
                      <a:noFill/>
                    </a:lnL>
                    <a:lnR>
                      <a:noFill/>
                    </a:lnR>
                    <a:lnT>
                      <a:noFill/>
                    </a:lnT>
                    <a:lnB>
                      <a:noFill/>
                    </a:lnB>
                  </a:tcPr>
                </a:tc>
                <a:extLst>
                  <a:ext uri="{0D108BD9-81ED-4DB2-BD59-A6C34878D82A}">
                    <a16:rowId xmlns:a16="http://schemas.microsoft.com/office/drawing/2014/main" val="10010"/>
                  </a:ext>
                </a:extLst>
              </a:tr>
              <a:tr h="200025">
                <a:tc>
                  <a:txBody>
                    <a:bodyPr/>
                    <a:lstStyle/>
                    <a:p>
                      <a:pPr algn="l" fontAlgn="b"/>
                      <a:r>
                        <a:rPr lang="en-US" sz="1400" b="0" i="0" u="none" strike="noStrike">
                          <a:solidFill>
                            <a:srgbClr val="000000"/>
                          </a:solidFill>
                          <a:effectLst/>
                          <a:latin typeface="Calibri" panose="020F0502020204030204" pitchFamily="34" charset="0"/>
                        </a:rPr>
                        <a:t>Social network scoring development</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Capitalized</a:t>
                      </a:r>
                    </a:p>
                  </a:txBody>
                  <a:tcPr marL="0" marR="0" marT="0" marB="0" anchor="b">
                    <a:lnL>
                      <a:noFill/>
                    </a:lnL>
                    <a:lnR>
                      <a:noFill/>
                    </a:lnR>
                    <a:lnT>
                      <a:noFill/>
                    </a:lnT>
                    <a:lnB>
                      <a:noFill/>
                    </a:lnB>
                  </a:tcPr>
                </a:tc>
                <a:extLst>
                  <a:ext uri="{0D108BD9-81ED-4DB2-BD59-A6C34878D82A}">
                    <a16:rowId xmlns:a16="http://schemas.microsoft.com/office/drawing/2014/main" val="10011"/>
                  </a:ext>
                </a:extLst>
              </a:tr>
              <a:tr h="200025">
                <a:tc>
                  <a:txBody>
                    <a:bodyPr/>
                    <a:lstStyle/>
                    <a:p>
                      <a:pPr algn="l" fontAlgn="b"/>
                      <a:r>
                        <a:rPr lang="en-US" sz="1400" b="0" i="0" u="none" strike="noStrike">
                          <a:solidFill>
                            <a:srgbClr val="000000"/>
                          </a:solidFill>
                          <a:effectLst/>
                          <a:latin typeface="Calibri" panose="020F0502020204030204" pitchFamily="34" charset="0"/>
                        </a:rPr>
                        <a:t>Push notification system</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15</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Capitalized</a:t>
                      </a:r>
                    </a:p>
                  </a:txBody>
                  <a:tcPr marL="0" marR="0" marT="0" marB="0" anchor="b">
                    <a:lnL>
                      <a:noFill/>
                    </a:lnL>
                    <a:lnR>
                      <a:noFill/>
                    </a:lnR>
                    <a:lnT>
                      <a:noFill/>
                    </a:lnT>
                    <a:lnB>
                      <a:noFill/>
                    </a:lnB>
                  </a:tcPr>
                </a:tc>
                <a:extLst>
                  <a:ext uri="{0D108BD9-81ED-4DB2-BD59-A6C34878D82A}">
                    <a16:rowId xmlns:a16="http://schemas.microsoft.com/office/drawing/2014/main" val="10012"/>
                  </a:ext>
                </a:extLst>
              </a:tr>
              <a:tr h="200025">
                <a:tc>
                  <a:txBody>
                    <a:bodyPr/>
                    <a:lstStyle/>
                    <a:p>
                      <a:pPr algn="l" fontAlgn="b"/>
                      <a:r>
                        <a:rPr lang="en-US" sz="1400" b="0" i="0" u="none" strike="noStrike">
                          <a:solidFill>
                            <a:srgbClr val="000000"/>
                          </a:solidFill>
                          <a:effectLst/>
                          <a:latin typeface="Calibri" panose="020F0502020204030204" pitchFamily="34" charset="0"/>
                        </a:rPr>
                        <a:t>Initial payment to payment provider(deposit)</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5</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Written-off to expenses</a:t>
                      </a:r>
                    </a:p>
                  </a:txBody>
                  <a:tcPr marL="0" marR="0" marT="0" marB="0" anchor="b">
                    <a:lnL>
                      <a:noFill/>
                    </a:lnL>
                    <a:lnR>
                      <a:noFill/>
                    </a:lnR>
                    <a:lnT>
                      <a:noFill/>
                    </a:lnT>
                    <a:lnB>
                      <a:noFill/>
                    </a:lnB>
                  </a:tcPr>
                </a:tc>
                <a:extLst>
                  <a:ext uri="{0D108BD9-81ED-4DB2-BD59-A6C34878D82A}">
                    <a16:rowId xmlns:a16="http://schemas.microsoft.com/office/drawing/2014/main" val="10013"/>
                  </a:ext>
                </a:extLst>
              </a:tr>
              <a:tr h="200025">
                <a:tc>
                  <a:txBody>
                    <a:bodyPr/>
                    <a:lstStyle/>
                    <a:p>
                      <a:pPr algn="l" fontAlgn="b"/>
                      <a:r>
                        <a:rPr lang="en-US" sz="1400" b="0" i="0" u="none" strike="noStrike">
                          <a:solidFill>
                            <a:srgbClr val="000000"/>
                          </a:solidFill>
                          <a:effectLst/>
                          <a:latin typeface="Calibri" panose="020F0502020204030204" pitchFamily="34" charset="0"/>
                        </a:rPr>
                        <a:t>Marketing Analytics Solution</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12</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Capitalized</a:t>
                      </a:r>
                    </a:p>
                  </a:txBody>
                  <a:tcPr marL="0" marR="0" marT="0" marB="0" anchor="b">
                    <a:lnL>
                      <a:noFill/>
                    </a:lnL>
                    <a:lnR>
                      <a:noFill/>
                    </a:lnR>
                    <a:lnT>
                      <a:noFill/>
                    </a:lnT>
                    <a:lnB>
                      <a:noFill/>
                    </a:lnB>
                  </a:tcPr>
                </a:tc>
                <a:extLst>
                  <a:ext uri="{0D108BD9-81ED-4DB2-BD59-A6C34878D82A}">
                    <a16:rowId xmlns:a16="http://schemas.microsoft.com/office/drawing/2014/main" val="10014"/>
                  </a:ext>
                </a:extLst>
              </a:tr>
              <a:tr h="200025">
                <a:tc>
                  <a:txBody>
                    <a:bodyPr/>
                    <a:lstStyle/>
                    <a:p>
                      <a:pPr algn="l" fontAlgn="b"/>
                      <a:r>
                        <a:rPr lang="en-US" sz="1400" b="0" i="0" u="none" strike="noStrike">
                          <a:solidFill>
                            <a:srgbClr val="000000"/>
                          </a:solidFill>
                          <a:effectLst/>
                          <a:latin typeface="Calibri" panose="020F0502020204030204" pitchFamily="34" charset="0"/>
                        </a:rPr>
                        <a:t>Local General Ledger license</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3</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Capitalized</a:t>
                      </a:r>
                    </a:p>
                  </a:txBody>
                  <a:tcPr marL="0" marR="0" marT="0" marB="0" anchor="b">
                    <a:lnL>
                      <a:noFill/>
                    </a:lnL>
                    <a:lnR>
                      <a:noFill/>
                    </a:lnR>
                    <a:lnT>
                      <a:noFill/>
                    </a:lnT>
                    <a:lnB>
                      <a:noFill/>
                    </a:lnB>
                  </a:tcPr>
                </a:tc>
                <a:extLst>
                  <a:ext uri="{0D108BD9-81ED-4DB2-BD59-A6C34878D82A}">
                    <a16:rowId xmlns:a16="http://schemas.microsoft.com/office/drawing/2014/main" val="10015"/>
                  </a:ext>
                </a:extLst>
              </a:tr>
              <a:tr h="200025">
                <a:tc>
                  <a:txBody>
                    <a:bodyPr/>
                    <a:lstStyle/>
                    <a:p>
                      <a:pPr algn="l" fontAlgn="b"/>
                      <a:r>
                        <a:rPr lang="en-US" sz="1400" b="0" i="0" u="none" strike="noStrike">
                          <a:solidFill>
                            <a:srgbClr val="000000"/>
                          </a:solidFill>
                          <a:effectLst/>
                          <a:latin typeface="Calibri" panose="020F0502020204030204" pitchFamily="34" charset="0"/>
                        </a:rPr>
                        <a:t>Local General Ledger implementation</a:t>
                      </a:r>
                    </a:p>
                  </a:txBody>
                  <a:tcPr marL="85725" marR="0" marT="0" marB="0" anchor="b">
                    <a:lnL>
                      <a:noFill/>
                    </a:lnL>
                    <a:lnR>
                      <a:noFill/>
                    </a:lnR>
                    <a:lnT>
                      <a:noFill/>
                    </a:lnT>
                    <a:lnB>
                      <a:noFill/>
                    </a:lnB>
                  </a:tcPr>
                </a:tc>
                <a:tc>
                  <a:txBody>
                    <a:bodyPr/>
                    <a:lstStyle/>
                    <a:p>
                      <a:pPr algn="r" fontAlgn="b"/>
                      <a:r>
                        <a:rPr lang="en-US" sz="1400" b="0" i="0" u="none" strike="noStrike">
                          <a:solidFill>
                            <a:srgbClr val="000000"/>
                          </a:solidFill>
                          <a:effectLst/>
                          <a:latin typeface="Calibri" panose="020F0502020204030204" pitchFamily="34" charset="0"/>
                        </a:rPr>
                        <a:t>10</a:t>
                      </a:r>
                    </a:p>
                  </a:txBody>
                  <a:tcPr marL="0" marR="0" marT="0" marB="0" anchor="b">
                    <a:lnL>
                      <a:noFill/>
                    </a:lnL>
                    <a:lnR>
                      <a:noFill/>
                    </a:lnR>
                    <a:lnT>
                      <a:noFill/>
                    </a:lnT>
                    <a:lnB>
                      <a:noFill/>
                    </a:lnB>
                  </a:tcPr>
                </a:tc>
                <a:tc>
                  <a:txBody>
                    <a:bodyPr/>
                    <a:lstStyle/>
                    <a:p>
                      <a:pPr algn="l" fontAlgn="b"/>
                      <a:endParaRPr lang="en-US" sz="14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Written-off to expenses</a:t>
                      </a:r>
                    </a:p>
                  </a:txBody>
                  <a:tcPr marL="0" marR="0" marT="0" marB="0" anchor="b">
                    <a:lnL>
                      <a:noFill/>
                    </a:lnL>
                    <a:lnR>
                      <a:noFill/>
                    </a:lnR>
                    <a:lnT>
                      <a:noFill/>
                    </a:lnT>
                    <a:lnB>
                      <a:noFill/>
                    </a:lnB>
                  </a:tcPr>
                </a:tc>
                <a:extLst>
                  <a:ext uri="{0D108BD9-81ED-4DB2-BD59-A6C34878D82A}">
                    <a16:rowId xmlns:a16="http://schemas.microsoft.com/office/drawing/2014/main" val="10016"/>
                  </a:ext>
                </a:extLst>
              </a:tr>
              <a:tr h="200025">
                <a:tc>
                  <a:txBody>
                    <a:bodyPr/>
                    <a:lstStyle/>
                    <a:p>
                      <a:pPr algn="l" fontAlgn="b"/>
                      <a:r>
                        <a:rPr lang="en-US" sz="1400" b="1" i="0" u="none" strike="noStrike">
                          <a:solidFill>
                            <a:srgbClr val="000000"/>
                          </a:solidFill>
                          <a:effectLst/>
                          <a:latin typeface="Calibri" panose="020F0502020204030204" pitchFamily="34" charset="0"/>
                        </a:rPr>
                        <a:t>Recruiting</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60</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Written-off to expenses</a:t>
                      </a:r>
                    </a:p>
                  </a:txBody>
                  <a:tcPr marL="0" marR="0" marT="0" marB="0" anchor="b">
                    <a:lnL>
                      <a:noFill/>
                    </a:lnL>
                    <a:lnR>
                      <a:noFill/>
                    </a:lnR>
                    <a:lnT>
                      <a:noFill/>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7"/>
                  </a:ext>
                </a:extLst>
              </a:tr>
              <a:tr h="200025">
                <a:tc>
                  <a:txBody>
                    <a:bodyPr/>
                    <a:lstStyle/>
                    <a:p>
                      <a:pPr algn="l" fontAlgn="b"/>
                      <a:r>
                        <a:rPr lang="en-US" sz="1400" b="1" i="0" u="none" strike="noStrike">
                          <a:solidFill>
                            <a:srgbClr val="000000"/>
                          </a:solidFill>
                          <a:effectLst/>
                          <a:latin typeface="Calibri" panose="020F0502020204030204" pitchFamily="34" charset="0"/>
                        </a:rPr>
                        <a:t>Brand registration</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r" fontAlgn="b"/>
                      <a:r>
                        <a:rPr lang="en-US" sz="1400" b="1" i="0" u="none" strike="noStrike">
                          <a:solidFill>
                            <a:srgbClr val="000000"/>
                          </a:solidFill>
                          <a:effectLst/>
                          <a:latin typeface="Calibri" panose="020F0502020204030204" pitchFamily="34" charset="0"/>
                        </a:rPr>
                        <a:t>55</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tc>
                  <a:txBody>
                    <a:bodyPr/>
                    <a:lstStyle/>
                    <a:p>
                      <a:pPr algn="l" fontAlgn="b"/>
                      <a:r>
                        <a:rPr lang="en-US" sz="1400" b="1" i="0" u="none" strike="noStrike">
                          <a:solidFill>
                            <a:srgbClr val="000000"/>
                          </a:solidFill>
                          <a:effectLst/>
                          <a:latin typeface="Calibri" panose="020F0502020204030204" pitchFamily="34" charset="0"/>
                        </a:rPr>
                        <a:t>Capitalized</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tcPr>
                </a:tc>
                <a:extLst>
                  <a:ext uri="{0D108BD9-81ED-4DB2-BD59-A6C34878D82A}">
                    <a16:rowId xmlns:a16="http://schemas.microsoft.com/office/drawing/2014/main" val="10018"/>
                  </a:ext>
                </a:extLst>
              </a:tr>
              <a:tr h="200025">
                <a:tc>
                  <a:txBody>
                    <a:bodyPr/>
                    <a:lstStyle/>
                    <a:p>
                      <a:pPr algn="l" fontAlgn="b"/>
                      <a:r>
                        <a:rPr lang="en-US" sz="1400" b="1" i="0" u="none" strike="noStrike" dirty="0">
                          <a:solidFill>
                            <a:srgbClr val="000000"/>
                          </a:solidFill>
                          <a:effectLst/>
                          <a:latin typeface="Calibri" panose="020F0502020204030204" pitchFamily="34" charset="0"/>
                        </a:rPr>
                        <a:t>CAPEX total</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r" fontAlgn="b"/>
                      <a:r>
                        <a:rPr lang="en-US" sz="1400" b="1" i="0" u="none" strike="noStrike">
                          <a:solidFill>
                            <a:srgbClr val="000000"/>
                          </a:solidFill>
                          <a:effectLst/>
                          <a:latin typeface="Calibri" panose="020F0502020204030204" pitchFamily="34" charset="0"/>
                        </a:rPr>
                        <a:t>567</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400" b="1" i="0" u="none" strike="noStrike">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tc>
                  <a:txBody>
                    <a:bodyPr/>
                    <a:lstStyle/>
                    <a:p>
                      <a:pPr algn="l" fontAlgn="b"/>
                      <a:r>
                        <a:rPr lang="en-US" sz="1400" b="1" i="0" u="none" strike="noStrike" dirty="0">
                          <a:solidFill>
                            <a:srgbClr val="000000"/>
                          </a:solidFill>
                          <a:effectLst/>
                          <a:latin typeface="Calibri" panose="020F0502020204030204" pitchFamily="34" charset="0"/>
                        </a:rPr>
                        <a:t> </a:t>
                      </a:r>
                    </a:p>
                  </a:txBody>
                  <a:tcPr marL="0" marR="0" marT="0" marB="0" anchor="b">
                    <a:lnL>
                      <a:noFill/>
                    </a:lnL>
                    <a:lnR>
                      <a:noFill/>
                    </a:lnR>
                    <a:lnT w="6350" cap="flat" cmpd="sng" algn="ctr">
                      <a:solidFill>
                        <a:srgbClr val="95B3D7"/>
                      </a:solidFill>
                      <a:prstDash val="solid"/>
                      <a:round/>
                      <a:headEnd type="none" w="med" len="med"/>
                      <a:tailEnd type="none" w="med" len="med"/>
                    </a:lnT>
                    <a:lnB w="6350" cap="flat" cmpd="sng" algn="ctr">
                      <a:solidFill>
                        <a:srgbClr val="95B3D7"/>
                      </a:solidFill>
                      <a:prstDash val="solid"/>
                      <a:round/>
                      <a:headEnd type="none" w="med" len="med"/>
                      <a:tailEnd type="none" w="med" len="med"/>
                    </a:lnB>
                    <a:solidFill>
                      <a:srgbClr val="B8CCE4"/>
                    </a:solidFill>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1625427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2. Market Overview</a:t>
            </a:r>
          </a:p>
        </p:txBody>
      </p:sp>
      <p:sp>
        <p:nvSpPr>
          <p:cNvPr id="4" name="Номер слайда 3"/>
          <p:cNvSpPr>
            <a:spLocks noGrp="1"/>
          </p:cNvSpPr>
          <p:nvPr>
            <p:ph type="sldNum" sz="quarter" idx="12"/>
          </p:nvPr>
        </p:nvSpPr>
        <p:spPr/>
        <p:txBody>
          <a:bodyPr/>
          <a:lstStyle/>
          <a:p>
            <a:fld id="{D7F305DA-160D-498F-B102-A1D8643B4A2C}" type="slidenum">
              <a:rPr lang="ru-RU" smtClean="0"/>
              <a:pPr/>
              <a:t>6</a:t>
            </a:fld>
            <a:endParaRPr lang="ru-RU"/>
          </a:p>
        </p:txBody>
      </p:sp>
    </p:spTree>
    <p:extLst>
      <p:ext uri="{BB962C8B-B14F-4D97-AF65-F5344CB8AC3E}">
        <p14:creationId xmlns:p14="http://schemas.microsoft.com/office/powerpoint/2010/main" val="23504230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9. Project Risks &amp; Mitigation </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60</a:t>
            </a:fld>
            <a:endParaRPr lang="ru-RU"/>
          </a:p>
        </p:txBody>
      </p:sp>
    </p:spTree>
    <p:extLst>
      <p:ext uri="{BB962C8B-B14F-4D97-AF65-F5344CB8AC3E}">
        <p14:creationId xmlns:p14="http://schemas.microsoft.com/office/powerpoint/2010/main" val="752220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Identified Risks &amp; Their Mitigation 1/2</a:t>
            </a:r>
          </a:p>
        </p:txBody>
      </p:sp>
      <p:sp>
        <p:nvSpPr>
          <p:cNvPr id="4" name="Slide Number Placeholder 3"/>
          <p:cNvSpPr>
            <a:spLocks noGrp="1"/>
          </p:cNvSpPr>
          <p:nvPr>
            <p:ph type="sldNum" sz="quarter" idx="12"/>
          </p:nvPr>
        </p:nvSpPr>
        <p:spPr/>
        <p:txBody>
          <a:bodyPr/>
          <a:lstStyle/>
          <a:p>
            <a:fld id="{D7F305DA-160D-498F-B102-A1D8643B4A2C}" type="slidenum">
              <a:rPr lang="ru-RU" smtClean="0"/>
              <a:t>61</a:t>
            </a:fld>
            <a:endParaRPr lang="ru-RU"/>
          </a:p>
        </p:txBody>
      </p:sp>
      <p:graphicFrame>
        <p:nvGraphicFramePr>
          <p:cNvPr id="7" name="Таблица 6"/>
          <p:cNvGraphicFramePr>
            <a:graphicFrameLocks noGrp="1"/>
          </p:cNvGraphicFramePr>
          <p:nvPr>
            <p:extLst>
              <p:ext uri="{D42A27DB-BD31-4B8C-83A1-F6EECF244321}">
                <p14:modId xmlns:p14="http://schemas.microsoft.com/office/powerpoint/2010/main" val="756231430"/>
              </p:ext>
            </p:extLst>
          </p:nvPr>
        </p:nvGraphicFramePr>
        <p:xfrm>
          <a:off x="114385" y="692696"/>
          <a:ext cx="8904391" cy="5029200"/>
        </p:xfrm>
        <a:graphic>
          <a:graphicData uri="http://schemas.openxmlformats.org/drawingml/2006/table">
            <a:tbl>
              <a:tblPr firstRow="1" bandRow="1">
                <a:tableStyleId>{5C22544A-7EE6-4342-B048-85BDC9FD1C3A}</a:tableStyleId>
              </a:tblPr>
              <a:tblGrid>
                <a:gridCol w="297764">
                  <a:extLst>
                    <a:ext uri="{9D8B030D-6E8A-4147-A177-3AD203B41FA5}">
                      <a16:colId xmlns:a16="http://schemas.microsoft.com/office/drawing/2014/main" val="20000"/>
                    </a:ext>
                  </a:extLst>
                </a:gridCol>
                <a:gridCol w="1063507">
                  <a:extLst>
                    <a:ext uri="{9D8B030D-6E8A-4147-A177-3AD203B41FA5}">
                      <a16:colId xmlns:a16="http://schemas.microsoft.com/office/drawing/2014/main" val="20001"/>
                    </a:ext>
                  </a:extLst>
                </a:gridCol>
                <a:gridCol w="3297900">
                  <a:extLst>
                    <a:ext uri="{9D8B030D-6E8A-4147-A177-3AD203B41FA5}">
                      <a16:colId xmlns:a16="http://schemas.microsoft.com/office/drawing/2014/main" val="20002"/>
                    </a:ext>
                  </a:extLst>
                </a:gridCol>
                <a:gridCol w="4245220">
                  <a:extLst>
                    <a:ext uri="{9D8B030D-6E8A-4147-A177-3AD203B41FA5}">
                      <a16:colId xmlns:a16="http://schemas.microsoft.com/office/drawing/2014/main" val="20003"/>
                    </a:ext>
                  </a:extLst>
                </a:gridCol>
              </a:tblGrid>
              <a:tr h="293404">
                <a:tc>
                  <a:txBody>
                    <a:bodyPr/>
                    <a:lstStyle/>
                    <a:p>
                      <a:pPr algn="ctr"/>
                      <a:r>
                        <a:rPr lang="en-US" sz="1400" dirty="0"/>
                        <a:t>#</a:t>
                      </a:r>
                      <a:endParaRPr lang="ru-RU" sz="1400" dirty="0"/>
                    </a:p>
                  </a:txBody>
                  <a:tcPr/>
                </a:tc>
                <a:tc>
                  <a:txBody>
                    <a:bodyPr/>
                    <a:lstStyle/>
                    <a:p>
                      <a:pPr algn="ctr"/>
                      <a:r>
                        <a:rPr lang="en-US" sz="1400" dirty="0"/>
                        <a:t>Risk type</a:t>
                      </a:r>
                      <a:endParaRPr lang="ru-RU" sz="1400" dirty="0"/>
                    </a:p>
                  </a:txBody>
                  <a:tcPr/>
                </a:tc>
                <a:tc>
                  <a:txBody>
                    <a:bodyPr/>
                    <a:lstStyle/>
                    <a:p>
                      <a:pPr algn="ctr"/>
                      <a:r>
                        <a:rPr lang="en-US" sz="1400" dirty="0"/>
                        <a:t>Risk</a:t>
                      </a:r>
                      <a:endParaRPr lang="ru-RU" sz="1400" dirty="0"/>
                    </a:p>
                  </a:txBody>
                  <a:tcPr/>
                </a:tc>
                <a:tc>
                  <a:txBody>
                    <a:bodyPr/>
                    <a:lstStyle/>
                    <a:p>
                      <a:pPr algn="ctr"/>
                      <a:r>
                        <a:rPr lang="en-US" sz="1400" dirty="0"/>
                        <a:t>Mitigation tool</a:t>
                      </a:r>
                      <a:endParaRPr lang="ru-RU" sz="1400" dirty="0"/>
                    </a:p>
                  </a:txBody>
                  <a:tcPr/>
                </a:tc>
                <a:extLst>
                  <a:ext uri="{0D108BD9-81ED-4DB2-BD59-A6C34878D82A}">
                    <a16:rowId xmlns:a16="http://schemas.microsoft.com/office/drawing/2014/main" val="10000"/>
                  </a:ext>
                </a:extLst>
              </a:tr>
              <a:tr h="668982">
                <a:tc>
                  <a:txBody>
                    <a:bodyPr/>
                    <a:lstStyle/>
                    <a:p>
                      <a:pPr algn="ctr"/>
                      <a:r>
                        <a:rPr lang="en-US" sz="1200" dirty="0"/>
                        <a:t>1</a:t>
                      </a:r>
                      <a:endParaRPr lang="ru-RU" sz="1200" dirty="0"/>
                    </a:p>
                  </a:txBody>
                  <a:tcPr anchor="ctr"/>
                </a:tc>
                <a:tc>
                  <a:txBody>
                    <a:bodyPr/>
                    <a:lstStyle/>
                    <a:p>
                      <a:pPr algn="ctr"/>
                      <a:r>
                        <a:rPr lang="en-US" sz="1400" b="0" dirty="0">
                          <a:solidFill>
                            <a:schemeClr val="tx1"/>
                          </a:solidFill>
                        </a:rPr>
                        <a:t>Ta</a:t>
                      </a:r>
                      <a:r>
                        <a:rPr lang="en-US" sz="1400" b="0" baseline="0" dirty="0">
                          <a:solidFill>
                            <a:schemeClr val="tx1"/>
                          </a:solidFill>
                        </a:rPr>
                        <a:t>rget license</a:t>
                      </a:r>
                      <a:endParaRPr lang="ru-RU" sz="1400" b="0" dirty="0">
                        <a:solidFill>
                          <a:schemeClr val="tx1"/>
                        </a:solidFill>
                      </a:endParaRPr>
                    </a:p>
                  </a:txBody>
                  <a:tcPr anchor="ctr"/>
                </a:tc>
                <a:tc>
                  <a:txBody>
                    <a:bodyPr/>
                    <a:lstStyle/>
                    <a:p>
                      <a:pPr marL="285750" indent="-285750" algn="l">
                        <a:buFont typeface="Arial" panose="020B0604020202020204" pitchFamily="34" charset="0"/>
                        <a:buChar char="•"/>
                      </a:pPr>
                      <a:r>
                        <a:rPr lang="en-US" sz="1400" dirty="0">
                          <a:solidFill>
                            <a:schemeClr val="tx1"/>
                          </a:solidFill>
                        </a:rPr>
                        <a:t>Long</a:t>
                      </a:r>
                      <a:r>
                        <a:rPr lang="en-US" sz="1400" baseline="0" dirty="0">
                          <a:solidFill>
                            <a:schemeClr val="tx1"/>
                          </a:solidFill>
                        </a:rPr>
                        <a:t> period of getting license</a:t>
                      </a:r>
                    </a:p>
                    <a:p>
                      <a:pPr marL="285750" indent="-285750" algn="l">
                        <a:buFont typeface="Arial" panose="020B0604020202020204" pitchFamily="34" charset="0"/>
                        <a:buChar char="•"/>
                      </a:pPr>
                      <a:r>
                        <a:rPr lang="en-US" sz="1400" baseline="0" dirty="0">
                          <a:solidFill>
                            <a:schemeClr val="tx1"/>
                          </a:solidFill>
                        </a:rPr>
                        <a:t>License reject</a:t>
                      </a:r>
                      <a:endParaRPr lang="en-US" sz="1400" dirty="0">
                        <a:solidFill>
                          <a:schemeClr val="tx1"/>
                        </a:solidFill>
                      </a:endParaRPr>
                    </a:p>
                  </a:txBody>
                  <a:tcPr anchor="ctr"/>
                </a:tc>
                <a:tc>
                  <a:txBody>
                    <a:bodyPr/>
                    <a:lstStyle/>
                    <a:p>
                      <a:pPr marL="285750" indent="-285750" algn="l" defTabSz="914400" rtl="0" eaLnBrk="1" latinLnBrk="0" hangingPunct="1">
                        <a:buFont typeface="Arial" panose="020B0604020202020204" pitchFamily="34" charset="0"/>
                        <a:buChar char="•"/>
                      </a:pPr>
                      <a:r>
                        <a:rPr lang="en-US" sz="1400" kern="1200" baseline="0" dirty="0">
                          <a:solidFill>
                            <a:schemeClr val="tx1"/>
                          </a:solidFill>
                          <a:latin typeface="+mn-lt"/>
                          <a:ea typeface="+mn-ea"/>
                          <a:cs typeface="+mn-cs"/>
                        </a:rPr>
                        <a:t>Using lobby resource</a:t>
                      </a:r>
                      <a:endParaRPr lang="en-US" sz="1400" kern="1200" dirty="0">
                        <a:solidFill>
                          <a:schemeClr val="dk1"/>
                        </a:solidFill>
                        <a:latin typeface="+mn-lt"/>
                        <a:ea typeface="+mn-ea"/>
                        <a:cs typeface="+mn-cs"/>
                      </a:endParaRPr>
                    </a:p>
                    <a:p>
                      <a:pPr marL="285750" indent="-285750" algn="l" defTabSz="914400" rtl="0" eaLnBrk="1" latinLnBrk="0" hangingPunct="1">
                        <a:buFont typeface="Arial" panose="020B0604020202020204" pitchFamily="34" charset="0"/>
                        <a:buChar char="•"/>
                      </a:pPr>
                      <a:r>
                        <a:rPr lang="en-US" sz="1400" b="0" kern="1200" baseline="0" dirty="0">
                          <a:solidFill>
                            <a:schemeClr val="dk1"/>
                          </a:solidFill>
                          <a:latin typeface="+mn-lt"/>
                          <a:ea typeface="+mn-ea"/>
                          <a:cs typeface="+mn-cs"/>
                        </a:rPr>
                        <a:t>Buying existing ML license</a:t>
                      </a:r>
                    </a:p>
                    <a:p>
                      <a:pPr marL="285750" indent="-285750" algn="l" defTabSz="914400" rtl="0" eaLnBrk="1" latinLnBrk="0" hangingPunct="1">
                        <a:buFont typeface="Arial" panose="020B0604020202020204" pitchFamily="34" charset="0"/>
                        <a:buChar char="•"/>
                      </a:pPr>
                      <a:r>
                        <a:rPr lang="en-US" sz="1400" b="0" kern="1200" baseline="0" dirty="0">
                          <a:solidFill>
                            <a:schemeClr val="dk1"/>
                          </a:solidFill>
                          <a:latin typeface="+mn-lt"/>
                          <a:ea typeface="+mn-ea"/>
                          <a:cs typeface="+mn-cs"/>
                        </a:rPr>
                        <a:t>Rent the license (Creative scheme)</a:t>
                      </a:r>
                      <a:endParaRPr lang="en-US" sz="1400" b="0" kern="1200" baseline="0" dirty="0">
                        <a:solidFill>
                          <a:schemeClr val="tx1"/>
                        </a:solidFill>
                        <a:latin typeface="+mn-lt"/>
                        <a:ea typeface="+mn-ea"/>
                        <a:cs typeface="+mn-cs"/>
                      </a:endParaRPr>
                    </a:p>
                  </a:txBody>
                  <a:tcPr anchor="ctr"/>
                </a:tc>
                <a:extLst>
                  <a:ext uri="{0D108BD9-81ED-4DB2-BD59-A6C34878D82A}">
                    <a16:rowId xmlns:a16="http://schemas.microsoft.com/office/drawing/2014/main" val="10001"/>
                  </a:ext>
                </a:extLst>
              </a:tr>
              <a:tr h="704169">
                <a:tc>
                  <a:txBody>
                    <a:bodyPr/>
                    <a:lstStyle/>
                    <a:p>
                      <a:pPr algn="ctr"/>
                      <a:r>
                        <a:rPr lang="en-US" sz="1200" dirty="0"/>
                        <a:t>2</a:t>
                      </a:r>
                      <a:endParaRPr lang="ru-RU" sz="1200" dirty="0"/>
                    </a:p>
                  </a:txBody>
                  <a:tcPr anchor="ctr"/>
                </a:tc>
                <a:tc>
                  <a:txBody>
                    <a:bodyPr/>
                    <a:lstStyle/>
                    <a:p>
                      <a:pPr algn="ctr"/>
                      <a:r>
                        <a:rPr lang="en-US" sz="1400" b="0" dirty="0">
                          <a:solidFill>
                            <a:schemeClr val="tx1"/>
                          </a:solidFill>
                        </a:rPr>
                        <a:t>Target</a:t>
                      </a:r>
                      <a:r>
                        <a:rPr lang="en-US" sz="1400" b="0" baseline="0" dirty="0">
                          <a:solidFill>
                            <a:schemeClr val="tx1"/>
                          </a:solidFill>
                        </a:rPr>
                        <a:t> business model</a:t>
                      </a:r>
                      <a:endParaRPr lang="ru-RU" sz="1400" b="0" dirty="0">
                        <a:solidFill>
                          <a:schemeClr val="tx1"/>
                        </a:solidFill>
                      </a:endParaRPr>
                    </a:p>
                  </a:txBody>
                  <a:tcPr anchor="ctr"/>
                </a:tc>
                <a:tc>
                  <a:txBody>
                    <a:bodyPr/>
                    <a:lstStyle/>
                    <a:p>
                      <a:pPr marL="285750" indent="-285750" algn="l" defTabSz="914400" rtl="0" eaLnBrk="1" latinLnBrk="0" hangingPunct="1">
                        <a:buFont typeface="Arial" panose="020B0604020202020204" pitchFamily="34" charset="0"/>
                        <a:buChar char="•"/>
                      </a:pPr>
                      <a:r>
                        <a:rPr lang="en-US" sz="1400" kern="1200" baseline="0" dirty="0">
                          <a:solidFill>
                            <a:schemeClr val="tx1"/>
                          </a:solidFill>
                          <a:latin typeface="+mn-lt"/>
                          <a:ea typeface="+mn-ea"/>
                          <a:cs typeface="+mn-cs"/>
                        </a:rPr>
                        <a:t>Interest rate cap excess</a:t>
                      </a:r>
                    </a:p>
                    <a:p>
                      <a:pPr marL="285750" indent="-285750" algn="l" defTabSz="914400" rtl="0" eaLnBrk="1" latinLnBrk="0" hangingPunct="1">
                        <a:buFont typeface="Arial" panose="020B0604020202020204" pitchFamily="34" charset="0"/>
                        <a:buChar char="•"/>
                      </a:pPr>
                      <a:r>
                        <a:rPr lang="en-US" sz="1400" kern="1200" baseline="0" dirty="0">
                          <a:solidFill>
                            <a:schemeClr val="tx1"/>
                          </a:solidFill>
                          <a:latin typeface="+mn-lt"/>
                          <a:ea typeface="+mn-ea"/>
                          <a:cs typeface="+mn-cs"/>
                        </a:rPr>
                        <a:t>Electronic signature for repeat loans</a:t>
                      </a:r>
                      <a:endParaRPr lang="en-US" sz="1400" kern="1200" dirty="0">
                        <a:solidFill>
                          <a:schemeClr val="tx1"/>
                        </a:solidFill>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400" b="0" baseline="0" dirty="0">
                          <a:solidFill>
                            <a:schemeClr val="tx1"/>
                          </a:solidFill>
                        </a:rPr>
                        <a:t>Fees payable by law</a:t>
                      </a:r>
                      <a:endParaRPr lang="en-US" sz="1400" b="0" baseline="0" dirty="0">
                        <a:solidFill>
                          <a:srgbClr val="FF0000"/>
                        </a:solidFill>
                      </a:endParaRPr>
                    </a:p>
                    <a:p>
                      <a:pPr marL="285750" indent="-285750">
                        <a:buFont typeface="Arial" panose="020B0604020202020204" pitchFamily="34" charset="0"/>
                        <a:buChar char="•"/>
                      </a:pPr>
                      <a:r>
                        <a:rPr lang="en-US" sz="1400" b="0" baseline="0" dirty="0">
                          <a:solidFill>
                            <a:schemeClr val="tx1"/>
                          </a:solidFill>
                        </a:rPr>
                        <a:t>Fees that is payable by the moneylenders to a 3rd party whilst processing the loan application including risk consultation.</a:t>
                      </a:r>
                    </a:p>
                    <a:p>
                      <a:pPr marL="285750" indent="-285750">
                        <a:buFont typeface="Arial" panose="020B0604020202020204" pitchFamily="34" charset="0"/>
                        <a:buChar char="•"/>
                      </a:pPr>
                      <a:r>
                        <a:rPr lang="en-US" sz="1400" b="0" baseline="0" dirty="0">
                          <a:solidFill>
                            <a:schemeClr val="tx1"/>
                          </a:solidFill>
                        </a:rPr>
                        <a:t>Electronic Commerce Act 2006 allows “electronic signature” means any letter, character, number, sound or any other symbol or any combination thereof created in an electronic form adopted by a person as a signature”</a:t>
                      </a:r>
                    </a:p>
                  </a:txBody>
                  <a:tcPr anchor="ctr"/>
                </a:tc>
                <a:extLst>
                  <a:ext uri="{0D108BD9-81ED-4DB2-BD59-A6C34878D82A}">
                    <a16:rowId xmlns:a16="http://schemas.microsoft.com/office/drawing/2014/main" val="10004"/>
                  </a:ext>
                </a:extLst>
              </a:tr>
              <a:tr h="668982">
                <a:tc rowSpan="3">
                  <a:txBody>
                    <a:bodyPr/>
                    <a:lstStyle/>
                    <a:p>
                      <a:pPr algn="ctr"/>
                      <a:r>
                        <a:rPr lang="en-US" sz="1100" dirty="0">
                          <a:solidFill>
                            <a:schemeClr val="tx1"/>
                          </a:solidFill>
                        </a:rPr>
                        <a:t>3</a:t>
                      </a:r>
                      <a:endParaRPr lang="ru-RU" sz="1100" dirty="0">
                        <a:solidFill>
                          <a:schemeClr val="tx1"/>
                        </a:solidFill>
                      </a:endParaRPr>
                    </a:p>
                  </a:txBody>
                  <a:tcPr anchor="ctr"/>
                </a:tc>
                <a:tc rowSpan="3">
                  <a:txBody>
                    <a:bodyPr/>
                    <a:lstStyle/>
                    <a:p>
                      <a:pPr algn="ctr"/>
                      <a:r>
                        <a:rPr lang="en-US" sz="1400" b="0" kern="1200" dirty="0">
                          <a:solidFill>
                            <a:schemeClr val="tx1"/>
                          </a:solidFill>
                          <a:latin typeface="+mn-lt"/>
                          <a:ea typeface="+mn-ea"/>
                          <a:cs typeface="+mn-cs"/>
                        </a:rPr>
                        <a:t>Operational</a:t>
                      </a:r>
                    </a:p>
                  </a:txBody>
                  <a:tcPr anchor="ctr"/>
                </a:tc>
                <a:tc>
                  <a:txBody>
                    <a:bodyPr/>
                    <a:lstStyle/>
                    <a:p>
                      <a:pPr algn="l"/>
                      <a:r>
                        <a:rPr lang="en-US" sz="1400" dirty="0">
                          <a:solidFill>
                            <a:schemeClr val="tx1"/>
                          </a:solidFill>
                        </a:rPr>
                        <a:t>Invalid and/or</a:t>
                      </a:r>
                      <a:r>
                        <a:rPr lang="en-US" sz="1400" baseline="0" dirty="0">
                          <a:solidFill>
                            <a:schemeClr val="tx1"/>
                          </a:solidFill>
                        </a:rPr>
                        <a:t> incorrect personal data in online application (on web site or in CRM)</a:t>
                      </a:r>
                      <a:endParaRPr lang="ru-RU" sz="1400" dirty="0">
                        <a:solidFill>
                          <a:schemeClr val="tx1"/>
                        </a:solidFill>
                      </a:endParaRP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Built-in auto online checks an</a:t>
                      </a:r>
                      <a:r>
                        <a:rPr lang="en-US" sz="1400" kern="1200" baseline="0" dirty="0">
                          <a:solidFill>
                            <a:schemeClr val="tx1"/>
                          </a:solidFill>
                          <a:latin typeface="+mn-lt"/>
                          <a:ea typeface="+mn-ea"/>
                          <a:cs typeface="+mn-cs"/>
                        </a:rPr>
                        <a:t>d Credit Bureau Checks</a:t>
                      </a:r>
                      <a:endParaRPr lang="en-US" sz="1400" kern="1200" dirty="0">
                        <a:solidFill>
                          <a:schemeClr val="tx1"/>
                        </a:solidFill>
                        <a:latin typeface="+mn-lt"/>
                        <a:ea typeface="+mn-ea"/>
                        <a:cs typeface="+mn-cs"/>
                      </a:endParaRPr>
                    </a:p>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Obligatory</a:t>
                      </a:r>
                      <a:r>
                        <a:rPr lang="en-US" sz="1400" kern="1200" baseline="0" dirty="0">
                          <a:solidFill>
                            <a:schemeClr val="tx1"/>
                          </a:solidFill>
                          <a:latin typeface="+mn-lt"/>
                          <a:ea typeface="+mn-ea"/>
                          <a:cs typeface="+mn-cs"/>
                        </a:rPr>
                        <a:t> m</a:t>
                      </a:r>
                      <a:r>
                        <a:rPr lang="en-US" sz="1400" kern="1200" dirty="0">
                          <a:solidFill>
                            <a:schemeClr val="tx1"/>
                          </a:solidFill>
                          <a:latin typeface="+mn-lt"/>
                          <a:ea typeface="+mn-ea"/>
                          <a:cs typeface="+mn-cs"/>
                        </a:rPr>
                        <a:t>obile number SMS-verification procedure</a:t>
                      </a:r>
                      <a:endParaRPr lang="ru-RU" sz="1400" kern="1200" dirty="0">
                        <a:solidFill>
                          <a:schemeClr val="tx1"/>
                        </a:solidFill>
                        <a:latin typeface="+mn-lt"/>
                        <a:ea typeface="+mn-ea"/>
                        <a:cs typeface="+mn-cs"/>
                      </a:endParaRPr>
                    </a:p>
                  </a:txBody>
                  <a:tcPr anchor="ctr"/>
                </a:tc>
                <a:extLst>
                  <a:ext uri="{0D108BD9-81ED-4DB2-BD59-A6C34878D82A}">
                    <a16:rowId xmlns:a16="http://schemas.microsoft.com/office/drawing/2014/main" val="10006"/>
                  </a:ext>
                </a:extLst>
              </a:tr>
              <a:tr h="414137">
                <a:tc vMerge="1">
                  <a:txBody>
                    <a:bodyPr/>
                    <a:lstStyle/>
                    <a:p>
                      <a:endParaRPr lang="ru-RU" sz="1100" dirty="0"/>
                    </a:p>
                  </a:txBody>
                  <a:tcPr/>
                </a:tc>
                <a:tc vMerge="1">
                  <a:txBody>
                    <a:bodyPr/>
                    <a:lstStyle/>
                    <a:p>
                      <a:endParaRPr lang="en-US" sz="1100" dirty="0"/>
                    </a:p>
                  </a:txBody>
                  <a:tcPr/>
                </a:tc>
                <a:tc>
                  <a:txBody>
                    <a:bodyPr/>
                    <a:lstStyle/>
                    <a:p>
                      <a:pPr algn="l"/>
                      <a:r>
                        <a:rPr lang="en-US" sz="1400" dirty="0">
                          <a:solidFill>
                            <a:schemeClr val="tx1"/>
                          </a:solidFill>
                        </a:rPr>
                        <a:t>Lose</a:t>
                      </a:r>
                      <a:r>
                        <a:rPr lang="en-US" sz="1400" baseline="0" dirty="0">
                          <a:solidFill>
                            <a:schemeClr val="tx1"/>
                          </a:solidFill>
                        </a:rPr>
                        <a:t> customers application data</a:t>
                      </a:r>
                      <a:endParaRPr lang="ru-RU" sz="1400" dirty="0">
                        <a:solidFill>
                          <a:schemeClr val="tx1"/>
                        </a:solidFill>
                      </a:endParaRP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Saving </a:t>
                      </a:r>
                      <a:r>
                        <a:rPr lang="en-US" sz="1400" kern="1200" baseline="0" dirty="0">
                          <a:solidFill>
                            <a:schemeClr val="tx1"/>
                          </a:solidFill>
                          <a:latin typeface="+mn-lt"/>
                          <a:ea typeface="+mn-ea"/>
                          <a:cs typeface="+mn-cs"/>
                        </a:rPr>
                        <a:t> all signature</a:t>
                      </a:r>
                      <a:r>
                        <a:rPr lang="en-US" sz="1400" kern="1200" dirty="0">
                          <a:solidFill>
                            <a:schemeClr val="tx1"/>
                          </a:solidFill>
                          <a:latin typeface="+mn-lt"/>
                          <a:ea typeface="+mn-ea"/>
                          <a:cs typeface="+mn-cs"/>
                        </a:rPr>
                        <a:t> in CRM</a:t>
                      </a:r>
                      <a:r>
                        <a:rPr lang="en-US" sz="1400" kern="1200" baseline="0" dirty="0">
                          <a:solidFill>
                            <a:schemeClr val="tx1"/>
                          </a:solidFill>
                          <a:latin typeface="+mn-lt"/>
                          <a:ea typeface="+mn-ea"/>
                          <a:cs typeface="+mn-cs"/>
                        </a:rPr>
                        <a:t> and creating back up everyday</a:t>
                      </a:r>
                      <a:endParaRPr lang="en-US" sz="1400" kern="1200" dirty="0">
                        <a:solidFill>
                          <a:schemeClr val="tx1"/>
                        </a:solidFill>
                        <a:latin typeface="+mn-lt"/>
                        <a:ea typeface="+mn-ea"/>
                        <a:cs typeface="+mn-cs"/>
                      </a:endParaRPr>
                    </a:p>
                  </a:txBody>
                  <a:tcPr anchor="ctr"/>
                </a:tc>
                <a:extLst>
                  <a:ext uri="{0D108BD9-81ED-4DB2-BD59-A6C34878D82A}">
                    <a16:rowId xmlns:a16="http://schemas.microsoft.com/office/drawing/2014/main" val="10007"/>
                  </a:ext>
                </a:extLst>
              </a:tr>
              <a:tr h="414137">
                <a:tc vMerge="1">
                  <a:txBody>
                    <a:bodyPr/>
                    <a:lstStyle/>
                    <a:p>
                      <a:endParaRPr lang="en-US"/>
                    </a:p>
                  </a:txBody>
                  <a:tcPr/>
                </a:tc>
                <a:tc vMerge="1">
                  <a:txBody>
                    <a:bodyPr/>
                    <a:lstStyle/>
                    <a:p>
                      <a:endParaRPr lang="en-US"/>
                    </a:p>
                  </a:txBody>
                  <a:tcPr/>
                </a:tc>
                <a:tc>
                  <a:txBody>
                    <a:bodyPr/>
                    <a:lstStyle/>
                    <a:p>
                      <a:pPr algn="l"/>
                      <a:r>
                        <a:rPr lang="en-US" sz="1400" dirty="0">
                          <a:solidFill>
                            <a:schemeClr val="tx1"/>
                          </a:solidFill>
                        </a:rPr>
                        <a:t>Technical</a:t>
                      </a:r>
                      <a:r>
                        <a:rPr lang="en-US" sz="1400" baseline="0" dirty="0">
                          <a:solidFill>
                            <a:schemeClr val="tx1"/>
                          </a:solidFill>
                        </a:rPr>
                        <a:t> bugs during process</a:t>
                      </a:r>
                      <a:endParaRPr lang="ru-RU" sz="1400" dirty="0">
                        <a:solidFill>
                          <a:schemeClr val="tx1"/>
                        </a:solidFill>
                      </a:endParaRPr>
                    </a:p>
                  </a:txBody>
                  <a:tcPr anchor="ctr"/>
                </a:tc>
                <a:tc>
                  <a:txBody>
                    <a:bodyPr/>
                    <a:lstStyle/>
                    <a:p>
                      <a:pPr marL="285750"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dirty="0">
                          <a:solidFill>
                            <a:schemeClr val="tx1"/>
                          </a:solidFill>
                          <a:latin typeface="+mn-lt"/>
                          <a:ea typeface="+mn-ea"/>
                          <a:cs typeface="+mn-cs"/>
                        </a:rPr>
                        <a:t>Tests carried out </a:t>
                      </a:r>
                      <a:r>
                        <a:rPr lang="en-US" sz="1400" kern="1200" baseline="0" dirty="0">
                          <a:solidFill>
                            <a:schemeClr val="tx1"/>
                          </a:solidFill>
                          <a:latin typeface="+mn-lt"/>
                          <a:ea typeface="+mn-ea"/>
                          <a:cs typeface="+mn-cs"/>
                        </a:rPr>
                        <a:t>on a weekly by staff and IT department</a:t>
                      </a:r>
                      <a:endParaRPr lang="en-US" sz="1400" kern="1200" dirty="0">
                        <a:solidFill>
                          <a:schemeClr val="tx1"/>
                        </a:solidFill>
                        <a:latin typeface="+mn-lt"/>
                        <a:ea typeface="+mn-ea"/>
                        <a:cs typeface="+mn-cs"/>
                      </a:endParaRPr>
                    </a:p>
                  </a:txBody>
                  <a:tcPr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480758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Identified Risks &amp; Their Mitigation 2/2</a:t>
            </a:r>
          </a:p>
        </p:txBody>
      </p:sp>
      <p:sp>
        <p:nvSpPr>
          <p:cNvPr id="4" name="Slide Number Placeholder 3"/>
          <p:cNvSpPr>
            <a:spLocks noGrp="1"/>
          </p:cNvSpPr>
          <p:nvPr>
            <p:ph type="sldNum" sz="quarter" idx="12"/>
          </p:nvPr>
        </p:nvSpPr>
        <p:spPr/>
        <p:txBody>
          <a:bodyPr/>
          <a:lstStyle/>
          <a:p>
            <a:fld id="{D7F305DA-160D-498F-B102-A1D8643B4A2C}" type="slidenum">
              <a:rPr lang="ru-RU" smtClean="0"/>
              <a:t>62</a:t>
            </a:fld>
            <a:endParaRPr lang="ru-RU"/>
          </a:p>
        </p:txBody>
      </p:sp>
      <p:graphicFrame>
        <p:nvGraphicFramePr>
          <p:cNvPr id="5" name="Таблица 6"/>
          <p:cNvGraphicFramePr>
            <a:graphicFrameLocks noGrp="1"/>
          </p:cNvGraphicFramePr>
          <p:nvPr>
            <p:extLst>
              <p:ext uri="{D42A27DB-BD31-4B8C-83A1-F6EECF244321}">
                <p14:modId xmlns:p14="http://schemas.microsoft.com/office/powerpoint/2010/main" val="2635844294"/>
              </p:ext>
            </p:extLst>
          </p:nvPr>
        </p:nvGraphicFramePr>
        <p:xfrm>
          <a:off x="107504" y="692696"/>
          <a:ext cx="8879581" cy="5176636"/>
        </p:xfrm>
        <a:graphic>
          <a:graphicData uri="http://schemas.openxmlformats.org/drawingml/2006/table">
            <a:tbl>
              <a:tblPr firstRow="1" bandRow="1">
                <a:tableStyleId>{5C22544A-7EE6-4342-B048-85BDC9FD1C3A}</a:tableStyleId>
              </a:tblPr>
              <a:tblGrid>
                <a:gridCol w="288033">
                  <a:extLst>
                    <a:ext uri="{9D8B030D-6E8A-4147-A177-3AD203B41FA5}">
                      <a16:colId xmlns:a16="http://schemas.microsoft.com/office/drawing/2014/main" val="20000"/>
                    </a:ext>
                  </a:extLst>
                </a:gridCol>
                <a:gridCol w="635538">
                  <a:extLst>
                    <a:ext uri="{9D8B030D-6E8A-4147-A177-3AD203B41FA5}">
                      <a16:colId xmlns:a16="http://schemas.microsoft.com/office/drawing/2014/main" val="20001"/>
                    </a:ext>
                  </a:extLst>
                </a:gridCol>
                <a:gridCol w="2244781">
                  <a:extLst>
                    <a:ext uri="{9D8B030D-6E8A-4147-A177-3AD203B41FA5}">
                      <a16:colId xmlns:a16="http://schemas.microsoft.com/office/drawing/2014/main" val="20002"/>
                    </a:ext>
                  </a:extLst>
                </a:gridCol>
                <a:gridCol w="5711229">
                  <a:extLst>
                    <a:ext uri="{9D8B030D-6E8A-4147-A177-3AD203B41FA5}">
                      <a16:colId xmlns:a16="http://schemas.microsoft.com/office/drawing/2014/main" val="20003"/>
                    </a:ext>
                  </a:extLst>
                </a:gridCol>
              </a:tblGrid>
              <a:tr h="426189">
                <a:tc>
                  <a:txBody>
                    <a:bodyPr/>
                    <a:lstStyle/>
                    <a:p>
                      <a:pPr algn="ctr"/>
                      <a:r>
                        <a:rPr lang="en-US" sz="1170" dirty="0"/>
                        <a:t>#</a:t>
                      </a:r>
                      <a:endParaRPr lang="ru-RU" sz="1170" dirty="0"/>
                    </a:p>
                  </a:txBody>
                  <a:tcPr/>
                </a:tc>
                <a:tc>
                  <a:txBody>
                    <a:bodyPr/>
                    <a:lstStyle/>
                    <a:p>
                      <a:pPr algn="ctr"/>
                      <a:r>
                        <a:rPr lang="en-US" sz="1170" dirty="0"/>
                        <a:t>Risk type</a:t>
                      </a:r>
                      <a:endParaRPr lang="ru-RU" sz="1170" dirty="0"/>
                    </a:p>
                  </a:txBody>
                  <a:tcPr/>
                </a:tc>
                <a:tc>
                  <a:txBody>
                    <a:bodyPr/>
                    <a:lstStyle/>
                    <a:p>
                      <a:pPr algn="ctr"/>
                      <a:r>
                        <a:rPr lang="en-US" sz="1170" dirty="0"/>
                        <a:t>Risk</a:t>
                      </a:r>
                      <a:endParaRPr lang="ru-RU" sz="1170" dirty="0"/>
                    </a:p>
                  </a:txBody>
                  <a:tcPr/>
                </a:tc>
                <a:tc>
                  <a:txBody>
                    <a:bodyPr/>
                    <a:lstStyle/>
                    <a:p>
                      <a:pPr algn="ctr"/>
                      <a:r>
                        <a:rPr lang="en-US" sz="1170" dirty="0"/>
                        <a:t>Mitigation tool</a:t>
                      </a:r>
                      <a:endParaRPr lang="ru-RU" sz="1170" dirty="0"/>
                    </a:p>
                  </a:txBody>
                  <a:tcPr/>
                </a:tc>
                <a:extLst>
                  <a:ext uri="{0D108BD9-81ED-4DB2-BD59-A6C34878D82A}">
                    <a16:rowId xmlns:a16="http://schemas.microsoft.com/office/drawing/2014/main" val="10000"/>
                  </a:ext>
                </a:extLst>
              </a:tr>
              <a:tr h="344032">
                <a:tc rowSpan="5">
                  <a:txBody>
                    <a:bodyPr/>
                    <a:lstStyle/>
                    <a:p>
                      <a:r>
                        <a:rPr lang="en-US" sz="1170" dirty="0">
                          <a:solidFill>
                            <a:schemeClr val="tx1"/>
                          </a:solidFill>
                        </a:rPr>
                        <a:t>5</a:t>
                      </a:r>
                      <a:endParaRPr lang="ru-RU" sz="1170" dirty="0">
                        <a:solidFill>
                          <a:schemeClr val="tx1"/>
                        </a:solidFill>
                      </a:endParaRPr>
                    </a:p>
                  </a:txBody>
                  <a:tcPr anchor="ctr"/>
                </a:tc>
                <a:tc rowSpan="5">
                  <a:txBody>
                    <a:bodyPr/>
                    <a:lstStyle/>
                    <a:p>
                      <a:r>
                        <a:rPr lang="en-US" sz="1170" dirty="0">
                          <a:solidFill>
                            <a:schemeClr val="tx1"/>
                          </a:solidFill>
                        </a:rPr>
                        <a:t>Fraudulent</a:t>
                      </a:r>
                    </a:p>
                  </a:txBody>
                  <a:tcPr anchor="ctr"/>
                </a:tc>
                <a:tc>
                  <a:txBody>
                    <a:bodyPr/>
                    <a:lstStyle/>
                    <a:p>
                      <a:r>
                        <a:rPr lang="en-US" sz="1170" dirty="0">
                          <a:solidFill>
                            <a:schemeClr val="tx1"/>
                          </a:solidFill>
                        </a:rPr>
                        <a:t>Fake</a:t>
                      </a:r>
                      <a:r>
                        <a:rPr lang="en-US" sz="1170" baseline="0" dirty="0">
                          <a:solidFill>
                            <a:schemeClr val="tx1"/>
                          </a:solidFill>
                        </a:rPr>
                        <a:t> ID using for application</a:t>
                      </a:r>
                      <a:endParaRPr lang="ru-RU" sz="1170" dirty="0">
                        <a:solidFill>
                          <a:schemeClr val="tx1"/>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solidFill>
                            <a:schemeClr val="tx1"/>
                          </a:solidFill>
                        </a:rPr>
                        <a:t>Courier with biometric scanner will verify ID</a:t>
                      </a:r>
                    </a:p>
                  </a:txBody>
                  <a:tcPr anchor="ctr"/>
                </a:tc>
                <a:extLst>
                  <a:ext uri="{0D108BD9-81ED-4DB2-BD59-A6C34878D82A}">
                    <a16:rowId xmlns:a16="http://schemas.microsoft.com/office/drawing/2014/main" val="10001"/>
                  </a:ext>
                </a:extLst>
              </a:tr>
              <a:tr h="593620">
                <a:tc vMerge="1">
                  <a:txBody>
                    <a:bodyPr/>
                    <a:lstStyle/>
                    <a:p>
                      <a:endParaRPr lang="ru-RU" sz="1100" dirty="0"/>
                    </a:p>
                  </a:txBody>
                  <a:tcPr/>
                </a:tc>
                <a:tc vMerge="1">
                  <a:txBody>
                    <a:bodyPr/>
                    <a:lstStyle/>
                    <a:p>
                      <a:endParaRPr lang="en-US" sz="1000" dirty="0"/>
                    </a:p>
                  </a:txBody>
                  <a:tcPr/>
                </a:tc>
                <a:tc>
                  <a:txBody>
                    <a:bodyPr/>
                    <a:lstStyle/>
                    <a:p>
                      <a:r>
                        <a:rPr lang="en-US" sz="1170" dirty="0">
                          <a:solidFill>
                            <a:schemeClr val="tx1"/>
                          </a:solidFill>
                        </a:rPr>
                        <a:t>Using</a:t>
                      </a:r>
                      <a:r>
                        <a:rPr lang="en-US" sz="1170" baseline="0" dirty="0">
                          <a:solidFill>
                            <a:schemeClr val="tx1"/>
                          </a:solidFill>
                        </a:rPr>
                        <a:t> robots for mass application filtering</a:t>
                      </a:r>
                      <a:endParaRPr lang="ru-RU" sz="1170" dirty="0">
                        <a:solidFill>
                          <a:schemeClr val="tx1"/>
                        </a:solidFill>
                      </a:endParaRP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dirty="0">
                          <a:solidFill>
                            <a:schemeClr val="dk1"/>
                          </a:solidFill>
                          <a:latin typeface="+mn-lt"/>
                          <a:ea typeface="+mn-ea"/>
                          <a:cs typeface="+mn-cs"/>
                        </a:rPr>
                        <a:t>Obligatory mobile number SMS-verification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dirty="0">
                          <a:solidFill>
                            <a:schemeClr val="dk1"/>
                          </a:solidFill>
                          <a:latin typeface="+mn-lt"/>
                          <a:ea typeface="+mn-ea"/>
                          <a:cs typeface="+mn-cs"/>
                        </a:rPr>
                        <a:t>Using</a:t>
                      </a:r>
                      <a:r>
                        <a:rPr lang="en-US" sz="1170" kern="1200" baseline="0" dirty="0">
                          <a:solidFill>
                            <a:schemeClr val="dk1"/>
                          </a:solidFill>
                          <a:latin typeface="+mn-lt"/>
                          <a:ea typeface="+mn-ea"/>
                          <a:cs typeface="+mn-cs"/>
                        </a:rPr>
                        <a:t> Facebook verification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baseline="0" dirty="0">
                          <a:solidFill>
                            <a:schemeClr val="dk1"/>
                          </a:solidFill>
                          <a:latin typeface="+mn-lt"/>
                          <a:ea typeface="+mn-ea"/>
                          <a:cs typeface="+mn-cs"/>
                        </a:rPr>
                        <a:t>Developing mobile  app for better verification and scoring</a:t>
                      </a:r>
                    </a:p>
                  </a:txBody>
                  <a:tcPr anchor="ctr"/>
                </a:tc>
                <a:extLst>
                  <a:ext uri="{0D108BD9-81ED-4DB2-BD59-A6C34878D82A}">
                    <a16:rowId xmlns:a16="http://schemas.microsoft.com/office/drawing/2014/main" val="10002"/>
                  </a:ext>
                </a:extLst>
              </a:tr>
              <a:tr h="928483">
                <a:tc vMerge="1">
                  <a:txBody>
                    <a:bodyPr/>
                    <a:lstStyle/>
                    <a:p>
                      <a:endParaRPr lang="ru-RU" sz="1100" dirty="0"/>
                    </a:p>
                  </a:txBody>
                  <a:tcPr/>
                </a:tc>
                <a:tc vMerge="1">
                  <a:txBody>
                    <a:bodyPr/>
                    <a:lstStyle/>
                    <a:p>
                      <a:endParaRPr lang="en-US" sz="1000" dirty="0"/>
                    </a:p>
                  </a:txBody>
                  <a:tcPr/>
                </a:tc>
                <a:tc>
                  <a:txBody>
                    <a:bodyPr/>
                    <a:lstStyle/>
                    <a:p>
                      <a:r>
                        <a:rPr lang="en-US" sz="1170" dirty="0">
                          <a:solidFill>
                            <a:schemeClr val="tx1"/>
                          </a:solidFill>
                        </a:rPr>
                        <a:t>Fraudsters attack  </a:t>
                      </a:r>
                      <a:endParaRPr lang="ru-RU" sz="1170" dirty="0">
                        <a:solidFill>
                          <a:schemeClr val="tx1"/>
                        </a:solidFill>
                      </a:endParaRP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dirty="0">
                          <a:solidFill>
                            <a:schemeClr val="dk1"/>
                          </a:solidFill>
                          <a:latin typeface="+mn-lt"/>
                          <a:ea typeface="+mn-ea"/>
                          <a:cs typeface="+mn-cs"/>
                        </a:rPr>
                        <a:t>Automated black lists check (lists are both internal and external) </a:t>
                      </a:r>
                      <a:r>
                        <a:rPr lang="en-US" sz="1170" kern="1200" baseline="0" dirty="0">
                          <a:solidFill>
                            <a:schemeClr val="dk1"/>
                          </a:solidFill>
                          <a:latin typeface="+mn-lt"/>
                          <a:ea typeface="+mn-ea"/>
                          <a:cs typeface="+mn-cs"/>
                        </a:rPr>
                        <a:t>and </a:t>
                      </a:r>
                      <a:r>
                        <a:rPr lang="en-US" sz="1170" kern="1200" dirty="0">
                          <a:solidFill>
                            <a:schemeClr val="dk1"/>
                          </a:solidFill>
                          <a:latin typeface="+mn-lt"/>
                          <a:ea typeface="+mn-ea"/>
                          <a:cs typeface="+mn-cs"/>
                        </a:rPr>
                        <a:t>Phone verification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dirty="0">
                          <a:solidFill>
                            <a:schemeClr val="dk1"/>
                          </a:solidFill>
                          <a:latin typeface="+mn-lt"/>
                          <a:ea typeface="+mn-ea"/>
                          <a:cs typeface="+mn-cs"/>
                        </a:rPr>
                        <a:t>Low initial loan amount (to minimize losses)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dirty="0">
                          <a:solidFill>
                            <a:schemeClr val="dk1"/>
                          </a:solidFill>
                          <a:latin typeface="+mn-lt"/>
                          <a:ea typeface="+mn-ea"/>
                          <a:cs typeface="+mn-cs"/>
                        </a:rPr>
                        <a:t>Taking into consideration place of signing contract and desirable</a:t>
                      </a:r>
                      <a:r>
                        <a:rPr lang="en-US" sz="1170" kern="1200" baseline="0" dirty="0">
                          <a:solidFill>
                            <a:schemeClr val="dk1"/>
                          </a:solidFill>
                          <a:latin typeface="+mn-lt"/>
                          <a:ea typeface="+mn-ea"/>
                          <a:cs typeface="+mn-cs"/>
                        </a:rPr>
                        <a:t> way of money transfer</a:t>
                      </a:r>
                      <a:r>
                        <a:rPr lang="en-US" sz="1170" kern="1200" dirty="0">
                          <a:solidFill>
                            <a:schemeClr val="dk1"/>
                          </a:solidFill>
                          <a:latin typeface="+mn-lt"/>
                          <a:ea typeface="+mn-ea"/>
                          <a:cs typeface="+mn-cs"/>
                        </a:rPr>
                        <a:t> (will</a:t>
                      </a:r>
                      <a:r>
                        <a:rPr lang="en-US" sz="1170" kern="1200" baseline="0" dirty="0">
                          <a:solidFill>
                            <a:schemeClr val="dk1"/>
                          </a:solidFill>
                          <a:latin typeface="+mn-lt"/>
                          <a:ea typeface="+mn-ea"/>
                          <a:cs typeface="+mn-cs"/>
                        </a:rPr>
                        <a:t> be taken into consideration by automatic scoring)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baseline="0" dirty="0">
                          <a:solidFill>
                            <a:schemeClr val="dk1"/>
                          </a:solidFill>
                          <a:latin typeface="+mn-lt"/>
                          <a:ea typeface="+mn-ea"/>
                          <a:cs typeface="+mn-cs"/>
                        </a:rPr>
                        <a:t>Analyzing IP address and cookies during web application(to identify and reduce high risk)</a:t>
                      </a:r>
                      <a:endParaRPr lang="ru-RU" sz="1170" kern="1200" dirty="0">
                        <a:solidFill>
                          <a:schemeClr val="dk1"/>
                        </a:solidFill>
                        <a:latin typeface="+mn-lt"/>
                        <a:ea typeface="+mn-ea"/>
                        <a:cs typeface="+mn-cs"/>
                      </a:endParaRPr>
                    </a:p>
                  </a:txBody>
                  <a:tcPr anchor="ctr"/>
                </a:tc>
                <a:extLst>
                  <a:ext uri="{0D108BD9-81ED-4DB2-BD59-A6C34878D82A}">
                    <a16:rowId xmlns:a16="http://schemas.microsoft.com/office/drawing/2014/main" val="10004"/>
                  </a:ext>
                </a:extLst>
              </a:tr>
              <a:tr h="426189">
                <a:tc vMerge="1">
                  <a:txBody>
                    <a:bodyPr/>
                    <a:lstStyle/>
                    <a:p>
                      <a:endParaRPr lang="ru-RU" sz="1100" dirty="0"/>
                    </a:p>
                  </a:txBody>
                  <a:tcPr/>
                </a:tc>
                <a:tc vMerge="1">
                  <a:txBody>
                    <a:bodyPr/>
                    <a:lstStyle/>
                    <a:p>
                      <a:endParaRPr lang="en-US" sz="1000" dirty="0"/>
                    </a:p>
                  </a:txBody>
                  <a:tcPr/>
                </a:tc>
                <a:tc>
                  <a:txBody>
                    <a:bodyPr/>
                    <a:lstStyle/>
                    <a:p>
                      <a:r>
                        <a:rPr lang="en-US" sz="1170" dirty="0"/>
                        <a:t>Customers</a:t>
                      </a:r>
                      <a:r>
                        <a:rPr lang="en-US" sz="1170" baseline="0" dirty="0"/>
                        <a:t> will apply for 2</a:t>
                      </a:r>
                      <a:r>
                        <a:rPr lang="en-US" sz="1170" baseline="30000" dirty="0"/>
                        <a:t>nd</a:t>
                      </a:r>
                      <a:r>
                        <a:rPr lang="en-US" sz="1170" baseline="0" dirty="0"/>
                        <a:t> loan to close 1</a:t>
                      </a:r>
                      <a:r>
                        <a:rPr lang="en-US" sz="1170" baseline="30000" dirty="0"/>
                        <a:t>st</a:t>
                      </a:r>
                      <a:r>
                        <a:rPr lang="en-US" sz="1170" baseline="0" dirty="0"/>
                        <a:t> loan</a:t>
                      </a:r>
                      <a:endParaRPr lang="ru-RU" sz="1170"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70" kern="1200" dirty="0">
                          <a:solidFill>
                            <a:schemeClr val="dk1"/>
                          </a:solidFill>
                          <a:latin typeface="+mn-lt"/>
                          <a:ea typeface="+mn-ea"/>
                          <a:cs typeface="+mn-cs"/>
                        </a:rPr>
                        <a:t>Frozen possibility</a:t>
                      </a:r>
                      <a:r>
                        <a:rPr lang="en-US" sz="1170" kern="1200" baseline="0" dirty="0">
                          <a:solidFill>
                            <a:schemeClr val="dk1"/>
                          </a:solidFill>
                          <a:latin typeface="+mn-lt"/>
                          <a:ea typeface="+mn-ea"/>
                          <a:cs typeface="+mn-cs"/>
                        </a:rPr>
                        <a:t> to apply 2</a:t>
                      </a:r>
                      <a:r>
                        <a:rPr lang="en-US" sz="1170" kern="1200" baseline="30000" dirty="0">
                          <a:solidFill>
                            <a:schemeClr val="dk1"/>
                          </a:solidFill>
                          <a:latin typeface="+mn-lt"/>
                          <a:ea typeface="+mn-ea"/>
                          <a:cs typeface="+mn-cs"/>
                        </a:rPr>
                        <a:t>nd</a:t>
                      </a:r>
                      <a:r>
                        <a:rPr lang="en-US" sz="1170" kern="1200" baseline="0" dirty="0">
                          <a:solidFill>
                            <a:schemeClr val="dk1"/>
                          </a:solidFill>
                          <a:latin typeface="+mn-lt"/>
                          <a:ea typeface="+mn-ea"/>
                          <a:cs typeface="+mn-cs"/>
                        </a:rPr>
                        <a:t> loan during first loan existence</a:t>
                      </a:r>
                      <a:endParaRPr lang="en-US" sz="1170" kern="1200" dirty="0">
                        <a:solidFill>
                          <a:schemeClr val="dk1"/>
                        </a:solidFill>
                        <a:latin typeface="+mn-lt"/>
                        <a:ea typeface="+mn-ea"/>
                        <a:cs typeface="+mn-cs"/>
                      </a:endParaRPr>
                    </a:p>
                  </a:txBody>
                  <a:tcPr anchor="ctr"/>
                </a:tc>
                <a:extLst>
                  <a:ext uri="{0D108BD9-81ED-4DB2-BD59-A6C34878D82A}">
                    <a16:rowId xmlns:a16="http://schemas.microsoft.com/office/drawing/2014/main" val="10005"/>
                  </a:ext>
                </a:extLst>
              </a:tr>
              <a:tr h="593620">
                <a:tc vMerge="1">
                  <a:txBody>
                    <a:bodyPr/>
                    <a:lstStyle/>
                    <a:p>
                      <a:endParaRPr lang="ru-RU" sz="1100" dirty="0"/>
                    </a:p>
                  </a:txBody>
                  <a:tcPr/>
                </a:tc>
                <a:tc vMerge="1">
                  <a:txBody>
                    <a:bodyPr/>
                    <a:lstStyle/>
                    <a:p>
                      <a:endParaRPr lang="en-US" sz="1000" dirty="0"/>
                    </a:p>
                  </a:txBody>
                  <a:tcPr/>
                </a:tc>
                <a:tc>
                  <a:txBody>
                    <a:bodyPr/>
                    <a:lstStyle/>
                    <a:p>
                      <a:r>
                        <a:rPr lang="en-US" sz="1170" dirty="0">
                          <a:solidFill>
                            <a:schemeClr val="tx1"/>
                          </a:solidFill>
                        </a:rPr>
                        <a:t>Telemarketing</a:t>
                      </a:r>
                      <a:r>
                        <a:rPr lang="en-US" sz="1170" baseline="0" dirty="0">
                          <a:solidFill>
                            <a:schemeClr val="tx1"/>
                          </a:solidFill>
                        </a:rPr>
                        <a:t> and verification staff will be in cahoots with borrowers </a:t>
                      </a:r>
                      <a:endParaRPr lang="en-US" sz="1170" dirty="0">
                        <a:solidFill>
                          <a:schemeClr val="tx1"/>
                        </a:solidFill>
                      </a:endParaRP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dirty="0">
                          <a:solidFill>
                            <a:schemeClr val="tx1"/>
                          </a:solidFill>
                          <a:latin typeface="+mn-lt"/>
                          <a:ea typeface="+mn-ea"/>
                          <a:cs typeface="+mn-cs"/>
                        </a:rPr>
                        <a:t>New employees’ obligatory check for criminal records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dirty="0">
                          <a:solidFill>
                            <a:schemeClr val="tx1"/>
                          </a:solidFill>
                          <a:latin typeface="+mn-lt"/>
                          <a:ea typeface="+mn-ea"/>
                          <a:cs typeface="+mn-cs"/>
                        </a:rPr>
                        <a:t>Analyzing</a:t>
                      </a:r>
                      <a:r>
                        <a:rPr lang="en-US" sz="1170" kern="1200" baseline="0" dirty="0">
                          <a:solidFill>
                            <a:schemeClr val="tx1"/>
                          </a:solidFill>
                          <a:latin typeface="+mn-lt"/>
                          <a:ea typeface="+mn-ea"/>
                          <a:cs typeface="+mn-cs"/>
                        </a:rPr>
                        <a:t> performance of each person</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baseline="0" dirty="0">
                          <a:solidFill>
                            <a:schemeClr val="tx1"/>
                          </a:solidFill>
                          <a:latin typeface="+mn-lt"/>
                          <a:ea typeface="+mn-ea"/>
                          <a:cs typeface="+mn-cs"/>
                        </a:rPr>
                        <a:t>Cross-check and randomizing areas (districts of country)  which staff cover in operations </a:t>
                      </a:r>
                      <a:endParaRPr lang="en-US" sz="1170" kern="1200" dirty="0">
                        <a:solidFill>
                          <a:schemeClr val="tx1"/>
                        </a:solidFill>
                        <a:latin typeface="+mn-lt"/>
                        <a:ea typeface="+mn-ea"/>
                        <a:cs typeface="+mn-cs"/>
                      </a:endParaRPr>
                    </a:p>
                  </a:txBody>
                  <a:tcPr anchor="ctr"/>
                </a:tc>
                <a:extLst>
                  <a:ext uri="{0D108BD9-81ED-4DB2-BD59-A6C34878D82A}">
                    <a16:rowId xmlns:a16="http://schemas.microsoft.com/office/drawing/2014/main" val="10006"/>
                  </a:ext>
                </a:extLst>
              </a:tr>
              <a:tr h="761052">
                <a:tc rowSpan="3">
                  <a:txBody>
                    <a:bodyPr/>
                    <a:lstStyle/>
                    <a:p>
                      <a:r>
                        <a:rPr lang="en-US" sz="1170" dirty="0">
                          <a:solidFill>
                            <a:schemeClr val="tx1"/>
                          </a:solidFill>
                        </a:rPr>
                        <a:t>6</a:t>
                      </a:r>
                      <a:endParaRPr lang="ru-RU" sz="1170" dirty="0">
                        <a:solidFill>
                          <a:schemeClr val="tx1"/>
                        </a:solidFill>
                      </a:endParaRPr>
                    </a:p>
                  </a:txBody>
                  <a:tcPr anchor="ctr"/>
                </a:tc>
                <a:tc rowSpan="3">
                  <a:txBody>
                    <a:bodyPr/>
                    <a:lstStyle/>
                    <a:p>
                      <a:r>
                        <a:rPr lang="en-US" sz="1170" dirty="0">
                          <a:solidFill>
                            <a:schemeClr val="tx1"/>
                          </a:solidFill>
                        </a:rPr>
                        <a:t>Collections</a:t>
                      </a:r>
                    </a:p>
                  </a:txBody>
                  <a:tcPr anchor="ctr"/>
                </a:tc>
                <a:tc>
                  <a:txBody>
                    <a:bodyPr/>
                    <a:lstStyle/>
                    <a:p>
                      <a:r>
                        <a:rPr lang="en-US" sz="1170" dirty="0">
                          <a:solidFill>
                            <a:schemeClr val="tx1"/>
                          </a:solidFill>
                        </a:rPr>
                        <a:t>Customers unavailability</a:t>
                      </a:r>
                      <a:r>
                        <a:rPr lang="en-US" sz="1170" baseline="0" dirty="0">
                          <a:solidFill>
                            <a:schemeClr val="tx1"/>
                          </a:solidFill>
                        </a:rPr>
                        <a:t> in case of delinquency</a:t>
                      </a:r>
                      <a:endParaRPr lang="en-US" sz="1170" dirty="0">
                        <a:solidFill>
                          <a:schemeClr val="tx1"/>
                        </a:solidFill>
                      </a:endParaRPr>
                    </a:p>
                  </a:txBody>
                  <a:tcPr anchor="ctr"/>
                </a:tc>
                <a:tc>
                  <a: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dirty="0">
                          <a:solidFill>
                            <a:schemeClr val="tx1"/>
                          </a:solidFill>
                          <a:latin typeface="+mn-lt"/>
                          <a:ea typeface="+mn-ea"/>
                          <a:cs typeface="+mn-cs"/>
                        </a:rPr>
                        <a:t>Mandatory request of providing contact person’s mobile number in application in case of collections necessity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dirty="0">
                          <a:solidFill>
                            <a:schemeClr val="tx1"/>
                          </a:solidFill>
                          <a:latin typeface="+mn-lt"/>
                          <a:ea typeface="+mn-ea"/>
                          <a:cs typeface="+mn-cs"/>
                        </a:rPr>
                        <a:t>Providing</a:t>
                      </a:r>
                      <a:r>
                        <a:rPr lang="en-US" sz="1170" kern="1200" baseline="0" dirty="0">
                          <a:solidFill>
                            <a:schemeClr val="tx1"/>
                          </a:solidFill>
                          <a:latin typeface="+mn-lt"/>
                          <a:ea typeface="+mn-ea"/>
                          <a:cs typeface="+mn-cs"/>
                        </a:rPr>
                        <a:t> work and home phone numbers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70" kern="1200" baseline="0" dirty="0">
                          <a:solidFill>
                            <a:schemeClr val="tx1"/>
                          </a:solidFill>
                          <a:latin typeface="+mn-lt"/>
                          <a:ea typeface="+mn-ea"/>
                          <a:cs typeface="+mn-cs"/>
                        </a:rPr>
                        <a:t>Application with GPS tracking setting up to customer’s phone</a:t>
                      </a:r>
                      <a:endParaRPr lang="ru-RU" sz="1170" kern="1200" dirty="0">
                        <a:solidFill>
                          <a:schemeClr val="tx1"/>
                        </a:solidFill>
                        <a:latin typeface="+mn-lt"/>
                        <a:ea typeface="+mn-ea"/>
                        <a:cs typeface="+mn-cs"/>
                      </a:endParaRPr>
                    </a:p>
                  </a:txBody>
                  <a:tcPr anchor="ctr"/>
                </a:tc>
                <a:extLst>
                  <a:ext uri="{0D108BD9-81ED-4DB2-BD59-A6C34878D82A}">
                    <a16:rowId xmlns:a16="http://schemas.microsoft.com/office/drawing/2014/main" val="10008"/>
                  </a:ext>
                </a:extLst>
              </a:tr>
              <a:tr h="426189">
                <a:tc vMerge="1">
                  <a:txBody>
                    <a:bodyPr/>
                    <a:lstStyle/>
                    <a:p>
                      <a:endParaRPr lang="ru-RU" sz="1100" dirty="0"/>
                    </a:p>
                  </a:txBody>
                  <a:tcPr/>
                </a:tc>
                <a:tc vMerge="1">
                  <a:txBody>
                    <a:bodyPr/>
                    <a:lstStyle/>
                    <a:p>
                      <a:endParaRPr lang="en-US" sz="1000" dirty="0"/>
                    </a:p>
                  </a:txBody>
                  <a:tcPr/>
                </a:tc>
                <a:tc>
                  <a:txBody>
                    <a:bodyPr/>
                    <a:lstStyle/>
                    <a:p>
                      <a:r>
                        <a:rPr lang="en-US" sz="1170" dirty="0">
                          <a:solidFill>
                            <a:schemeClr val="tx1"/>
                          </a:solidFill>
                        </a:rPr>
                        <a:t>Denying loan receipt in</a:t>
                      </a:r>
                      <a:r>
                        <a:rPr lang="en-US" sz="1170" baseline="0" dirty="0">
                          <a:solidFill>
                            <a:schemeClr val="tx1"/>
                          </a:solidFill>
                        </a:rPr>
                        <a:t> case of not repaying </a:t>
                      </a:r>
                      <a:endParaRPr lang="ru-RU" sz="1170" dirty="0">
                        <a:solidFill>
                          <a:schemeClr val="tx1"/>
                        </a:solidFill>
                      </a:endParaRPr>
                    </a:p>
                  </a:txBody>
                  <a:tcPr anchor="ctr"/>
                </a:tc>
                <a:tc>
                  <a:txBody>
                    <a:bodyPr/>
                    <a:lstStyle/>
                    <a:p>
                      <a:r>
                        <a:rPr lang="en-US" sz="1170" dirty="0">
                          <a:solidFill>
                            <a:schemeClr val="tx1"/>
                          </a:solidFill>
                        </a:rPr>
                        <a:t>Ta</a:t>
                      </a:r>
                      <a:r>
                        <a:rPr lang="en-US" sz="1170" baseline="0" dirty="0">
                          <a:solidFill>
                            <a:schemeClr val="tx1"/>
                          </a:solidFill>
                        </a:rPr>
                        <a:t>king thumbprint during signing the agreement</a:t>
                      </a:r>
                    </a:p>
                  </a:txBody>
                  <a:tcPr anchor="ctr"/>
                </a:tc>
                <a:extLst>
                  <a:ext uri="{0D108BD9-81ED-4DB2-BD59-A6C34878D82A}">
                    <a16:rowId xmlns:a16="http://schemas.microsoft.com/office/drawing/2014/main" val="10009"/>
                  </a:ext>
                </a:extLst>
              </a:tr>
              <a:tr h="426189">
                <a:tc vMerge="1">
                  <a:txBody>
                    <a:bodyPr/>
                    <a:lstStyle/>
                    <a:p>
                      <a:endParaRPr lang="en-US"/>
                    </a:p>
                  </a:txBody>
                  <a:tcPr/>
                </a:tc>
                <a:tc vMerge="1">
                  <a:txBody>
                    <a:bodyPr/>
                    <a:lstStyle/>
                    <a:p>
                      <a:endParaRPr lang="en-US"/>
                    </a:p>
                  </a:txBody>
                  <a:tcPr/>
                </a:tc>
                <a:tc>
                  <a:txBody>
                    <a:bodyPr/>
                    <a:lstStyle/>
                    <a:p>
                      <a:r>
                        <a:rPr lang="en-US" sz="1170" dirty="0">
                          <a:solidFill>
                            <a:schemeClr val="tx1"/>
                          </a:solidFill>
                        </a:rPr>
                        <a:t>Customer mention</a:t>
                      </a:r>
                      <a:r>
                        <a:rPr lang="en-US" sz="1170" baseline="0" dirty="0">
                          <a:solidFill>
                            <a:schemeClr val="tx1"/>
                          </a:solidFill>
                        </a:rPr>
                        <a:t> that l</a:t>
                      </a:r>
                      <a:r>
                        <a:rPr lang="en-US" sz="1170" dirty="0">
                          <a:solidFill>
                            <a:schemeClr val="tx1"/>
                          </a:solidFill>
                        </a:rPr>
                        <a:t>oan repayment</a:t>
                      </a:r>
                      <a:r>
                        <a:rPr lang="en-US" sz="1170" baseline="0" dirty="0">
                          <a:solidFill>
                            <a:schemeClr val="tx1"/>
                          </a:solidFill>
                        </a:rPr>
                        <a:t> process fail</a:t>
                      </a:r>
                      <a:endParaRPr lang="ru-RU" sz="1170" dirty="0">
                        <a:solidFill>
                          <a:schemeClr val="tx1"/>
                        </a:solidFill>
                      </a:endParaRPr>
                    </a:p>
                  </a:txBody>
                  <a:tcPr anchor="ctr"/>
                </a:tc>
                <a:tc>
                  <a:txBody>
                    <a:bodyPr/>
                    <a:lstStyle/>
                    <a:p>
                      <a:r>
                        <a:rPr lang="en-US" sz="1170" baseline="0" dirty="0">
                          <a:solidFill>
                            <a:schemeClr val="tx1"/>
                          </a:solidFill>
                        </a:rPr>
                        <a:t>Get confirmation from customer to show proof that this is the case.</a:t>
                      </a:r>
                    </a:p>
                  </a:txBody>
                  <a:tcPr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2068137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ru-RU" dirty="0"/>
              <a:t>1</a:t>
            </a:r>
            <a:r>
              <a:rPr lang="en-US" dirty="0"/>
              <a:t>0. Project Plan</a:t>
            </a:r>
            <a:endParaRPr lang="ru-RU" dirty="0"/>
          </a:p>
        </p:txBody>
      </p:sp>
      <p:sp>
        <p:nvSpPr>
          <p:cNvPr id="4" name="Номер слайда 3"/>
          <p:cNvSpPr>
            <a:spLocks noGrp="1"/>
          </p:cNvSpPr>
          <p:nvPr>
            <p:ph type="sldNum" sz="quarter" idx="12"/>
          </p:nvPr>
        </p:nvSpPr>
        <p:spPr/>
        <p:txBody>
          <a:bodyPr/>
          <a:lstStyle/>
          <a:p>
            <a:fld id="{D7F305DA-160D-498F-B102-A1D8643B4A2C}" type="slidenum">
              <a:rPr lang="ru-RU" smtClean="0"/>
              <a:pPr/>
              <a:t>63</a:t>
            </a:fld>
            <a:endParaRPr lang="ru-RU"/>
          </a:p>
        </p:txBody>
      </p:sp>
    </p:spTree>
    <p:extLst>
      <p:ext uri="{BB962C8B-B14F-4D97-AF65-F5344CB8AC3E}">
        <p14:creationId xmlns:p14="http://schemas.microsoft.com/office/powerpoint/2010/main" val="2119614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Project Plan </a:t>
            </a:r>
            <a:endParaRPr lang="ru-RU" dirty="0"/>
          </a:p>
        </p:txBody>
      </p:sp>
      <p:sp>
        <p:nvSpPr>
          <p:cNvPr id="5" name="Номер слайда 4"/>
          <p:cNvSpPr>
            <a:spLocks noGrp="1"/>
          </p:cNvSpPr>
          <p:nvPr>
            <p:ph type="sldNum" sz="quarter" idx="12"/>
          </p:nvPr>
        </p:nvSpPr>
        <p:spPr/>
        <p:txBody>
          <a:bodyPr/>
          <a:lstStyle/>
          <a:p>
            <a:fld id="{D7F305DA-160D-498F-B102-A1D8643B4A2C}" type="slidenum">
              <a:rPr lang="ru-RU" smtClean="0"/>
              <a:pPr/>
              <a:t>64</a:t>
            </a:fld>
            <a:endParaRPr lang="ru-RU"/>
          </a:p>
        </p:txBody>
      </p:sp>
      <p:graphicFrame>
        <p:nvGraphicFramePr>
          <p:cNvPr id="11" name="Table 10"/>
          <p:cNvGraphicFramePr>
            <a:graphicFrameLocks noGrp="1"/>
          </p:cNvGraphicFramePr>
          <p:nvPr>
            <p:extLst>
              <p:ext uri="{D42A27DB-BD31-4B8C-83A1-F6EECF244321}">
                <p14:modId xmlns:p14="http://schemas.microsoft.com/office/powerpoint/2010/main" val="2465400151"/>
              </p:ext>
            </p:extLst>
          </p:nvPr>
        </p:nvGraphicFramePr>
        <p:xfrm>
          <a:off x="179386" y="630005"/>
          <a:ext cx="8785224" cy="2646393"/>
        </p:xfrm>
        <a:graphic>
          <a:graphicData uri="http://schemas.openxmlformats.org/drawingml/2006/table">
            <a:tbl>
              <a:tblPr firstRow="1" bandRow="1">
                <a:tableStyleId>{5C22544A-7EE6-4342-B048-85BDC9FD1C3A}</a:tableStyleId>
              </a:tblPr>
              <a:tblGrid>
                <a:gridCol w="2691205">
                  <a:extLst>
                    <a:ext uri="{9D8B030D-6E8A-4147-A177-3AD203B41FA5}">
                      <a16:colId xmlns:a16="http://schemas.microsoft.com/office/drawing/2014/main" val="20000"/>
                    </a:ext>
                  </a:extLst>
                </a:gridCol>
                <a:gridCol w="2071489">
                  <a:extLst>
                    <a:ext uri="{9D8B030D-6E8A-4147-A177-3AD203B41FA5}">
                      <a16:colId xmlns:a16="http://schemas.microsoft.com/office/drawing/2014/main" val="20002"/>
                    </a:ext>
                  </a:extLst>
                </a:gridCol>
                <a:gridCol w="4022530">
                  <a:extLst>
                    <a:ext uri="{9D8B030D-6E8A-4147-A177-3AD203B41FA5}">
                      <a16:colId xmlns:a16="http://schemas.microsoft.com/office/drawing/2014/main" val="20003"/>
                    </a:ext>
                  </a:extLst>
                </a:gridCol>
              </a:tblGrid>
              <a:tr h="284577">
                <a:tc>
                  <a:txBody>
                    <a:bodyPr/>
                    <a:lstStyle/>
                    <a:p>
                      <a:r>
                        <a:rPr lang="en-US" sz="1200" dirty="0"/>
                        <a:t>Activity</a:t>
                      </a:r>
                      <a:endParaRPr lang="ru-RU" sz="1200" dirty="0"/>
                    </a:p>
                  </a:txBody>
                  <a:tcPr/>
                </a:tc>
                <a:tc>
                  <a:txBody>
                    <a:bodyPr/>
                    <a:lstStyle/>
                    <a:p>
                      <a:r>
                        <a:rPr lang="en-US" sz="1200" dirty="0"/>
                        <a:t>Planning end</a:t>
                      </a:r>
                      <a:r>
                        <a:rPr lang="en-US" sz="1200" baseline="0" dirty="0"/>
                        <a:t> </a:t>
                      </a:r>
                      <a:r>
                        <a:rPr lang="en-US" sz="1200" dirty="0"/>
                        <a:t>date</a:t>
                      </a:r>
                      <a:endParaRPr lang="ru-RU" sz="1200" dirty="0"/>
                    </a:p>
                  </a:txBody>
                  <a:tcPr/>
                </a:tc>
                <a:tc>
                  <a:txBody>
                    <a:bodyPr/>
                    <a:lstStyle/>
                    <a:p>
                      <a:r>
                        <a:rPr lang="en-US" sz="1200" dirty="0"/>
                        <a:t>Comments</a:t>
                      </a:r>
                      <a:endParaRPr lang="ru-RU" sz="1200" dirty="0"/>
                    </a:p>
                  </a:txBody>
                  <a:tcPr/>
                </a:tc>
                <a:extLst>
                  <a:ext uri="{0D108BD9-81ED-4DB2-BD59-A6C34878D82A}">
                    <a16:rowId xmlns:a16="http://schemas.microsoft.com/office/drawing/2014/main" val="10000"/>
                  </a:ext>
                </a:extLst>
              </a:tr>
              <a:tr h="284577">
                <a:tc>
                  <a:txBody>
                    <a:bodyPr/>
                    <a:lstStyle/>
                    <a:p>
                      <a:r>
                        <a:rPr lang="en-US" sz="1200" dirty="0"/>
                        <a:t>Hiring</a:t>
                      </a:r>
                      <a:r>
                        <a:rPr lang="en-US" sz="1200" baseline="0" dirty="0"/>
                        <a:t> CEO</a:t>
                      </a:r>
                      <a:endParaRPr lang="ru-RU" sz="1200" dirty="0"/>
                    </a:p>
                  </a:txBody>
                  <a:tcPr/>
                </a:tc>
                <a:tc>
                  <a:txBody>
                    <a:bodyPr/>
                    <a:lstStyle/>
                    <a:p>
                      <a:r>
                        <a:rPr lang="en-US" sz="1200" dirty="0"/>
                        <a:t>November 2015</a:t>
                      </a:r>
                      <a:endParaRPr lang="ru-RU" sz="1200" dirty="0"/>
                    </a:p>
                  </a:txBody>
                  <a:tcPr/>
                </a:tc>
                <a:tc>
                  <a:txBody>
                    <a:bodyPr/>
                    <a:lstStyle/>
                    <a:p>
                      <a:r>
                        <a:rPr lang="en-US" sz="1200" dirty="0"/>
                        <a:t>Found</a:t>
                      </a:r>
                      <a:r>
                        <a:rPr lang="en-US" sz="1200" baseline="0" dirty="0"/>
                        <a:t> and approved by Headquarters</a:t>
                      </a:r>
                      <a:endParaRPr lang="ru-RU" sz="1200" dirty="0"/>
                    </a:p>
                  </a:txBody>
                  <a:tcPr/>
                </a:tc>
                <a:extLst>
                  <a:ext uri="{0D108BD9-81ED-4DB2-BD59-A6C34878D82A}">
                    <a16:rowId xmlns:a16="http://schemas.microsoft.com/office/drawing/2014/main" val="10001"/>
                  </a:ext>
                </a:extLst>
              </a:tr>
              <a:tr h="284577">
                <a:tc>
                  <a:txBody>
                    <a:bodyPr/>
                    <a:lstStyle/>
                    <a:p>
                      <a:r>
                        <a:rPr lang="en-US" sz="1200" dirty="0"/>
                        <a:t>Licensing</a:t>
                      </a:r>
                      <a:endParaRPr lang="ru-RU" sz="1200" dirty="0"/>
                    </a:p>
                  </a:txBody>
                  <a:tcPr/>
                </a:tc>
                <a:tc>
                  <a:txBody>
                    <a:bodyPr/>
                    <a:lstStyle/>
                    <a:p>
                      <a:r>
                        <a:rPr lang="en-US" sz="1200" dirty="0">
                          <a:solidFill>
                            <a:schemeClr val="tx1"/>
                          </a:solidFill>
                        </a:rPr>
                        <a:t>January 2016 – March 2016</a:t>
                      </a:r>
                      <a:endParaRPr lang="ru-RU" sz="1200" dirty="0">
                        <a:solidFill>
                          <a:schemeClr val="tx1"/>
                        </a:solidFill>
                      </a:endParaRPr>
                    </a:p>
                  </a:txBody>
                  <a:tcPr/>
                </a:tc>
                <a:tc>
                  <a:txBody>
                    <a:bodyPr/>
                    <a:lstStyle/>
                    <a:p>
                      <a:r>
                        <a:rPr lang="en-US" sz="1200" dirty="0">
                          <a:solidFill>
                            <a:schemeClr val="tx1"/>
                          </a:solidFill>
                          <a:effectLst/>
                        </a:rPr>
                        <a:t>Filling</a:t>
                      </a:r>
                      <a:r>
                        <a:rPr lang="en-US" sz="1200" baseline="0" dirty="0">
                          <a:solidFill>
                            <a:schemeClr val="tx1"/>
                          </a:solidFill>
                          <a:effectLst/>
                        </a:rPr>
                        <a:t> documents for regulator</a:t>
                      </a:r>
                      <a:endParaRPr lang="ru-RU" sz="1200" dirty="0">
                        <a:solidFill>
                          <a:schemeClr val="tx1"/>
                        </a:solidFill>
                      </a:endParaRPr>
                    </a:p>
                  </a:txBody>
                  <a:tcPr/>
                </a:tc>
                <a:extLst>
                  <a:ext uri="{0D108BD9-81ED-4DB2-BD59-A6C34878D82A}">
                    <a16:rowId xmlns:a16="http://schemas.microsoft.com/office/drawing/2014/main" val="10002"/>
                  </a:ext>
                </a:extLst>
              </a:tr>
              <a:tr h="284577">
                <a:tc>
                  <a:txBody>
                    <a:bodyPr/>
                    <a:lstStyle/>
                    <a:p>
                      <a:r>
                        <a:rPr lang="en-US" sz="1200" dirty="0"/>
                        <a:t>Online Advertising permit</a:t>
                      </a:r>
                    </a:p>
                  </a:txBody>
                  <a:tcPr/>
                </a:tc>
                <a:tc>
                  <a:txBody>
                    <a:bodyPr/>
                    <a:lstStyle/>
                    <a:p>
                      <a:r>
                        <a:rPr lang="en-US" sz="1200" dirty="0"/>
                        <a:t>April 2016</a:t>
                      </a:r>
                      <a:endParaRPr lang="ru-RU" sz="1200" dirty="0">
                        <a:solidFill>
                          <a:schemeClr val="tx1"/>
                        </a:solidFill>
                      </a:endParaRPr>
                    </a:p>
                  </a:txBody>
                  <a:tcPr/>
                </a:tc>
                <a:tc>
                  <a:txBody>
                    <a:bodyPr/>
                    <a:lstStyle/>
                    <a:p>
                      <a:r>
                        <a:rPr lang="en-US" sz="1200" dirty="0">
                          <a:solidFill>
                            <a:schemeClr val="tx1"/>
                          </a:solidFill>
                        </a:rPr>
                        <a:t>A</a:t>
                      </a:r>
                      <a:r>
                        <a:rPr lang="en-US" sz="1200" baseline="0" dirty="0">
                          <a:solidFill>
                            <a:schemeClr val="tx1"/>
                          </a:solidFill>
                        </a:rPr>
                        <a:t>fter getting the license</a:t>
                      </a:r>
                      <a:endParaRPr lang="ru-RU" sz="1200" dirty="0">
                        <a:solidFill>
                          <a:schemeClr val="tx1"/>
                        </a:solidFill>
                      </a:endParaRPr>
                    </a:p>
                  </a:txBody>
                  <a:tcPr/>
                </a:tc>
                <a:extLst>
                  <a:ext uri="{0D108BD9-81ED-4DB2-BD59-A6C34878D82A}">
                    <a16:rowId xmlns:a16="http://schemas.microsoft.com/office/drawing/2014/main" val="3499339354"/>
                  </a:ext>
                </a:extLst>
              </a:tr>
              <a:tr h="284577">
                <a:tc>
                  <a:txBody>
                    <a:bodyPr/>
                    <a:lstStyle/>
                    <a:p>
                      <a:r>
                        <a:rPr lang="en-US" sz="1200" dirty="0"/>
                        <a:t>Renting</a:t>
                      </a:r>
                      <a:r>
                        <a:rPr lang="en-US" sz="1200" baseline="0" dirty="0"/>
                        <a:t> offices</a:t>
                      </a:r>
                      <a:endParaRPr lang="ru-RU" sz="1200" dirty="0"/>
                    </a:p>
                  </a:txBody>
                  <a:tcPr/>
                </a:tc>
                <a:tc>
                  <a:txBody>
                    <a:bodyPr/>
                    <a:lstStyle/>
                    <a:p>
                      <a:r>
                        <a:rPr lang="en-US" sz="1200" baseline="0" dirty="0">
                          <a:solidFill>
                            <a:schemeClr val="tx1"/>
                          </a:solidFill>
                        </a:rPr>
                        <a:t>January </a:t>
                      </a:r>
                      <a:r>
                        <a:rPr lang="en-US" sz="1200" dirty="0">
                          <a:solidFill>
                            <a:schemeClr val="tx1"/>
                          </a:solidFill>
                        </a:rPr>
                        <a:t>2016 – February 2016</a:t>
                      </a:r>
                      <a:endParaRPr lang="ru-RU" sz="1200" dirty="0">
                        <a:solidFill>
                          <a:schemeClr val="tx1"/>
                        </a:solidFill>
                      </a:endParaRPr>
                    </a:p>
                  </a:txBody>
                  <a:tcPr/>
                </a:tc>
                <a:tc>
                  <a:txBody>
                    <a:bodyPr/>
                    <a:lstStyle/>
                    <a:p>
                      <a:r>
                        <a:rPr lang="en-US" sz="1200" dirty="0">
                          <a:solidFill>
                            <a:schemeClr val="tx1"/>
                          </a:solidFill>
                        </a:rPr>
                        <a:t>Signing</a:t>
                      </a:r>
                      <a:r>
                        <a:rPr lang="en-US" sz="1200" baseline="0" dirty="0">
                          <a:solidFill>
                            <a:schemeClr val="tx1"/>
                          </a:solidFill>
                        </a:rPr>
                        <a:t> contract</a:t>
                      </a:r>
                      <a:endParaRPr lang="ru-RU" sz="1200" dirty="0">
                        <a:solidFill>
                          <a:schemeClr val="tx1"/>
                        </a:solidFill>
                      </a:endParaRPr>
                    </a:p>
                  </a:txBody>
                  <a:tcPr/>
                </a:tc>
                <a:extLst>
                  <a:ext uri="{0D108BD9-81ED-4DB2-BD59-A6C34878D82A}">
                    <a16:rowId xmlns:a16="http://schemas.microsoft.com/office/drawing/2014/main" val="10003"/>
                  </a:ext>
                </a:extLst>
              </a:tr>
              <a:tr h="312977">
                <a:tc>
                  <a:txBody>
                    <a:bodyPr/>
                    <a:lstStyle/>
                    <a:p>
                      <a:r>
                        <a:rPr lang="en-US" sz="1200" dirty="0"/>
                        <a:t>Creating</a:t>
                      </a:r>
                      <a:r>
                        <a:rPr lang="en-US" sz="1200" baseline="0" dirty="0"/>
                        <a:t> team</a:t>
                      </a:r>
                      <a:endParaRPr lang="ru-RU" sz="1200" dirty="0"/>
                    </a:p>
                  </a:txBody>
                  <a:tcPr/>
                </a:tc>
                <a:tc>
                  <a:txBody>
                    <a:bodyPr/>
                    <a:lstStyle/>
                    <a:p>
                      <a:r>
                        <a:rPr lang="en-US" sz="1200" baseline="0" dirty="0">
                          <a:solidFill>
                            <a:schemeClr val="tx1"/>
                          </a:solidFill>
                        </a:rPr>
                        <a:t>January</a:t>
                      </a:r>
                      <a:r>
                        <a:rPr lang="en-US" sz="1200" dirty="0">
                          <a:solidFill>
                            <a:schemeClr val="tx1"/>
                          </a:solidFill>
                        </a:rPr>
                        <a:t> 2016 – April 2016</a:t>
                      </a:r>
                      <a:endParaRPr lang="ru-RU" sz="1200" dirty="0">
                        <a:solidFill>
                          <a:schemeClr val="tx1"/>
                        </a:solidFill>
                      </a:endParaRPr>
                    </a:p>
                  </a:txBody>
                  <a:tcPr/>
                </a:tc>
                <a:tc>
                  <a:txBody>
                    <a:bodyPr/>
                    <a:lstStyle/>
                    <a:p>
                      <a:r>
                        <a:rPr lang="en-US" sz="1200" dirty="0">
                          <a:solidFill>
                            <a:schemeClr val="tx1"/>
                          </a:solidFill>
                        </a:rPr>
                        <a:t>We</a:t>
                      </a:r>
                      <a:r>
                        <a:rPr lang="en-US" sz="1200" baseline="0" dirty="0">
                          <a:solidFill>
                            <a:schemeClr val="tx1"/>
                          </a:solidFill>
                        </a:rPr>
                        <a:t> have regular candidates screening</a:t>
                      </a:r>
                      <a:endParaRPr lang="ru-RU" sz="1200" dirty="0">
                        <a:solidFill>
                          <a:schemeClr val="tx1"/>
                        </a:solidFill>
                      </a:endParaRPr>
                    </a:p>
                  </a:txBody>
                  <a:tcPr/>
                </a:tc>
                <a:extLst>
                  <a:ext uri="{0D108BD9-81ED-4DB2-BD59-A6C34878D82A}">
                    <a16:rowId xmlns:a16="http://schemas.microsoft.com/office/drawing/2014/main" val="10004"/>
                  </a:ext>
                </a:extLst>
              </a:tr>
              <a:tr h="312977">
                <a:tc>
                  <a:txBody>
                    <a:bodyPr/>
                    <a:lstStyle/>
                    <a:p>
                      <a:r>
                        <a:rPr lang="en-US" sz="1200" dirty="0"/>
                        <a:t>IT</a:t>
                      </a:r>
                      <a:r>
                        <a:rPr lang="en-US" sz="1200" baseline="0" dirty="0"/>
                        <a:t> settings, product settings</a:t>
                      </a:r>
                      <a:endParaRPr lang="ru-RU" sz="1200" dirty="0"/>
                    </a:p>
                  </a:txBody>
                  <a:tcPr/>
                </a:tc>
                <a:tc>
                  <a:txBody>
                    <a:bodyPr/>
                    <a:lstStyle/>
                    <a:p>
                      <a:r>
                        <a:rPr lang="en-US" sz="1200" dirty="0"/>
                        <a:t>March 2016 – April 2016</a:t>
                      </a:r>
                      <a:endParaRPr lang="ru-RU" sz="1200" dirty="0"/>
                    </a:p>
                  </a:txBody>
                  <a:tcPr/>
                </a:tc>
                <a:tc>
                  <a:txBody>
                    <a:bodyPr/>
                    <a:lstStyle/>
                    <a:p>
                      <a:r>
                        <a:rPr lang="en-US" sz="1200" dirty="0"/>
                        <a:t>We have</a:t>
                      </a:r>
                      <a:r>
                        <a:rPr lang="en-US" sz="1200" baseline="0" dirty="0"/>
                        <a:t> identified all key partners</a:t>
                      </a:r>
                      <a:endParaRPr lang="ru-RU" sz="1200" dirty="0"/>
                    </a:p>
                  </a:txBody>
                  <a:tcPr/>
                </a:tc>
                <a:extLst>
                  <a:ext uri="{0D108BD9-81ED-4DB2-BD59-A6C34878D82A}">
                    <a16:rowId xmlns:a16="http://schemas.microsoft.com/office/drawing/2014/main" val="10005"/>
                  </a:ext>
                </a:extLst>
              </a:tr>
              <a:tr h="312977">
                <a:tc>
                  <a:txBody>
                    <a:bodyPr/>
                    <a:lstStyle/>
                    <a:p>
                      <a:r>
                        <a:rPr lang="en-US" sz="1200" dirty="0"/>
                        <a:t>Official</a:t>
                      </a:r>
                      <a:r>
                        <a:rPr lang="en-US" sz="1200" baseline="0" dirty="0"/>
                        <a:t> documents</a:t>
                      </a:r>
                      <a:endParaRPr lang="ru-RU" sz="1200" dirty="0"/>
                    </a:p>
                  </a:txBody>
                  <a:tcPr/>
                </a:tc>
                <a:tc>
                  <a:txBody>
                    <a:bodyPr/>
                    <a:lstStyle/>
                    <a:p>
                      <a:r>
                        <a:rPr lang="en-US" sz="1200" dirty="0"/>
                        <a:t>February 2015 - April</a:t>
                      </a:r>
                      <a:r>
                        <a:rPr lang="en-US" sz="1200" baseline="0" dirty="0"/>
                        <a:t> 2016</a:t>
                      </a:r>
                      <a:endParaRPr lang="ru-RU"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Documentation</a:t>
                      </a:r>
                      <a:r>
                        <a:rPr lang="en-US" sz="1200" baseline="0" dirty="0"/>
                        <a:t> preparation for customers and regulator</a:t>
                      </a:r>
                      <a:endParaRPr lang="ru-RU" sz="1200" dirty="0"/>
                    </a:p>
                  </a:txBody>
                  <a:tcPr/>
                </a:tc>
                <a:extLst>
                  <a:ext uri="{0D108BD9-81ED-4DB2-BD59-A6C34878D82A}">
                    <a16:rowId xmlns:a16="http://schemas.microsoft.com/office/drawing/2014/main" val="10008"/>
                  </a:ext>
                </a:extLst>
              </a:tr>
              <a:tr h="284577">
                <a:tc>
                  <a:txBody>
                    <a:bodyPr/>
                    <a:lstStyle/>
                    <a:p>
                      <a:r>
                        <a:rPr lang="en-US" sz="1200" dirty="0"/>
                        <a:t>Start sales</a:t>
                      </a:r>
                      <a:endParaRPr lang="ru-RU" sz="1200" dirty="0"/>
                    </a:p>
                  </a:txBody>
                  <a:tcPr/>
                </a:tc>
                <a:tc>
                  <a:txBody>
                    <a:bodyPr/>
                    <a:lstStyle/>
                    <a:p>
                      <a:r>
                        <a:rPr lang="en-US" sz="1200" baseline="0" dirty="0"/>
                        <a:t>29 April 2016</a:t>
                      </a:r>
                      <a:endParaRPr lang="ru-RU" sz="1200" dirty="0"/>
                    </a:p>
                  </a:txBody>
                  <a:tcPr/>
                </a:tc>
                <a:tc>
                  <a:txBody>
                    <a:bodyPr/>
                    <a:lstStyle/>
                    <a:p>
                      <a:endParaRPr lang="ru-RU" sz="1200" dirty="0"/>
                    </a:p>
                  </a:txBody>
                  <a:tcPr/>
                </a:tc>
                <a:extLst>
                  <a:ext uri="{0D108BD9-81ED-4DB2-BD59-A6C34878D82A}">
                    <a16:rowId xmlns:a16="http://schemas.microsoft.com/office/drawing/2014/main" val="10009"/>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3584328612"/>
              </p:ext>
            </p:extLst>
          </p:nvPr>
        </p:nvGraphicFramePr>
        <p:xfrm>
          <a:off x="179512" y="3331635"/>
          <a:ext cx="8785098" cy="2113512"/>
        </p:xfrm>
        <a:graphic>
          <a:graphicData uri="http://schemas.openxmlformats.org/drawingml/2006/table">
            <a:tbl>
              <a:tblPr firstRow="1" bandRow="1">
                <a:tableStyleId>{5C22544A-7EE6-4342-B048-85BDC9FD1C3A}</a:tableStyleId>
              </a:tblPr>
              <a:tblGrid>
                <a:gridCol w="3466049">
                  <a:extLst>
                    <a:ext uri="{9D8B030D-6E8A-4147-A177-3AD203B41FA5}">
                      <a16:colId xmlns:a16="http://schemas.microsoft.com/office/drawing/2014/main" val="20000"/>
                    </a:ext>
                  </a:extLst>
                </a:gridCol>
                <a:gridCol w="1060998">
                  <a:extLst>
                    <a:ext uri="{9D8B030D-6E8A-4147-A177-3AD203B41FA5}">
                      <a16:colId xmlns:a16="http://schemas.microsoft.com/office/drawing/2014/main" val="20001"/>
                    </a:ext>
                  </a:extLst>
                </a:gridCol>
                <a:gridCol w="919531">
                  <a:extLst>
                    <a:ext uri="{9D8B030D-6E8A-4147-A177-3AD203B41FA5}">
                      <a16:colId xmlns:a16="http://schemas.microsoft.com/office/drawing/2014/main" val="20002"/>
                    </a:ext>
                  </a:extLst>
                </a:gridCol>
                <a:gridCol w="1131730">
                  <a:extLst>
                    <a:ext uri="{9D8B030D-6E8A-4147-A177-3AD203B41FA5}">
                      <a16:colId xmlns:a16="http://schemas.microsoft.com/office/drawing/2014/main" val="20003"/>
                    </a:ext>
                  </a:extLst>
                </a:gridCol>
                <a:gridCol w="1103395">
                  <a:extLst>
                    <a:ext uri="{9D8B030D-6E8A-4147-A177-3AD203B41FA5}">
                      <a16:colId xmlns:a16="http://schemas.microsoft.com/office/drawing/2014/main" val="20004"/>
                    </a:ext>
                  </a:extLst>
                </a:gridCol>
                <a:gridCol w="1103395">
                  <a:extLst>
                    <a:ext uri="{9D8B030D-6E8A-4147-A177-3AD203B41FA5}">
                      <a16:colId xmlns:a16="http://schemas.microsoft.com/office/drawing/2014/main" val="3491026596"/>
                    </a:ext>
                  </a:extLst>
                </a:gridCol>
              </a:tblGrid>
              <a:tr h="264189">
                <a:tc>
                  <a:txBody>
                    <a:bodyPr/>
                    <a:lstStyle/>
                    <a:p>
                      <a:pPr algn="ctr" rtl="0" fontAlgn="ctr"/>
                      <a:r>
                        <a:rPr lang="en-US" sz="1200" u="none" strike="noStrike" dirty="0">
                          <a:solidFill>
                            <a:schemeClr val="tx1"/>
                          </a:solidFill>
                          <a:effectLst/>
                        </a:rPr>
                        <a:t>Activity</a:t>
                      </a:r>
                      <a:endParaRPr lang="en-US" sz="1200" b="1"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Jan-16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u="none" strike="noStrike" dirty="0">
                          <a:solidFill>
                            <a:schemeClr val="tx1"/>
                          </a:solidFill>
                          <a:effectLst/>
                        </a:rPr>
                        <a:t>Feb-16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u="none" strike="noStrike" dirty="0">
                          <a:solidFill>
                            <a:schemeClr val="tx1"/>
                          </a:solidFill>
                          <a:effectLst/>
                        </a:rPr>
                        <a:t>Mar-16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1" i="0" u="none" strike="noStrike" dirty="0">
                          <a:solidFill>
                            <a:schemeClr val="tx1"/>
                          </a:solidFill>
                          <a:effectLst/>
                          <a:latin typeface="+mn-lt"/>
                        </a:rPr>
                        <a:t>Apr-16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a:solidFill>
                            <a:schemeClr val="tx1"/>
                          </a:solidFill>
                          <a:effectLst/>
                          <a:latin typeface="Calibri" panose="020F0502020204030204" pitchFamily="34" charset="0"/>
                        </a:rPr>
                        <a:t>May</a:t>
                      </a:r>
                      <a:r>
                        <a:rPr lang="en-US" sz="1100" b="0" i="0" u="none" strike="noStrike" baseline="0" dirty="0">
                          <a:solidFill>
                            <a:schemeClr val="tx1"/>
                          </a:solidFill>
                          <a:effectLst/>
                          <a:latin typeface="Calibri" panose="020F0502020204030204" pitchFamily="34" charset="0"/>
                        </a:rPr>
                        <a:t>-16</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4189">
                <a:tc>
                  <a:txBody>
                    <a:bodyPr/>
                    <a:lstStyle/>
                    <a:p>
                      <a:pPr algn="l" rtl="0" fontAlgn="ctr"/>
                      <a:r>
                        <a:rPr lang="en-US" sz="1200" u="none" strike="noStrike" dirty="0">
                          <a:solidFill>
                            <a:schemeClr val="tx1"/>
                          </a:solidFill>
                          <a:effectLst/>
                        </a:rPr>
                        <a:t>Licensing</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264189">
                <a:tc>
                  <a:txBody>
                    <a:bodyPr/>
                    <a:lstStyle/>
                    <a:p>
                      <a:pPr algn="l" rtl="0" fontAlgn="ctr"/>
                      <a:r>
                        <a:rPr lang="en-US" sz="1200" b="0" i="0" u="none" strike="noStrike" dirty="0">
                          <a:solidFill>
                            <a:schemeClr val="tx1"/>
                          </a:solidFill>
                          <a:effectLst/>
                          <a:latin typeface="Calibri" panose="020F0502020204030204" pitchFamily="34" charset="0"/>
                        </a:rPr>
                        <a:t>On</a:t>
                      </a:r>
                      <a:r>
                        <a:rPr lang="en-US" sz="1200" b="0" i="0" u="none" strike="noStrike" baseline="0" dirty="0">
                          <a:solidFill>
                            <a:schemeClr val="tx1"/>
                          </a:solidFill>
                          <a:effectLst/>
                          <a:latin typeface="Calibri" panose="020F0502020204030204" pitchFamily="34" charset="0"/>
                        </a:rPr>
                        <a:t>line Advertising permit</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6003211"/>
                  </a:ext>
                </a:extLst>
              </a:tr>
              <a:tr h="264189">
                <a:tc>
                  <a:txBody>
                    <a:bodyPr/>
                    <a:lstStyle/>
                    <a:p>
                      <a:pPr algn="l" rtl="0" fontAlgn="ctr"/>
                      <a:r>
                        <a:rPr lang="en-US" sz="1200" u="none" strike="noStrike" dirty="0">
                          <a:solidFill>
                            <a:schemeClr val="tx1"/>
                          </a:solidFill>
                          <a:effectLst/>
                        </a:rPr>
                        <a:t>Renting office:</a:t>
                      </a:r>
                      <a:r>
                        <a:rPr lang="en-US" sz="1200" u="none" strike="noStrike" baseline="0" dirty="0">
                          <a:solidFill>
                            <a:schemeClr val="tx1"/>
                          </a:solidFill>
                          <a:effectLst/>
                        </a:rPr>
                        <a:t> ML, RMC</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264189">
                <a:tc>
                  <a:txBody>
                    <a:bodyPr/>
                    <a:lstStyle/>
                    <a:p>
                      <a:pPr algn="l" rtl="0" fontAlgn="ctr"/>
                      <a:r>
                        <a:rPr lang="en-US" sz="1200" u="none" strike="noStrike" dirty="0">
                          <a:solidFill>
                            <a:schemeClr val="tx1"/>
                          </a:solidFill>
                          <a:effectLst/>
                        </a:rPr>
                        <a:t>Creating team</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a:solidFill>
                            <a:schemeClr val="tx1"/>
                          </a:solidFill>
                          <a:effectLst/>
                        </a:rPr>
                        <a:t> </a:t>
                      </a:r>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264189">
                <a:tc>
                  <a:txBody>
                    <a:bodyPr/>
                    <a:lstStyle/>
                    <a:p>
                      <a:pPr algn="l" rtl="0" fontAlgn="ctr"/>
                      <a:r>
                        <a:rPr lang="en-US" sz="1200" u="none" strike="noStrike" dirty="0">
                          <a:solidFill>
                            <a:schemeClr val="tx1"/>
                          </a:solidFill>
                          <a:effectLst/>
                        </a:rPr>
                        <a:t>IT De</a:t>
                      </a:r>
                      <a:r>
                        <a:rPr lang="en-US" sz="1200" u="none" strike="noStrike" baseline="0" dirty="0">
                          <a:solidFill>
                            <a:schemeClr val="tx1"/>
                          </a:solidFill>
                          <a:effectLst/>
                        </a:rPr>
                        <a:t>velopment</a:t>
                      </a:r>
                      <a:r>
                        <a:rPr lang="en-US" sz="1200" u="none" strike="noStrike" dirty="0">
                          <a:solidFill>
                            <a:schemeClr val="tx1"/>
                          </a:solidFill>
                          <a:effectLst/>
                        </a:rPr>
                        <a:t>, product settings</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264189">
                <a:tc>
                  <a:txBody>
                    <a:bodyPr/>
                    <a:lstStyle/>
                    <a:p>
                      <a:pPr algn="l"/>
                      <a:r>
                        <a:rPr lang="en-US" sz="1200" dirty="0"/>
                        <a:t>Official</a:t>
                      </a:r>
                      <a:r>
                        <a:rPr lang="en-US" sz="1200" baseline="0" dirty="0"/>
                        <a:t> documents for customers and regulator</a:t>
                      </a:r>
                      <a:endParaRPr lang="ru-RU" sz="1200" dirty="0"/>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264189">
                <a:tc>
                  <a:txBody>
                    <a:bodyPr/>
                    <a:lstStyle/>
                    <a:p>
                      <a:pPr algn="l" rtl="0" fontAlgn="ctr"/>
                      <a:r>
                        <a:rPr lang="en-US" sz="1200" u="none" strike="noStrike" dirty="0">
                          <a:solidFill>
                            <a:schemeClr val="tx1"/>
                          </a:solidFill>
                          <a:effectLst/>
                        </a:rPr>
                        <a:t>Start operations</a:t>
                      </a:r>
                      <a:endParaRPr lang="en-US" sz="12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100" u="none" strike="noStrike" dirty="0">
                          <a:solidFill>
                            <a:schemeClr val="tx1"/>
                          </a:solidFill>
                          <a:effectLst/>
                        </a:rPr>
                        <a:t> </a:t>
                      </a:r>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100" b="0" i="0" u="none" strike="noStrike" dirty="0">
                        <a:solidFill>
                          <a:schemeClr val="tx1"/>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0" name="Pentagon 9"/>
          <p:cNvSpPr/>
          <p:nvPr/>
        </p:nvSpPr>
        <p:spPr>
          <a:xfrm flipV="1">
            <a:off x="3995935" y="3645024"/>
            <a:ext cx="2808313" cy="123484"/>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Pentagon 13"/>
          <p:cNvSpPr/>
          <p:nvPr/>
        </p:nvSpPr>
        <p:spPr>
          <a:xfrm flipV="1">
            <a:off x="3995935" y="4193545"/>
            <a:ext cx="1528478" cy="136452"/>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p:cNvSpPr/>
          <p:nvPr/>
        </p:nvSpPr>
        <p:spPr>
          <a:xfrm flipV="1">
            <a:off x="3995935" y="4451822"/>
            <a:ext cx="3816425" cy="136453"/>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entagon 15"/>
          <p:cNvSpPr/>
          <p:nvPr/>
        </p:nvSpPr>
        <p:spPr>
          <a:xfrm>
            <a:off x="6041358" y="4725144"/>
            <a:ext cx="2225645" cy="9663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entagon 16"/>
          <p:cNvSpPr/>
          <p:nvPr/>
        </p:nvSpPr>
        <p:spPr>
          <a:xfrm flipV="1">
            <a:off x="5724128" y="4979849"/>
            <a:ext cx="1584176" cy="105335"/>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p:cNvPicPr>
            <a:picLocks noChangeAspect="1"/>
          </p:cNvPicPr>
          <p:nvPr/>
        </p:nvPicPr>
        <p:blipFill>
          <a:blip r:embed="rId3"/>
          <a:stretch>
            <a:fillRect/>
          </a:stretch>
        </p:blipFill>
        <p:spPr>
          <a:xfrm>
            <a:off x="8257930" y="5085184"/>
            <a:ext cx="275230" cy="316835"/>
          </a:xfrm>
          <a:prstGeom prst="rect">
            <a:avLst/>
          </a:prstGeom>
        </p:spPr>
      </p:pic>
      <p:sp>
        <p:nvSpPr>
          <p:cNvPr id="19" name="TextBox 18"/>
          <p:cNvSpPr txBox="1"/>
          <p:nvPr/>
        </p:nvSpPr>
        <p:spPr>
          <a:xfrm>
            <a:off x="179512" y="5833522"/>
            <a:ext cx="8807572" cy="307777"/>
          </a:xfrm>
          <a:prstGeom prst="rect">
            <a:avLst/>
          </a:prstGeom>
          <a:solidFill>
            <a:schemeClr val="accent1">
              <a:lumMod val="20000"/>
              <a:lumOff val="80000"/>
            </a:schemeClr>
          </a:solidFill>
          <a:ln>
            <a:solidFill>
              <a:schemeClr val="accent1"/>
            </a:solidFill>
          </a:ln>
        </p:spPr>
        <p:txBody>
          <a:bodyPr wrap="square" rtlCol="0" anchor="t">
            <a:spAutoFit/>
          </a:bodyPr>
          <a:lstStyle/>
          <a:p>
            <a:r>
              <a:rPr lang="en-US" sz="1400" dirty="0"/>
              <a:t>We are planning to launch operations in May 2016.</a:t>
            </a:r>
          </a:p>
        </p:txBody>
      </p:sp>
      <p:sp>
        <p:nvSpPr>
          <p:cNvPr id="13" name="Pentagon 12"/>
          <p:cNvSpPr/>
          <p:nvPr/>
        </p:nvSpPr>
        <p:spPr>
          <a:xfrm flipV="1">
            <a:off x="6885247" y="3927346"/>
            <a:ext cx="1381757" cy="132901"/>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5304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Текст 5"/>
          <p:cNvSpPr>
            <a:spLocks noGrp="1"/>
          </p:cNvSpPr>
          <p:nvPr>
            <p:ph type="body" idx="1"/>
          </p:nvPr>
        </p:nvSpPr>
        <p:spPr/>
        <p:txBody>
          <a:bodyPr/>
          <a:lstStyle/>
          <a:p>
            <a:r>
              <a:rPr lang="en-US" dirty="0"/>
              <a:t>11. Appendices</a:t>
            </a:r>
          </a:p>
        </p:txBody>
      </p:sp>
      <p:sp>
        <p:nvSpPr>
          <p:cNvPr id="4" name="Номер слайда 3"/>
          <p:cNvSpPr>
            <a:spLocks noGrp="1"/>
          </p:cNvSpPr>
          <p:nvPr>
            <p:ph type="sldNum" sz="quarter" idx="12"/>
          </p:nvPr>
        </p:nvSpPr>
        <p:spPr/>
        <p:txBody>
          <a:bodyPr/>
          <a:lstStyle/>
          <a:p>
            <a:fld id="{D7F305DA-160D-498F-B102-A1D8643B4A2C}" type="slidenum">
              <a:rPr lang="ru-RU" smtClean="0"/>
              <a:pPr/>
              <a:t>65</a:t>
            </a:fld>
            <a:endParaRPr lang="ru-RU"/>
          </a:p>
        </p:txBody>
      </p:sp>
    </p:spTree>
    <p:extLst>
      <p:ext uri="{BB962C8B-B14F-4D97-AF65-F5344CB8AC3E}">
        <p14:creationId xmlns:p14="http://schemas.microsoft.com/office/powerpoint/2010/main" val="23065586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26942" y="116632"/>
            <a:ext cx="7745458" cy="312281"/>
          </a:xfrm>
        </p:spPr>
        <p:txBody>
          <a:bodyPr/>
          <a:lstStyle/>
          <a:p>
            <a:r>
              <a:rPr lang="en-US" dirty="0"/>
              <a:t>Christopher and Lee Ong</a:t>
            </a:r>
            <a:r>
              <a:rPr lang="ru-RU" dirty="0"/>
              <a:t> </a:t>
            </a:r>
            <a:r>
              <a:rPr lang="en-US" dirty="0"/>
              <a:t>Legal Opinion</a:t>
            </a:r>
            <a:endParaRPr lang="ru-RU" dirty="0"/>
          </a:p>
        </p:txBody>
      </p:sp>
      <p:sp>
        <p:nvSpPr>
          <p:cNvPr id="6" name="Номер слайда 5"/>
          <p:cNvSpPr>
            <a:spLocks noGrp="1"/>
          </p:cNvSpPr>
          <p:nvPr>
            <p:ph type="sldNum" sz="quarter" idx="12"/>
          </p:nvPr>
        </p:nvSpPr>
        <p:spPr/>
        <p:txBody>
          <a:bodyPr/>
          <a:lstStyle/>
          <a:p>
            <a:fld id="{D7F305DA-160D-498F-B102-A1D8643B4A2C}" type="slidenum">
              <a:rPr lang="ru-RU" smtClean="0"/>
              <a:pPr/>
              <a:t>66</a:t>
            </a:fld>
            <a:endParaRPr lang="ru-RU"/>
          </a:p>
        </p:txBody>
      </p:sp>
      <p:pic>
        <p:nvPicPr>
          <p:cNvPr id="4" name="Picture 3"/>
          <p:cNvPicPr>
            <a:picLocks noChangeAspect="1"/>
          </p:cNvPicPr>
          <p:nvPr/>
        </p:nvPicPr>
        <p:blipFill rotWithShape="1">
          <a:blip r:embed="rId3"/>
          <a:srcRect l="15657" r="12367" b="17516"/>
          <a:stretch/>
        </p:blipFill>
        <p:spPr>
          <a:xfrm>
            <a:off x="0" y="836712"/>
            <a:ext cx="9144000" cy="5516942"/>
          </a:xfrm>
          <a:prstGeom prst="rect">
            <a:avLst/>
          </a:prstGeom>
        </p:spPr>
      </p:pic>
    </p:spTree>
    <p:extLst>
      <p:ext uri="{BB962C8B-B14F-4D97-AF65-F5344CB8AC3E}">
        <p14:creationId xmlns:p14="http://schemas.microsoft.com/office/powerpoint/2010/main" val="19226073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2554"/>
            <a:ext cx="8159540" cy="407753"/>
          </a:xfrm>
        </p:spPr>
        <p:txBody>
          <a:bodyPr/>
          <a:lstStyle/>
          <a:p>
            <a:r>
              <a:rPr lang="en-US" dirty="0"/>
              <a:t>Legal Process Of Charging</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D7F305DA-160D-498F-B102-A1D8643B4A2C}" type="slidenum">
              <a:rPr lang="ru-RU" smtClean="0"/>
              <a:t>67</a:t>
            </a:fld>
            <a:endParaRPr lang="ru-RU"/>
          </a:p>
        </p:txBody>
      </p:sp>
      <p:pic>
        <p:nvPicPr>
          <p:cNvPr id="6" name="Picture 1025" descr="http://www.viscoseclosures.com/wp/wp-content/uploads/2013/12/customer-icon.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97" t="9489" r="18255" b="6847"/>
          <a:stretch/>
        </p:blipFill>
        <p:spPr bwMode="auto">
          <a:xfrm>
            <a:off x="239789" y="1910407"/>
            <a:ext cx="648072" cy="11691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4898" y="1780702"/>
            <a:ext cx="1564027" cy="976648"/>
          </a:xfrm>
          <a:prstGeom prst="rect">
            <a:avLst/>
          </a:prstGeom>
        </p:spPr>
      </p:pic>
      <p:sp>
        <p:nvSpPr>
          <p:cNvPr id="8" name="Right Arrow 7"/>
          <p:cNvSpPr/>
          <p:nvPr/>
        </p:nvSpPr>
        <p:spPr>
          <a:xfrm>
            <a:off x="899592" y="2423895"/>
            <a:ext cx="2664296" cy="142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 name="Right Arrow 8"/>
          <p:cNvSpPr/>
          <p:nvPr/>
        </p:nvSpPr>
        <p:spPr>
          <a:xfrm>
            <a:off x="5184205" y="2670770"/>
            <a:ext cx="2664296" cy="142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2" name="Rectangle 11"/>
          <p:cNvSpPr/>
          <p:nvPr/>
        </p:nvSpPr>
        <p:spPr>
          <a:xfrm>
            <a:off x="5107631" y="2239320"/>
            <a:ext cx="2879937" cy="461665"/>
          </a:xfrm>
          <a:prstGeom prst="rect">
            <a:avLst/>
          </a:prstGeom>
        </p:spPr>
        <p:txBody>
          <a:bodyPr wrap="square">
            <a:spAutoFit/>
          </a:bodyPr>
          <a:lstStyle/>
          <a:p>
            <a:r>
              <a:rPr lang="en-US" sz="1200" dirty="0"/>
              <a:t>Due Diligence fee – 80 USD (20% from Loan amount)</a:t>
            </a:r>
            <a:endParaRPr lang="ru-RU" sz="1200" dirty="0"/>
          </a:p>
        </p:txBody>
      </p:sp>
      <p:sp>
        <p:nvSpPr>
          <p:cNvPr id="14" name="Right Arrow 13"/>
          <p:cNvSpPr/>
          <p:nvPr/>
        </p:nvSpPr>
        <p:spPr>
          <a:xfrm rot="10800000">
            <a:off x="874232" y="2597684"/>
            <a:ext cx="2664296" cy="142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p:cNvSpPr/>
          <p:nvPr/>
        </p:nvSpPr>
        <p:spPr>
          <a:xfrm>
            <a:off x="874510" y="1053939"/>
            <a:ext cx="2879937" cy="1200329"/>
          </a:xfrm>
          <a:prstGeom prst="rect">
            <a:avLst/>
          </a:prstGeom>
        </p:spPr>
        <p:txBody>
          <a:bodyPr wrap="square">
            <a:spAutoFit/>
          </a:bodyPr>
          <a:lstStyle/>
          <a:p>
            <a:r>
              <a:rPr lang="en-US" sz="1200" b="1" dirty="0"/>
              <a:t>Client applies and confirm fees and requests</a:t>
            </a:r>
            <a:r>
              <a:rPr lang="ru-RU" sz="1200" b="1" dirty="0"/>
              <a:t>:</a:t>
            </a:r>
          </a:p>
          <a:p>
            <a:pPr marL="228600" indent="-228600">
              <a:buAutoNum type="arabicPeriod"/>
            </a:pPr>
            <a:r>
              <a:rPr lang="en-US" sz="1200" dirty="0"/>
              <a:t>2.5 USD – Stamp duty fee</a:t>
            </a:r>
          </a:p>
          <a:p>
            <a:pPr marL="228600" indent="-228600">
              <a:buAutoNum type="arabicPeriod"/>
            </a:pPr>
            <a:r>
              <a:rPr lang="en-US" sz="1200" dirty="0"/>
              <a:t>2.1 USD – Credit Bureau </a:t>
            </a:r>
          </a:p>
          <a:p>
            <a:pPr marL="228600" indent="-228600">
              <a:buAutoNum type="arabicPeriod"/>
            </a:pPr>
            <a:r>
              <a:rPr lang="en-US" sz="1200" dirty="0"/>
              <a:t>2.5 USD – </a:t>
            </a:r>
            <a:r>
              <a:rPr lang="en-US" altLang="zh-CN" sz="1200" dirty="0"/>
              <a:t>Attestation fee</a:t>
            </a:r>
          </a:p>
          <a:p>
            <a:pPr marL="228600" indent="-228600">
              <a:buAutoNum type="arabicPeriod"/>
            </a:pPr>
            <a:r>
              <a:rPr lang="en-US" altLang="zh-CN" sz="1200" dirty="0"/>
              <a:t>80 USD - Due Diligence fee </a:t>
            </a:r>
          </a:p>
        </p:txBody>
      </p:sp>
      <p:sp>
        <p:nvSpPr>
          <p:cNvPr id="21" name="Right Arrow 20"/>
          <p:cNvSpPr/>
          <p:nvPr/>
        </p:nvSpPr>
        <p:spPr>
          <a:xfrm>
            <a:off x="5185267" y="1324994"/>
            <a:ext cx="2664296" cy="142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2" name="Rectangle 21"/>
          <p:cNvSpPr/>
          <p:nvPr/>
        </p:nvSpPr>
        <p:spPr>
          <a:xfrm>
            <a:off x="5149771" y="908720"/>
            <a:ext cx="2879937" cy="461665"/>
          </a:xfrm>
          <a:prstGeom prst="rect">
            <a:avLst/>
          </a:prstGeom>
        </p:spPr>
        <p:txBody>
          <a:bodyPr wrap="square">
            <a:spAutoFit/>
          </a:bodyPr>
          <a:lstStyle/>
          <a:p>
            <a:r>
              <a:rPr lang="en-US" sz="1200" dirty="0"/>
              <a:t>Request payment for credit report by credit bureaus (2.1 USD)</a:t>
            </a:r>
            <a:endParaRPr lang="ru-RU" sz="1200" dirty="0"/>
          </a:p>
        </p:txBody>
      </p:sp>
      <p:sp>
        <p:nvSpPr>
          <p:cNvPr id="23" name="Right Arrow 22"/>
          <p:cNvSpPr/>
          <p:nvPr/>
        </p:nvSpPr>
        <p:spPr>
          <a:xfrm rot="10800000">
            <a:off x="5184205" y="1492369"/>
            <a:ext cx="2664296" cy="142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Rectangle 23"/>
          <p:cNvSpPr/>
          <p:nvPr/>
        </p:nvSpPr>
        <p:spPr>
          <a:xfrm>
            <a:off x="5112409" y="1604366"/>
            <a:ext cx="3294112" cy="461665"/>
          </a:xfrm>
          <a:prstGeom prst="rect">
            <a:avLst/>
          </a:prstGeom>
        </p:spPr>
        <p:txBody>
          <a:bodyPr wrap="square">
            <a:spAutoFit/>
          </a:bodyPr>
          <a:lstStyle/>
          <a:p>
            <a:r>
              <a:rPr lang="en-US" sz="1200" dirty="0"/>
              <a:t>Providing credit report about potential borrower by credit bureaus </a:t>
            </a:r>
            <a:r>
              <a:rPr lang="ru-RU" sz="1200" dirty="0"/>
              <a:t>(on behalf of the customer</a:t>
            </a:r>
            <a:r>
              <a:rPr lang="en-US" sz="1200" dirty="0"/>
              <a:t>)</a:t>
            </a:r>
            <a:endParaRPr lang="ru-RU" sz="1200" dirty="0"/>
          </a:p>
        </p:txBody>
      </p:sp>
      <p:sp>
        <p:nvSpPr>
          <p:cNvPr id="25" name="Rectangle 24"/>
          <p:cNvSpPr/>
          <p:nvPr/>
        </p:nvSpPr>
        <p:spPr>
          <a:xfrm>
            <a:off x="5068641" y="1562840"/>
            <a:ext cx="45719" cy="16871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Right Arrow 25"/>
          <p:cNvSpPr/>
          <p:nvPr/>
        </p:nvSpPr>
        <p:spPr>
          <a:xfrm rot="10800000">
            <a:off x="5184205" y="2830218"/>
            <a:ext cx="2664296" cy="1422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2307" y="2462956"/>
            <a:ext cx="1068428" cy="667767"/>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18346" y="1254687"/>
            <a:ext cx="929957" cy="357228"/>
          </a:xfrm>
          <a:prstGeom prst="rect">
            <a:avLst/>
          </a:prstGeom>
        </p:spPr>
      </p:pic>
      <p:sp>
        <p:nvSpPr>
          <p:cNvPr id="30" name="Rectangle 29"/>
          <p:cNvSpPr/>
          <p:nvPr/>
        </p:nvSpPr>
        <p:spPr>
          <a:xfrm>
            <a:off x="5117485" y="2951524"/>
            <a:ext cx="3042056" cy="1692771"/>
          </a:xfrm>
          <a:prstGeom prst="rect">
            <a:avLst/>
          </a:prstGeom>
        </p:spPr>
        <p:txBody>
          <a:bodyPr wrap="square">
            <a:spAutoFit/>
          </a:bodyPr>
          <a:lstStyle/>
          <a:p>
            <a:r>
              <a:rPr lang="en-US" sz="1200" dirty="0"/>
              <a:t>Creation Due Diligence report about client </a:t>
            </a:r>
            <a:r>
              <a:rPr lang="ru-RU" sz="1200" dirty="0"/>
              <a:t>(on behalf of the customer</a:t>
            </a:r>
            <a:r>
              <a:rPr lang="en-US" sz="1200" dirty="0"/>
              <a:t>)</a:t>
            </a:r>
          </a:p>
          <a:p>
            <a:r>
              <a:rPr lang="en-MY" sz="1000" dirty="0"/>
              <a:t>ML will be paying a third party (the “Risk Management Company") to conduct a background check on potential borrowers specifically focusing on potential borrowers' online presence, and based on information obtained on potential borrowers, to verify details such as address, IC details and passport details. A CONSENT form (in accordance to the PDPA Act will be signed by the Borrower to allow ML to do the checks.</a:t>
            </a:r>
            <a:endParaRPr lang="ru-RU" sz="1000" dirty="0"/>
          </a:p>
        </p:txBody>
      </p:sp>
      <p:sp>
        <p:nvSpPr>
          <p:cNvPr id="32" name="Rectangle 31"/>
          <p:cNvSpPr/>
          <p:nvPr/>
        </p:nvSpPr>
        <p:spPr>
          <a:xfrm>
            <a:off x="7994698" y="943645"/>
            <a:ext cx="1512168" cy="292388"/>
          </a:xfrm>
          <a:prstGeom prst="rect">
            <a:avLst/>
          </a:prstGeom>
        </p:spPr>
        <p:txBody>
          <a:bodyPr wrap="square">
            <a:spAutoFit/>
          </a:bodyPr>
          <a:lstStyle/>
          <a:p>
            <a:r>
              <a:rPr lang="ru-RU" sz="1300" b="1" dirty="0"/>
              <a:t>С</a:t>
            </a:r>
            <a:r>
              <a:rPr lang="en-US" sz="1300" b="1" dirty="0" err="1"/>
              <a:t>redit</a:t>
            </a:r>
            <a:r>
              <a:rPr lang="en-US" sz="1300" b="1" dirty="0"/>
              <a:t> bureau</a:t>
            </a:r>
            <a:endParaRPr lang="ru-RU" sz="1300" b="1" dirty="0"/>
          </a:p>
        </p:txBody>
      </p:sp>
      <p:sp>
        <p:nvSpPr>
          <p:cNvPr id="34" name="Rectangle 33"/>
          <p:cNvSpPr/>
          <p:nvPr/>
        </p:nvSpPr>
        <p:spPr>
          <a:xfrm>
            <a:off x="3732495" y="1542528"/>
            <a:ext cx="2879937" cy="307777"/>
          </a:xfrm>
          <a:prstGeom prst="rect">
            <a:avLst/>
          </a:prstGeom>
        </p:spPr>
        <p:txBody>
          <a:bodyPr wrap="square">
            <a:spAutoFit/>
          </a:bodyPr>
          <a:lstStyle/>
          <a:p>
            <a:r>
              <a:rPr lang="en-US" sz="1400" b="1" dirty="0"/>
              <a:t>Moneylender</a:t>
            </a:r>
            <a:endParaRPr lang="ru-RU" sz="1400" b="1" dirty="0"/>
          </a:p>
        </p:txBody>
      </p:sp>
      <p:sp>
        <p:nvSpPr>
          <p:cNvPr id="36" name="Rectangle 35"/>
          <p:cNvSpPr/>
          <p:nvPr/>
        </p:nvSpPr>
        <p:spPr>
          <a:xfrm>
            <a:off x="8019572" y="3065433"/>
            <a:ext cx="1216579" cy="892552"/>
          </a:xfrm>
          <a:prstGeom prst="rect">
            <a:avLst/>
          </a:prstGeom>
        </p:spPr>
        <p:txBody>
          <a:bodyPr wrap="square">
            <a:spAutoFit/>
          </a:bodyPr>
          <a:lstStyle/>
          <a:p>
            <a:r>
              <a:rPr lang="en-US" sz="1300" b="1" dirty="0"/>
              <a:t>Risk Management Company</a:t>
            </a:r>
            <a:r>
              <a:rPr lang="ru-RU" sz="1300" b="1" dirty="0"/>
              <a:t> (</a:t>
            </a:r>
            <a:r>
              <a:rPr lang="en-US" sz="1300" b="1" dirty="0"/>
              <a:t>our company</a:t>
            </a:r>
            <a:r>
              <a:rPr lang="ru-RU" sz="1300" b="1" dirty="0"/>
              <a:t>)</a:t>
            </a:r>
            <a:endParaRPr lang="en-US" sz="1300" b="1" dirty="0"/>
          </a:p>
        </p:txBody>
      </p:sp>
      <p:graphicFrame>
        <p:nvGraphicFramePr>
          <p:cNvPr id="38" name="Table 4"/>
          <p:cNvGraphicFramePr>
            <a:graphicFrameLocks noGrp="1"/>
          </p:cNvGraphicFramePr>
          <p:nvPr>
            <p:extLst>
              <p:ext uri="{D42A27DB-BD31-4B8C-83A1-F6EECF244321}">
                <p14:modId xmlns:p14="http://schemas.microsoft.com/office/powerpoint/2010/main" val="3315200338"/>
              </p:ext>
            </p:extLst>
          </p:nvPr>
        </p:nvGraphicFramePr>
        <p:xfrm>
          <a:off x="5144704" y="4789932"/>
          <a:ext cx="3517587" cy="1402080"/>
        </p:xfrm>
        <a:graphic>
          <a:graphicData uri="http://schemas.openxmlformats.org/drawingml/2006/table">
            <a:tbl>
              <a:tblPr firstRow="1" bandRow="1">
                <a:tableStyleId>{5C22544A-7EE6-4342-B048-85BDC9FD1C3A}</a:tableStyleId>
              </a:tblPr>
              <a:tblGrid>
                <a:gridCol w="3517587">
                  <a:extLst>
                    <a:ext uri="{9D8B030D-6E8A-4147-A177-3AD203B41FA5}">
                      <a16:colId xmlns:a16="http://schemas.microsoft.com/office/drawing/2014/main" val="20000"/>
                    </a:ext>
                  </a:extLst>
                </a:gridCol>
              </a:tblGrid>
              <a:tr h="0">
                <a:tc>
                  <a:txBody>
                    <a:bodyPr/>
                    <a:lstStyle/>
                    <a:p>
                      <a:pPr marL="0" indent="0" algn="ctr">
                        <a:buNone/>
                      </a:pPr>
                      <a:r>
                        <a:rPr lang="en-US" sz="1400" dirty="0"/>
                        <a:t>Product parameters</a:t>
                      </a:r>
                    </a:p>
                  </a:txBody>
                  <a:tcPr/>
                </a:tc>
                <a:extLst>
                  <a:ext uri="{0D108BD9-81ED-4DB2-BD59-A6C34878D82A}">
                    <a16:rowId xmlns:a16="http://schemas.microsoft.com/office/drawing/2014/main" val="10000"/>
                  </a:ext>
                </a:extLst>
              </a:tr>
              <a:tr h="0">
                <a:tc>
                  <a:txBody>
                    <a:bodyPr/>
                    <a:lstStyle/>
                    <a:p>
                      <a:pPr marL="0" indent="0">
                        <a:buFont typeface="Arial" panose="020B0604020202020204" pitchFamily="34" charset="0"/>
                        <a:buNone/>
                      </a:pPr>
                      <a:r>
                        <a:rPr lang="en-US" sz="1200" baseline="0" dirty="0"/>
                        <a:t>Average loan size – 400 USD</a:t>
                      </a:r>
                    </a:p>
                  </a:txBody>
                  <a:tcPr anchor="ctr"/>
                </a:tc>
                <a:extLst>
                  <a:ext uri="{0D108BD9-81ED-4DB2-BD59-A6C34878D82A}">
                    <a16:rowId xmlns:a16="http://schemas.microsoft.com/office/drawing/2014/main" val="10001"/>
                  </a:ext>
                </a:extLst>
              </a:tr>
              <a:tr h="506495">
                <a:tc>
                  <a:txBody>
                    <a:bodyPr/>
                    <a:lstStyle/>
                    <a:p>
                      <a:pPr marL="0" indent="0">
                        <a:buFont typeface="Arial" panose="020B0604020202020204" pitchFamily="34" charset="0"/>
                        <a:buNone/>
                      </a:pPr>
                      <a:r>
                        <a:rPr lang="en-US" sz="1200" baseline="0" dirty="0"/>
                        <a:t>Maximum loan tenure – 1 month. If client wants to use loan longer time, after one month he should get one more loan and make repayment for the initial loan</a:t>
                      </a:r>
                    </a:p>
                  </a:txBody>
                  <a:tcPr anchor="ctr"/>
                </a:tc>
                <a:extLst>
                  <a:ext uri="{0D108BD9-81ED-4DB2-BD59-A6C34878D82A}">
                    <a16:rowId xmlns:a16="http://schemas.microsoft.com/office/drawing/2014/main" val="10002"/>
                  </a:ext>
                </a:extLst>
              </a:tr>
            </a:tbl>
          </a:graphicData>
        </a:graphic>
      </p:graphicFrame>
      <p:sp>
        <p:nvSpPr>
          <p:cNvPr id="37" name="Rectangle 36"/>
          <p:cNvSpPr/>
          <p:nvPr/>
        </p:nvSpPr>
        <p:spPr>
          <a:xfrm>
            <a:off x="988642" y="2895327"/>
            <a:ext cx="3511350" cy="461665"/>
          </a:xfrm>
          <a:prstGeom prst="rect">
            <a:avLst/>
          </a:prstGeom>
        </p:spPr>
        <p:txBody>
          <a:bodyPr wrap="square">
            <a:spAutoFit/>
          </a:bodyPr>
          <a:lstStyle/>
          <a:p>
            <a:r>
              <a:rPr lang="en-US" sz="1200" dirty="0"/>
              <a:t>Sign loan agreement for 400 USD</a:t>
            </a:r>
          </a:p>
          <a:p>
            <a:r>
              <a:rPr lang="en-US" sz="1200" dirty="0"/>
              <a:t>Transferring loan (400 USD – 87.1 USD = 312.9 USD) </a:t>
            </a:r>
            <a:endParaRPr lang="ru-RU" sz="1200" dirty="0"/>
          </a:p>
        </p:txBody>
      </p:sp>
      <p:graphicFrame>
        <p:nvGraphicFramePr>
          <p:cNvPr id="5" name="Table 4"/>
          <p:cNvGraphicFramePr>
            <a:graphicFrameLocks noGrp="1"/>
          </p:cNvGraphicFramePr>
          <p:nvPr>
            <p:extLst>
              <p:ext uri="{D42A27DB-BD31-4B8C-83A1-F6EECF244321}">
                <p14:modId xmlns:p14="http://schemas.microsoft.com/office/powerpoint/2010/main" val="1567800593"/>
              </p:ext>
            </p:extLst>
          </p:nvPr>
        </p:nvGraphicFramePr>
        <p:xfrm>
          <a:off x="156220" y="3484433"/>
          <a:ext cx="4824537" cy="2468880"/>
        </p:xfrm>
        <a:graphic>
          <a:graphicData uri="http://schemas.openxmlformats.org/drawingml/2006/table">
            <a:tbl>
              <a:tblPr firstRow="1" bandRow="1">
                <a:tableStyleId>{5C22544A-7EE6-4342-B048-85BDC9FD1C3A}</a:tableStyleId>
              </a:tblPr>
              <a:tblGrid>
                <a:gridCol w="1827475">
                  <a:extLst>
                    <a:ext uri="{9D8B030D-6E8A-4147-A177-3AD203B41FA5}">
                      <a16:colId xmlns:a16="http://schemas.microsoft.com/office/drawing/2014/main" val="856141058"/>
                    </a:ext>
                  </a:extLst>
                </a:gridCol>
                <a:gridCol w="1388883">
                  <a:extLst>
                    <a:ext uri="{9D8B030D-6E8A-4147-A177-3AD203B41FA5}">
                      <a16:colId xmlns:a16="http://schemas.microsoft.com/office/drawing/2014/main" val="3447627890"/>
                    </a:ext>
                  </a:extLst>
                </a:gridCol>
                <a:gridCol w="1608179">
                  <a:extLst>
                    <a:ext uri="{9D8B030D-6E8A-4147-A177-3AD203B41FA5}">
                      <a16:colId xmlns:a16="http://schemas.microsoft.com/office/drawing/2014/main" val="82438243"/>
                    </a:ext>
                  </a:extLst>
                </a:gridCol>
              </a:tblGrid>
              <a:tr h="262781">
                <a:tc>
                  <a:txBody>
                    <a:bodyPr/>
                    <a:lstStyle/>
                    <a:p>
                      <a:r>
                        <a:rPr lang="en-US" sz="1400" dirty="0"/>
                        <a:t>Type</a:t>
                      </a:r>
                    </a:p>
                  </a:txBody>
                  <a:tcPr/>
                </a:tc>
                <a:tc>
                  <a:txBody>
                    <a:bodyPr/>
                    <a:lstStyle/>
                    <a:p>
                      <a:r>
                        <a:rPr lang="en-US" sz="1400" dirty="0"/>
                        <a:t>Size</a:t>
                      </a:r>
                    </a:p>
                  </a:txBody>
                  <a:tcPr/>
                </a:tc>
                <a:tc>
                  <a:txBody>
                    <a:bodyPr/>
                    <a:lstStyle/>
                    <a:p>
                      <a:r>
                        <a:rPr lang="en-US" sz="1400" dirty="0"/>
                        <a:t>Pa</a:t>
                      </a:r>
                      <a:r>
                        <a:rPr lang="en-US" sz="1400" baseline="0" dirty="0"/>
                        <a:t>yable to</a:t>
                      </a:r>
                      <a:endParaRPr lang="en-US" sz="1400" dirty="0"/>
                    </a:p>
                  </a:txBody>
                  <a:tcPr/>
                </a:tc>
                <a:extLst>
                  <a:ext uri="{0D108BD9-81ED-4DB2-BD59-A6C34878D82A}">
                    <a16:rowId xmlns:a16="http://schemas.microsoft.com/office/drawing/2014/main" val="1430782142"/>
                  </a:ext>
                </a:extLst>
              </a:tr>
              <a:tr h="446729">
                <a:tc>
                  <a:txBody>
                    <a:bodyPr/>
                    <a:lstStyle/>
                    <a:p>
                      <a:r>
                        <a:rPr lang="en-US" sz="1400" dirty="0"/>
                        <a:t>Stamp duty fee</a:t>
                      </a:r>
                    </a:p>
                  </a:txBody>
                  <a:tcPr/>
                </a:tc>
                <a:tc>
                  <a:txBody>
                    <a:bodyPr/>
                    <a:lstStyle/>
                    <a:p>
                      <a:r>
                        <a:rPr lang="en-US" sz="1400" dirty="0"/>
                        <a:t>2.5 USD</a:t>
                      </a:r>
                    </a:p>
                  </a:txBody>
                  <a:tcPr/>
                </a:tc>
                <a:tc>
                  <a:txBody>
                    <a:bodyPr/>
                    <a:lstStyle/>
                    <a:p>
                      <a:r>
                        <a:rPr lang="en-US" sz="1400" dirty="0"/>
                        <a:t>Inland</a:t>
                      </a:r>
                      <a:r>
                        <a:rPr lang="en-US" sz="1400" baseline="0" dirty="0"/>
                        <a:t> Revenue Board</a:t>
                      </a:r>
                      <a:endParaRPr lang="en-US" sz="1400" dirty="0"/>
                    </a:p>
                  </a:txBody>
                  <a:tcPr/>
                </a:tc>
                <a:extLst>
                  <a:ext uri="{0D108BD9-81ED-4DB2-BD59-A6C34878D82A}">
                    <a16:rowId xmlns:a16="http://schemas.microsoft.com/office/drawing/2014/main" val="2792458423"/>
                  </a:ext>
                </a:extLst>
              </a:tr>
              <a:tr h="262781">
                <a:tc>
                  <a:txBody>
                    <a:bodyPr/>
                    <a:lstStyle/>
                    <a:p>
                      <a:r>
                        <a:rPr lang="en-US" sz="1400" dirty="0"/>
                        <a:t>L</a:t>
                      </a:r>
                      <a:r>
                        <a:rPr lang="en-US" sz="1400" baseline="0" dirty="0"/>
                        <a:t>egal costs</a:t>
                      </a:r>
                      <a:endParaRPr lang="en-US" sz="1400" dirty="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3904906256"/>
                  </a:ext>
                </a:extLst>
              </a:tr>
              <a:tr h="262781">
                <a:tc>
                  <a:txBody>
                    <a:bodyPr/>
                    <a:lstStyle/>
                    <a:p>
                      <a:r>
                        <a:rPr lang="en-US" sz="1400" dirty="0"/>
                        <a:t>   Cre</a:t>
                      </a:r>
                      <a:r>
                        <a:rPr lang="en-US" sz="1400" baseline="0" dirty="0"/>
                        <a:t>dit Bureau report</a:t>
                      </a:r>
                      <a:r>
                        <a:rPr lang="ru-RU" sz="1400" baseline="0" dirty="0"/>
                        <a:t> </a:t>
                      </a:r>
                      <a:endParaRPr lang="en-US" sz="1400" dirty="0"/>
                    </a:p>
                  </a:txBody>
                  <a:tcPr/>
                </a:tc>
                <a:tc>
                  <a:txBody>
                    <a:bodyPr/>
                    <a:lstStyle/>
                    <a:p>
                      <a:r>
                        <a:rPr lang="en-US" sz="1400" dirty="0"/>
                        <a:t>2.1 USD</a:t>
                      </a:r>
                    </a:p>
                  </a:txBody>
                  <a:tcPr/>
                </a:tc>
                <a:tc>
                  <a:txBody>
                    <a:bodyPr/>
                    <a:lstStyle/>
                    <a:p>
                      <a:r>
                        <a:rPr lang="en-US" sz="1400" dirty="0"/>
                        <a:t>CTOS</a:t>
                      </a:r>
                    </a:p>
                  </a:txBody>
                  <a:tcPr/>
                </a:tc>
                <a:extLst>
                  <a:ext uri="{0D108BD9-81ED-4DB2-BD59-A6C34878D82A}">
                    <a16:rowId xmlns:a16="http://schemas.microsoft.com/office/drawing/2014/main" val="1077772371"/>
                  </a:ext>
                </a:extLst>
              </a:tr>
              <a:tr h="262781">
                <a:tc>
                  <a:txBody>
                    <a:bodyPr/>
                    <a:lstStyle/>
                    <a:p>
                      <a:r>
                        <a:rPr lang="en-US" sz="1400" dirty="0">
                          <a:solidFill>
                            <a:schemeClr val="tx1"/>
                          </a:solidFill>
                        </a:rPr>
                        <a:t>   Attestation</a:t>
                      </a:r>
                      <a:r>
                        <a:rPr lang="en-US" sz="1400" baseline="0" dirty="0">
                          <a:solidFill>
                            <a:schemeClr val="tx1"/>
                          </a:solidFill>
                        </a:rPr>
                        <a:t> fee</a:t>
                      </a:r>
                      <a:endParaRPr lang="en-US" sz="1400" dirty="0">
                        <a:solidFill>
                          <a:schemeClr val="tx1"/>
                        </a:solidFill>
                      </a:endParaRPr>
                    </a:p>
                  </a:txBody>
                  <a:tcPr/>
                </a:tc>
                <a:tc>
                  <a:txBody>
                    <a:bodyPr/>
                    <a:lstStyle/>
                    <a:p>
                      <a:r>
                        <a:rPr lang="en-US" sz="1400" baseline="0" dirty="0">
                          <a:solidFill>
                            <a:schemeClr val="tx1"/>
                          </a:solidFill>
                        </a:rPr>
                        <a:t>2.5 USD</a:t>
                      </a:r>
                      <a:endParaRPr lang="en-US" sz="1400" dirty="0">
                        <a:solidFill>
                          <a:schemeClr val="tx1"/>
                        </a:solidFill>
                      </a:endParaRPr>
                    </a:p>
                  </a:txBody>
                  <a:tcPr/>
                </a:tc>
                <a:tc>
                  <a:txBody>
                    <a:bodyPr/>
                    <a:lstStyle/>
                    <a:p>
                      <a:r>
                        <a:rPr lang="en-US" sz="1400" dirty="0">
                          <a:solidFill>
                            <a:schemeClr val="tx1"/>
                          </a:solidFill>
                        </a:rPr>
                        <a:t>Ex</a:t>
                      </a:r>
                      <a:r>
                        <a:rPr lang="en-US" sz="1400" baseline="0" dirty="0">
                          <a:solidFill>
                            <a:schemeClr val="tx1"/>
                          </a:solidFill>
                        </a:rPr>
                        <a:t>ternal Lawyer</a:t>
                      </a:r>
                      <a:endParaRPr lang="en-US" sz="1400" dirty="0">
                        <a:solidFill>
                          <a:schemeClr val="tx1"/>
                        </a:solidFill>
                      </a:endParaRPr>
                    </a:p>
                  </a:txBody>
                  <a:tcPr/>
                </a:tc>
                <a:extLst>
                  <a:ext uri="{0D108BD9-81ED-4DB2-BD59-A6C34878D82A}">
                    <a16:rowId xmlns:a16="http://schemas.microsoft.com/office/drawing/2014/main" val="1368779451"/>
                  </a:ext>
                </a:extLst>
              </a:tr>
              <a:tr h="262781">
                <a:tc>
                  <a:txBody>
                    <a:bodyPr/>
                    <a:lstStyle/>
                    <a:p>
                      <a:r>
                        <a:rPr lang="en-US" sz="1400" dirty="0">
                          <a:solidFill>
                            <a:schemeClr val="tx1"/>
                          </a:solidFill>
                        </a:rPr>
                        <a:t>   Due</a:t>
                      </a:r>
                      <a:r>
                        <a:rPr lang="en-US" sz="1400" baseline="0" dirty="0">
                          <a:solidFill>
                            <a:schemeClr val="tx1"/>
                          </a:solidFill>
                        </a:rPr>
                        <a:t> Diligence fee</a:t>
                      </a:r>
                      <a:endParaRPr lang="en-US" sz="1400" dirty="0">
                        <a:solidFill>
                          <a:schemeClr val="tx1"/>
                        </a:solidFill>
                      </a:endParaRPr>
                    </a:p>
                  </a:txBody>
                  <a:tcPr/>
                </a:tc>
                <a:tc>
                  <a:txBody>
                    <a:bodyPr/>
                    <a:lstStyle/>
                    <a:p>
                      <a:r>
                        <a:rPr lang="en-US" sz="1400" dirty="0"/>
                        <a:t>80</a:t>
                      </a:r>
                      <a:r>
                        <a:rPr lang="en-US" sz="1400" baseline="0" dirty="0"/>
                        <a:t> </a:t>
                      </a:r>
                      <a:r>
                        <a:rPr lang="en-US" sz="1400" dirty="0"/>
                        <a:t>USD (20% from Loan amount)</a:t>
                      </a:r>
                      <a:endParaRPr lang="en-US" sz="1400" dirty="0">
                        <a:solidFill>
                          <a:schemeClr val="tx1"/>
                        </a:solidFill>
                      </a:endParaRPr>
                    </a:p>
                  </a:txBody>
                  <a:tcPr/>
                </a:tc>
                <a:tc>
                  <a:txBody>
                    <a:bodyPr/>
                    <a:lstStyle/>
                    <a:p>
                      <a:r>
                        <a:rPr lang="en-US" sz="1400" dirty="0">
                          <a:solidFill>
                            <a:schemeClr val="tx1"/>
                          </a:solidFill>
                        </a:rPr>
                        <a:t>Risk</a:t>
                      </a:r>
                      <a:r>
                        <a:rPr lang="en-US" sz="1400" baseline="0" dirty="0">
                          <a:solidFill>
                            <a:schemeClr val="tx1"/>
                          </a:solidFill>
                        </a:rPr>
                        <a:t> Management Company (our company)</a:t>
                      </a:r>
                      <a:endParaRPr lang="en-US" sz="1400" dirty="0">
                        <a:solidFill>
                          <a:schemeClr val="tx1"/>
                        </a:solidFill>
                      </a:endParaRPr>
                    </a:p>
                  </a:txBody>
                  <a:tcPr/>
                </a:tc>
                <a:extLst>
                  <a:ext uri="{0D108BD9-81ED-4DB2-BD59-A6C34878D82A}">
                    <a16:rowId xmlns:a16="http://schemas.microsoft.com/office/drawing/2014/main" val="1453242821"/>
                  </a:ext>
                </a:extLst>
              </a:tr>
            </a:tbl>
          </a:graphicData>
        </a:graphic>
      </p:graphicFrame>
      <p:sp>
        <p:nvSpPr>
          <p:cNvPr id="27" name="Rectangle 26"/>
          <p:cNvSpPr/>
          <p:nvPr/>
        </p:nvSpPr>
        <p:spPr>
          <a:xfrm>
            <a:off x="239789" y="677173"/>
            <a:ext cx="2879937" cy="307777"/>
          </a:xfrm>
          <a:prstGeom prst="rect">
            <a:avLst/>
          </a:prstGeom>
        </p:spPr>
        <p:txBody>
          <a:bodyPr wrap="square">
            <a:spAutoFit/>
          </a:bodyPr>
          <a:lstStyle/>
          <a:p>
            <a:r>
              <a:rPr lang="en-US" sz="1400" b="1" dirty="0"/>
              <a:t>Example based on Ave Loan amount</a:t>
            </a:r>
            <a:endParaRPr lang="ru-RU" sz="1400" b="1" dirty="0"/>
          </a:p>
        </p:txBody>
      </p:sp>
    </p:spTree>
    <p:extLst>
      <p:ext uri="{BB962C8B-B14F-4D97-AF65-F5344CB8AC3E}">
        <p14:creationId xmlns:p14="http://schemas.microsoft.com/office/powerpoint/2010/main" val="32993683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305"/>
            <a:ext cx="8159540" cy="407753"/>
          </a:xfrm>
        </p:spPr>
        <p:txBody>
          <a:bodyPr/>
          <a:lstStyle/>
          <a:p>
            <a:r>
              <a:rPr lang="en-US" dirty="0"/>
              <a:t>Interest Cap &amp; Loan Agreement. Legal opinion </a:t>
            </a:r>
            <a:endParaRPr lang="en-US" dirty="0">
              <a:solidFill>
                <a:srgbClr val="FF0000"/>
              </a:solidFill>
            </a:endParaRPr>
          </a:p>
        </p:txBody>
      </p:sp>
      <p:sp>
        <p:nvSpPr>
          <p:cNvPr id="4" name="Slide Number Placeholder 3"/>
          <p:cNvSpPr>
            <a:spLocks noGrp="1"/>
          </p:cNvSpPr>
          <p:nvPr>
            <p:ph type="sldNum" sz="quarter" idx="12"/>
          </p:nvPr>
        </p:nvSpPr>
        <p:spPr/>
        <p:txBody>
          <a:bodyPr/>
          <a:lstStyle/>
          <a:p>
            <a:fld id="{D7F305DA-160D-498F-B102-A1D8643B4A2C}" type="slidenum">
              <a:rPr lang="ru-RU" smtClean="0"/>
              <a:t>68</a:t>
            </a:fld>
            <a:endParaRPr lang="ru-RU"/>
          </a:p>
        </p:txBody>
      </p:sp>
      <p:graphicFrame>
        <p:nvGraphicFramePr>
          <p:cNvPr id="5" name="Table 4"/>
          <p:cNvGraphicFramePr>
            <a:graphicFrameLocks noGrp="1"/>
          </p:cNvGraphicFramePr>
          <p:nvPr>
            <p:extLst>
              <p:ext uri="{D42A27DB-BD31-4B8C-83A1-F6EECF244321}">
                <p14:modId xmlns:p14="http://schemas.microsoft.com/office/powerpoint/2010/main" val="3447274085"/>
              </p:ext>
            </p:extLst>
          </p:nvPr>
        </p:nvGraphicFramePr>
        <p:xfrm>
          <a:off x="179512" y="693685"/>
          <a:ext cx="8807572" cy="5422471"/>
        </p:xfrm>
        <a:graphic>
          <a:graphicData uri="http://schemas.openxmlformats.org/drawingml/2006/table">
            <a:tbl>
              <a:tblPr firstRow="1" bandRow="1">
                <a:tableStyleId>{5C22544A-7EE6-4342-B048-85BDC9FD1C3A}</a:tableStyleId>
              </a:tblPr>
              <a:tblGrid>
                <a:gridCol w="1597745">
                  <a:extLst>
                    <a:ext uri="{9D8B030D-6E8A-4147-A177-3AD203B41FA5}">
                      <a16:colId xmlns:a16="http://schemas.microsoft.com/office/drawing/2014/main" val="20000"/>
                    </a:ext>
                  </a:extLst>
                </a:gridCol>
                <a:gridCol w="1514494">
                  <a:extLst>
                    <a:ext uri="{9D8B030D-6E8A-4147-A177-3AD203B41FA5}">
                      <a16:colId xmlns:a16="http://schemas.microsoft.com/office/drawing/2014/main" val="20001"/>
                    </a:ext>
                  </a:extLst>
                </a:gridCol>
                <a:gridCol w="2404781">
                  <a:extLst>
                    <a:ext uri="{9D8B030D-6E8A-4147-A177-3AD203B41FA5}">
                      <a16:colId xmlns:a16="http://schemas.microsoft.com/office/drawing/2014/main" val="20002"/>
                    </a:ext>
                  </a:extLst>
                </a:gridCol>
                <a:gridCol w="3290552">
                  <a:extLst>
                    <a:ext uri="{9D8B030D-6E8A-4147-A177-3AD203B41FA5}">
                      <a16:colId xmlns:a16="http://schemas.microsoft.com/office/drawing/2014/main" val="20003"/>
                    </a:ext>
                  </a:extLst>
                </a:gridCol>
              </a:tblGrid>
              <a:tr h="216024">
                <a:tc>
                  <a:txBody>
                    <a:bodyPr/>
                    <a:lstStyle/>
                    <a:p>
                      <a:r>
                        <a:rPr lang="en-US" sz="1200" dirty="0"/>
                        <a:t>Restriction</a:t>
                      </a:r>
                      <a:endParaRPr lang="ru-RU" sz="1200" dirty="0"/>
                    </a:p>
                  </a:txBody>
                  <a:tcPr/>
                </a:tc>
                <a:tc>
                  <a:txBody>
                    <a:bodyPr/>
                    <a:lstStyle/>
                    <a:p>
                      <a:r>
                        <a:rPr lang="en-US" sz="1200" dirty="0"/>
                        <a:t>Question</a:t>
                      </a:r>
                      <a:endParaRPr lang="ru-RU" sz="1200" dirty="0"/>
                    </a:p>
                  </a:txBody>
                  <a:tcPr/>
                </a:tc>
                <a:tc>
                  <a:txBody>
                    <a:bodyPr/>
                    <a:lstStyle/>
                    <a:p>
                      <a:r>
                        <a:rPr lang="en-US" sz="1200" dirty="0"/>
                        <a:t>Answer</a:t>
                      </a:r>
                      <a:endParaRPr lang="ru-RU" sz="1200" dirty="0"/>
                    </a:p>
                  </a:txBody>
                  <a:tcPr/>
                </a:tc>
                <a:tc>
                  <a:txBody>
                    <a:bodyPr/>
                    <a:lstStyle/>
                    <a:p>
                      <a:r>
                        <a:rPr lang="en-US" sz="1200" dirty="0"/>
                        <a:t>Risk</a:t>
                      </a:r>
                      <a:endParaRPr lang="ru-RU" sz="1200" dirty="0"/>
                    </a:p>
                  </a:txBody>
                  <a:tcPr/>
                </a:tc>
                <a:extLst>
                  <a:ext uri="{0D108BD9-81ED-4DB2-BD59-A6C34878D82A}">
                    <a16:rowId xmlns:a16="http://schemas.microsoft.com/office/drawing/2014/main" val="10000"/>
                  </a:ext>
                </a:extLst>
              </a:tr>
              <a:tr h="19579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Interest cap </a:t>
                      </a:r>
                      <a:r>
                        <a:rPr lang="ru-RU" sz="1200" b="1" dirty="0"/>
                        <a:t>«</a:t>
                      </a:r>
                      <a:r>
                        <a:rPr lang="en-US" sz="1200" dirty="0"/>
                        <a:t>For the purposes of this Act, the interest for an unsecured loan shall not exceed eighteen per centum per annum</a:t>
                      </a:r>
                      <a:r>
                        <a:rPr lang="ru-RU" sz="1200" dirty="0"/>
                        <a:t>»</a:t>
                      </a:r>
                      <a:r>
                        <a:rPr lang="en-US" sz="1200" b="1" dirty="0"/>
                        <a:t>*</a:t>
                      </a:r>
                      <a:endParaRPr lang="ru-RU" sz="1200" b="1" dirty="0"/>
                    </a:p>
                  </a:txBody>
                  <a:tcPr/>
                </a:tc>
                <a:tc>
                  <a:txBody>
                    <a:bodyPr/>
                    <a:lstStyle/>
                    <a:p>
                      <a:r>
                        <a:rPr lang="en-US" sz="1200" dirty="0"/>
                        <a:t>How we can charge any</a:t>
                      </a:r>
                      <a:r>
                        <a:rPr lang="en-US" sz="1200" baseline="0" dirty="0"/>
                        <a:t> fees?</a:t>
                      </a:r>
                      <a:endParaRPr lang="ru-RU" sz="1200" dirty="0"/>
                    </a:p>
                  </a:txBody>
                  <a:tcPr/>
                </a:tc>
                <a:tc>
                  <a:txBody>
                    <a:bodyPr/>
                    <a:lstStyle/>
                    <a:p>
                      <a:r>
                        <a:rPr lang="en-MY" sz="1200" dirty="0">
                          <a:solidFill>
                            <a:schemeClr val="tx1"/>
                          </a:solidFill>
                        </a:rPr>
                        <a:t>Fees chargeable</a:t>
                      </a:r>
                      <a:r>
                        <a:rPr lang="en-MY" sz="1200" baseline="0" dirty="0">
                          <a:solidFill>
                            <a:schemeClr val="tx1"/>
                          </a:solidFill>
                        </a:rPr>
                        <a:t> legally and by law IN ADDITION to the interest rate (18% per annum) are as follows:</a:t>
                      </a:r>
                    </a:p>
                    <a:p>
                      <a:pPr marL="171450" indent="-171450">
                        <a:buFontTx/>
                        <a:buChar char="-"/>
                      </a:pPr>
                      <a:r>
                        <a:rPr lang="en-MY" sz="1200" baseline="0" dirty="0">
                          <a:solidFill>
                            <a:schemeClr val="tx1"/>
                          </a:solidFill>
                        </a:rPr>
                        <a:t>Stamp Duty </a:t>
                      </a:r>
                    </a:p>
                    <a:p>
                      <a:pPr marL="171450" indent="-171450">
                        <a:buFontTx/>
                        <a:buChar char="-"/>
                      </a:pPr>
                      <a:r>
                        <a:rPr lang="en-MY" sz="1200" baseline="0" dirty="0">
                          <a:solidFill>
                            <a:schemeClr val="tx1"/>
                          </a:solidFill>
                        </a:rPr>
                        <a:t>Legal Costs (Lawyer and legal fees, etc.) </a:t>
                      </a:r>
                    </a:p>
                    <a:p>
                      <a:pPr marL="171450" indent="-171450">
                        <a:buFontTx/>
                        <a:buChar char="-"/>
                      </a:pPr>
                      <a:r>
                        <a:rPr lang="en-MY" sz="1200" baseline="0" dirty="0">
                          <a:solidFill>
                            <a:schemeClr val="tx1"/>
                          </a:solidFill>
                        </a:rPr>
                        <a:t>Fees payable by law</a:t>
                      </a:r>
                      <a:endParaRPr lang="ru-RU" sz="1200" dirty="0">
                        <a:solidFill>
                          <a:schemeClr val="tx1"/>
                        </a:solidFill>
                      </a:endParaRPr>
                    </a:p>
                  </a:txBody>
                  <a:tcPr/>
                </a:tc>
                <a:tc>
                  <a:txBody>
                    <a:bodyPr/>
                    <a:lstStyle/>
                    <a:p>
                      <a:r>
                        <a:rPr lang="en-MY" sz="1200" dirty="0">
                          <a:solidFill>
                            <a:schemeClr val="tx1"/>
                          </a:solidFill>
                        </a:rPr>
                        <a:t>No risks as legal costs incidental</a:t>
                      </a:r>
                      <a:r>
                        <a:rPr lang="en-MY" sz="1200" baseline="0" dirty="0">
                          <a:solidFill>
                            <a:schemeClr val="tx1"/>
                          </a:solidFill>
                        </a:rPr>
                        <a:t> to and relating to </a:t>
                      </a:r>
                      <a:r>
                        <a:rPr lang="en-MY" sz="1200" dirty="0">
                          <a:solidFill>
                            <a:schemeClr val="tx1"/>
                          </a:solidFill>
                        </a:rPr>
                        <a:t>negotiations</a:t>
                      </a:r>
                      <a:r>
                        <a:rPr lang="en-MY" sz="1200" baseline="0" dirty="0">
                          <a:solidFill>
                            <a:schemeClr val="tx1"/>
                          </a:solidFill>
                        </a:rPr>
                        <a:t> for granting the loan are allowed in the Moneylenders Act and it does not have any statutory definition.</a:t>
                      </a:r>
                      <a:endParaRPr lang="ru-RU" sz="1200" dirty="0">
                        <a:solidFill>
                          <a:schemeClr val="tx1"/>
                        </a:solidFill>
                      </a:endParaRPr>
                    </a:p>
                  </a:txBody>
                  <a:tcPr/>
                </a:tc>
                <a:extLst>
                  <a:ext uri="{0D108BD9-81ED-4DB2-BD59-A6C34878D82A}">
                    <a16:rowId xmlns:a16="http://schemas.microsoft.com/office/drawing/2014/main" val="10001"/>
                  </a:ext>
                </a:extLst>
              </a:tr>
              <a:tr h="1472128">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Loan</a:t>
                      </a:r>
                      <a:r>
                        <a:rPr lang="en-US" sz="1200" b="1" baseline="0" dirty="0"/>
                        <a:t> agreement </a:t>
                      </a:r>
                      <a:r>
                        <a:rPr lang="ru-RU" sz="1200" b="1" baseline="0" dirty="0"/>
                        <a:t>«</a:t>
                      </a:r>
                      <a:r>
                        <a:rPr lang="en-US" sz="1200" b="0" baseline="0" dirty="0"/>
                        <a:t>“moneylending agreement” means an agreement made in writing between a moneylender and a borrower for the repayment, in lump sum or instalments, of money borrowed by the borrower from the moneylender</a:t>
                      </a:r>
                      <a:r>
                        <a:rPr lang="ru-RU" sz="1200" b="0" baseline="0" dirty="0"/>
                        <a:t>»</a:t>
                      </a:r>
                      <a:r>
                        <a:rPr lang="en-US" sz="1200" b="1" dirty="0"/>
                        <a:t>**</a:t>
                      </a:r>
                      <a:endParaRPr lang="ru-RU" sz="1200" b="1" dirty="0"/>
                    </a:p>
                  </a:txBody>
                  <a:tcPr/>
                </a:tc>
                <a:tc>
                  <a:txBody>
                    <a:bodyPr/>
                    <a:lstStyle/>
                    <a:p>
                      <a:r>
                        <a:rPr lang="en-US" sz="1200" dirty="0"/>
                        <a:t>Can we use remote</a:t>
                      </a:r>
                      <a:r>
                        <a:rPr lang="en-US" sz="1200" baseline="0" dirty="0"/>
                        <a:t> model?</a:t>
                      </a:r>
                      <a:endParaRPr lang="ru-RU"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dirty="0">
                          <a:solidFill>
                            <a:schemeClr val="tx1"/>
                          </a:solidFill>
                        </a:rPr>
                        <a:t>For first loan applications,</a:t>
                      </a:r>
                      <a:r>
                        <a:rPr lang="en-MY" sz="1200" baseline="0" dirty="0">
                          <a:solidFill>
                            <a:schemeClr val="tx1"/>
                          </a:solidFill>
                        </a:rPr>
                        <a:t> OFFLINE process is advised (In the office or by Couriers). As signing and attestation will have to be done face to face (as suggested by our panel lawyer)</a:t>
                      </a:r>
                      <a:endParaRPr lang="ru-RU" sz="1200" dirty="0">
                        <a:solidFill>
                          <a:schemeClr val="tx1"/>
                        </a:solidFill>
                      </a:endParaRPr>
                    </a:p>
                  </a:txBody>
                  <a:tcPr/>
                </a:tc>
                <a:tc>
                  <a:txBody>
                    <a:bodyPr/>
                    <a:lstStyle/>
                    <a:p>
                      <a:r>
                        <a:rPr lang="en-MY" sz="1200" dirty="0">
                          <a:solidFill>
                            <a:schemeClr val="tx1"/>
                          </a:solidFill>
                        </a:rPr>
                        <a:t>No</a:t>
                      </a:r>
                      <a:r>
                        <a:rPr lang="en-MY" sz="1200" baseline="0" dirty="0">
                          <a:solidFill>
                            <a:schemeClr val="tx1"/>
                          </a:solidFill>
                        </a:rPr>
                        <a:t> risks</a:t>
                      </a:r>
                      <a:endParaRPr lang="ru-RU" sz="1200" dirty="0">
                        <a:solidFill>
                          <a:schemeClr val="tx1"/>
                        </a:solidFill>
                      </a:endParaRPr>
                    </a:p>
                  </a:txBody>
                  <a:tcPr/>
                </a:tc>
                <a:extLst>
                  <a:ext uri="{0D108BD9-81ED-4DB2-BD59-A6C34878D82A}">
                    <a16:rowId xmlns:a16="http://schemas.microsoft.com/office/drawing/2014/main" val="10002"/>
                  </a:ext>
                </a:extLst>
              </a:tr>
              <a:tr h="1718095">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ru-RU" sz="1200" b="0" dirty="0"/>
                    </a:p>
                  </a:txBody>
                  <a:tcPr/>
                </a:tc>
                <a:tc>
                  <a:txBody>
                    <a:bodyPr/>
                    <a:lstStyle/>
                    <a:p>
                      <a:r>
                        <a:rPr lang="en-US" sz="1200" dirty="0"/>
                        <a:t>How we can granting second loan</a:t>
                      </a:r>
                      <a:r>
                        <a:rPr lang="en-US" sz="1200" baseline="0" dirty="0"/>
                        <a:t> online?</a:t>
                      </a:r>
                      <a:endParaRPr lang="ru-RU" sz="1200" dirty="0"/>
                    </a:p>
                  </a:txBody>
                  <a:tcPr/>
                </a:tc>
                <a:tc>
                  <a:txBody>
                    <a:bodyPr/>
                    <a:lstStyle/>
                    <a:p>
                      <a:r>
                        <a:rPr lang="en-MY" sz="1200" dirty="0"/>
                        <a:t>As agreements are signed OFFLINE for the first time of granting the loan, second loan onwards can be done online as written in the agreement between ML and Customer.</a:t>
                      </a:r>
                      <a:endParaRPr lang="ru-RU" sz="1200" dirty="0"/>
                    </a:p>
                  </a:txBody>
                  <a:tcPr/>
                </a:tc>
                <a:tc>
                  <a:txBody>
                    <a:bodyPr/>
                    <a:lstStyle/>
                    <a:p>
                      <a:pPr marL="0" indent="0">
                        <a:buFont typeface="Arial" panose="020B0604020202020204" pitchFamily="34" charset="0"/>
                        <a:buNone/>
                      </a:pPr>
                      <a:r>
                        <a:rPr lang="en-MY" sz="1200" dirty="0">
                          <a:solidFill>
                            <a:schemeClr val="tx1"/>
                          </a:solidFill>
                        </a:rPr>
                        <a:t>Potential low</a:t>
                      </a:r>
                      <a:r>
                        <a:rPr lang="en-MY" sz="1200" baseline="0" dirty="0">
                          <a:solidFill>
                            <a:schemeClr val="tx1"/>
                          </a:solidFill>
                        </a:rPr>
                        <a:t> risk</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22596" y="6396335"/>
            <a:ext cx="8964488" cy="461665"/>
          </a:xfrm>
          <a:prstGeom prst="rect">
            <a:avLst/>
          </a:prstGeom>
          <a:noFill/>
        </p:spPr>
        <p:txBody>
          <a:bodyPr wrap="square" rtlCol="0">
            <a:spAutoFit/>
          </a:bodyPr>
          <a:lstStyle/>
          <a:p>
            <a:r>
              <a:rPr lang="en-US" sz="800" b="1" dirty="0"/>
              <a:t>*</a:t>
            </a:r>
            <a:r>
              <a:rPr lang="en-US" sz="800" dirty="0"/>
              <a:t> Source of information</a:t>
            </a:r>
            <a:r>
              <a:rPr lang="ru-RU" sz="800" dirty="0"/>
              <a:t>: 17</a:t>
            </a:r>
            <a:r>
              <a:rPr lang="en-US" sz="800" dirty="0"/>
              <a:t>A</a:t>
            </a:r>
            <a:r>
              <a:rPr lang="ru-RU" sz="800" dirty="0"/>
              <a:t> -</a:t>
            </a:r>
            <a:r>
              <a:rPr lang="en-US" sz="800" dirty="0"/>
              <a:t> Act 400</a:t>
            </a:r>
            <a:r>
              <a:rPr lang="ru-RU" sz="800" dirty="0"/>
              <a:t> - </a:t>
            </a:r>
            <a:r>
              <a:rPr lang="en-US" sz="800" dirty="0"/>
              <a:t>MONEYLENDERS ACT 1951</a:t>
            </a:r>
          </a:p>
          <a:p>
            <a:r>
              <a:rPr lang="en-US" sz="800" b="1" dirty="0"/>
              <a:t>**</a:t>
            </a:r>
            <a:r>
              <a:rPr lang="ru-RU" sz="800" b="1" dirty="0"/>
              <a:t> </a:t>
            </a:r>
            <a:r>
              <a:rPr lang="en-US" sz="800" dirty="0"/>
              <a:t>Source of information</a:t>
            </a:r>
            <a:r>
              <a:rPr lang="ru-RU" sz="800" dirty="0"/>
              <a:t>: 2 -</a:t>
            </a:r>
            <a:r>
              <a:rPr lang="en-US" sz="800" dirty="0"/>
              <a:t> Act 400</a:t>
            </a:r>
            <a:r>
              <a:rPr lang="ru-RU" sz="800" dirty="0"/>
              <a:t> - </a:t>
            </a:r>
            <a:r>
              <a:rPr lang="en-US" sz="800" dirty="0"/>
              <a:t>MONEYLENDERS ACT 1951</a:t>
            </a:r>
            <a:endParaRPr lang="ru-RU" sz="800" b="1" dirty="0"/>
          </a:p>
          <a:p>
            <a:endParaRPr lang="en-US" sz="800" dirty="0"/>
          </a:p>
        </p:txBody>
      </p:sp>
    </p:spTree>
    <p:extLst>
      <p:ext uri="{BB962C8B-B14F-4D97-AF65-F5344CB8AC3E}">
        <p14:creationId xmlns:p14="http://schemas.microsoft.com/office/powerpoint/2010/main" val="15419412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Attestations Of Agreements</a:t>
            </a:r>
            <a:r>
              <a:rPr lang="en-US" dirty="0"/>
              <a:t>. Legal opinion </a:t>
            </a:r>
            <a:endParaRPr lang="en-MY"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58412645"/>
              </p:ext>
            </p:extLst>
          </p:nvPr>
        </p:nvGraphicFramePr>
        <p:xfrm>
          <a:off x="107503" y="692696"/>
          <a:ext cx="8879581" cy="3194781"/>
        </p:xfrm>
        <a:graphic>
          <a:graphicData uri="http://schemas.openxmlformats.org/drawingml/2006/table">
            <a:tbl>
              <a:tblPr firstRow="1" bandRow="1">
                <a:tableStyleId>{5C22544A-7EE6-4342-B048-85BDC9FD1C3A}</a:tableStyleId>
              </a:tblPr>
              <a:tblGrid>
                <a:gridCol w="1813007">
                  <a:extLst>
                    <a:ext uri="{9D8B030D-6E8A-4147-A177-3AD203B41FA5}">
                      <a16:colId xmlns:a16="http://schemas.microsoft.com/office/drawing/2014/main" val="20000"/>
                    </a:ext>
                  </a:extLst>
                </a:gridCol>
                <a:gridCol w="1640117">
                  <a:extLst>
                    <a:ext uri="{9D8B030D-6E8A-4147-A177-3AD203B41FA5}">
                      <a16:colId xmlns:a16="http://schemas.microsoft.com/office/drawing/2014/main" val="20001"/>
                    </a:ext>
                  </a:extLst>
                </a:gridCol>
                <a:gridCol w="2477241">
                  <a:extLst>
                    <a:ext uri="{9D8B030D-6E8A-4147-A177-3AD203B41FA5}">
                      <a16:colId xmlns:a16="http://schemas.microsoft.com/office/drawing/2014/main" val="20002"/>
                    </a:ext>
                  </a:extLst>
                </a:gridCol>
                <a:gridCol w="2949216">
                  <a:extLst>
                    <a:ext uri="{9D8B030D-6E8A-4147-A177-3AD203B41FA5}">
                      <a16:colId xmlns:a16="http://schemas.microsoft.com/office/drawing/2014/main" val="20003"/>
                    </a:ext>
                  </a:extLst>
                </a:gridCol>
              </a:tblGrid>
              <a:tr h="360141">
                <a:tc>
                  <a:txBody>
                    <a:bodyPr/>
                    <a:lstStyle/>
                    <a:p>
                      <a:r>
                        <a:rPr lang="en-US" sz="1400" dirty="0"/>
                        <a:t>Restriction</a:t>
                      </a:r>
                      <a:endParaRPr lang="ru-RU" sz="1400" dirty="0"/>
                    </a:p>
                  </a:txBody>
                  <a:tcPr/>
                </a:tc>
                <a:tc>
                  <a:txBody>
                    <a:bodyPr/>
                    <a:lstStyle/>
                    <a:p>
                      <a:r>
                        <a:rPr lang="en-US" sz="1400" dirty="0"/>
                        <a:t>Question</a:t>
                      </a:r>
                      <a:endParaRPr lang="ru-RU" sz="1400" dirty="0"/>
                    </a:p>
                  </a:txBody>
                  <a:tcPr/>
                </a:tc>
                <a:tc>
                  <a:txBody>
                    <a:bodyPr/>
                    <a:lstStyle/>
                    <a:p>
                      <a:r>
                        <a:rPr lang="en-US" sz="1400" dirty="0"/>
                        <a:t>Answer</a:t>
                      </a:r>
                      <a:endParaRPr lang="ru-RU" sz="1400" dirty="0"/>
                    </a:p>
                  </a:txBody>
                  <a:tcPr/>
                </a:tc>
                <a:tc>
                  <a:txBody>
                    <a:bodyPr/>
                    <a:lstStyle/>
                    <a:p>
                      <a:r>
                        <a:rPr lang="en-US" sz="1400" dirty="0"/>
                        <a:t>Risk</a:t>
                      </a:r>
                      <a:endParaRPr lang="ru-RU" sz="1400" dirty="0"/>
                    </a:p>
                  </a:txBody>
                  <a:tcPr/>
                </a:tc>
                <a:extLst>
                  <a:ext uri="{0D108BD9-81ED-4DB2-BD59-A6C34878D82A}">
                    <a16:rowId xmlns:a16="http://schemas.microsoft.com/office/drawing/2014/main" val="10000"/>
                  </a:ext>
                </a:extLst>
              </a:tr>
              <a:tr h="719979">
                <a:tc rowSpan="2">
                  <a:txBody>
                    <a:bodyPr/>
                    <a:lstStyle/>
                    <a:p>
                      <a:r>
                        <a:rPr lang="en-US" sz="1200" b="1" kern="1200" dirty="0">
                          <a:solidFill>
                            <a:schemeClr val="dk1"/>
                          </a:solidFill>
                          <a:effectLst/>
                          <a:latin typeface="+mn-lt"/>
                          <a:ea typeface="+mn-ea"/>
                          <a:cs typeface="+mn-cs"/>
                        </a:rPr>
                        <a:t>Attesting</a:t>
                      </a:r>
                      <a:r>
                        <a:rPr lang="en-US" sz="1200" kern="1200" dirty="0">
                          <a:solidFill>
                            <a:schemeClr val="dk1"/>
                          </a:solidFill>
                          <a:effectLst/>
                          <a:latin typeface="+mn-lt"/>
                          <a:ea typeface="+mn-ea"/>
                          <a:cs typeface="+mn-cs"/>
                        </a:rPr>
                        <a:t>. </a:t>
                      </a:r>
                      <a:r>
                        <a:rPr lang="ru-RU" sz="1200" kern="1200" dirty="0">
                          <a:solidFill>
                            <a:schemeClr val="dk1"/>
                          </a:solidFill>
                          <a:effectLst/>
                          <a:latin typeface="+mn-lt"/>
                          <a:ea typeface="+mn-ea"/>
                          <a:cs typeface="+mn-cs"/>
                        </a:rPr>
                        <a:t>«</a:t>
                      </a:r>
                      <a:r>
                        <a:rPr lang="en-US" sz="1200" kern="1200" dirty="0">
                          <a:solidFill>
                            <a:schemeClr val="dk1"/>
                          </a:solidFill>
                          <a:effectLst/>
                          <a:latin typeface="+mn-lt"/>
                          <a:ea typeface="+mn-ea"/>
                          <a:cs typeface="+mn-cs"/>
                        </a:rPr>
                        <a:t>A moneylending agreement shall be attested by an Advocate</a:t>
                      </a:r>
                      <a:endParaRPr lang="ru-RU" sz="1200"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rPr>
                        <a:t>and Solicitor of the High Court, an officer of the Judicial and</a:t>
                      </a:r>
                      <a:endParaRPr lang="ru-RU" sz="1200"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rPr>
                        <a:t>Legal Service, a Commissioner for Oaths, District Officer, Justice</a:t>
                      </a:r>
                      <a:endParaRPr lang="ru-RU" sz="1200" kern="1200" dirty="0">
                        <a:solidFill>
                          <a:schemeClr val="dk1"/>
                        </a:solidFill>
                        <a:effectLst/>
                        <a:latin typeface="+mn-lt"/>
                        <a:ea typeface="+mn-ea"/>
                        <a:cs typeface="+mn-cs"/>
                      </a:endParaRPr>
                    </a:p>
                    <a:p>
                      <a:r>
                        <a:rPr lang="en-US" sz="1200" kern="1200" dirty="0">
                          <a:solidFill>
                            <a:schemeClr val="dk1"/>
                          </a:solidFill>
                          <a:effectLst/>
                          <a:latin typeface="+mn-lt"/>
                          <a:ea typeface="+mn-ea"/>
                          <a:cs typeface="+mn-cs"/>
                        </a:rPr>
                        <a:t>of the Peace or such other person as may be appointed by the</a:t>
                      </a:r>
                      <a:endParaRPr lang="ru-RU" sz="12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Minister generally for such purpose</a:t>
                      </a:r>
                      <a:r>
                        <a:rPr lang="ru-RU" sz="1200" kern="1200" dirty="0">
                          <a:solidFill>
                            <a:schemeClr val="dk1"/>
                          </a:solidFill>
                          <a:effectLst/>
                          <a:latin typeface="+mn-lt"/>
                          <a:ea typeface="+mn-ea"/>
                          <a:cs typeface="+mn-cs"/>
                        </a:rPr>
                        <a:t>»</a:t>
                      </a:r>
                      <a:r>
                        <a:rPr lang="en-US" sz="1200" b="1" dirty="0"/>
                        <a:t>*</a:t>
                      </a:r>
                      <a:endParaRPr lang="ru-RU" sz="1200" b="1" dirty="0"/>
                    </a:p>
                  </a:txBody>
                  <a:tcPr/>
                </a:tc>
                <a:tc>
                  <a:txBody>
                    <a:bodyPr/>
                    <a:lstStyle/>
                    <a:p>
                      <a:r>
                        <a:rPr lang="en-US" sz="1200" dirty="0"/>
                        <a:t>Who can we attest the loan agreement?</a:t>
                      </a:r>
                      <a:endParaRPr lang="ru-RU" sz="1200" dirty="0"/>
                    </a:p>
                  </a:txBody>
                  <a:tcPr/>
                </a:tc>
                <a:tc>
                  <a:txBody>
                    <a:bodyPr/>
                    <a:lstStyle/>
                    <a:p>
                      <a:r>
                        <a:rPr lang="en-MY" sz="1200" dirty="0">
                          <a:solidFill>
                            <a:schemeClr val="tx1"/>
                          </a:solidFill>
                        </a:rPr>
                        <a:t>Attestation of loan</a:t>
                      </a:r>
                      <a:r>
                        <a:rPr lang="en-MY" sz="1200" baseline="0" dirty="0">
                          <a:solidFill>
                            <a:schemeClr val="tx1"/>
                          </a:solidFill>
                        </a:rPr>
                        <a:t> agreements can be done by our own In-House Legal Employee (Certified Lawyer)</a:t>
                      </a:r>
                      <a:endParaRPr lang="ru-RU" sz="1200" dirty="0">
                        <a:solidFill>
                          <a:schemeClr val="tx1"/>
                        </a:solidFill>
                      </a:endParaRPr>
                    </a:p>
                  </a:txBody>
                  <a:tcPr/>
                </a:tc>
                <a:tc>
                  <a:txBody>
                    <a:bodyPr/>
                    <a:lstStyle/>
                    <a:p>
                      <a:r>
                        <a:rPr lang="en-MY" sz="1200" dirty="0">
                          <a:solidFill>
                            <a:schemeClr val="tx1"/>
                          </a:solidFill>
                        </a:rPr>
                        <a:t>No</a:t>
                      </a:r>
                      <a:r>
                        <a:rPr lang="en-MY" sz="1200" baseline="0" dirty="0">
                          <a:solidFill>
                            <a:schemeClr val="tx1"/>
                          </a:solidFill>
                        </a:rPr>
                        <a:t> risk</a:t>
                      </a:r>
                      <a:endParaRPr lang="ru-RU" sz="1200" dirty="0">
                        <a:solidFill>
                          <a:schemeClr val="tx1"/>
                        </a:solidFill>
                      </a:endParaRPr>
                    </a:p>
                  </a:txBody>
                  <a:tcPr/>
                </a:tc>
                <a:extLst>
                  <a:ext uri="{0D108BD9-81ED-4DB2-BD59-A6C34878D82A}">
                    <a16:rowId xmlns:a16="http://schemas.microsoft.com/office/drawing/2014/main" val="10001"/>
                  </a:ext>
                </a:extLst>
              </a:tr>
              <a:tr h="1872258">
                <a:tc vMerge="1">
                  <a:txBody>
                    <a:bodyPr/>
                    <a:lstStyle/>
                    <a:p>
                      <a:pPr lvl="0"/>
                      <a:endParaRPr lang="ru-RU" sz="1200" kern="1200" dirty="0">
                        <a:solidFill>
                          <a:schemeClr val="dk1"/>
                        </a:solidFill>
                        <a:effectLst/>
                        <a:latin typeface="+mn-lt"/>
                        <a:ea typeface="+mn-ea"/>
                        <a:cs typeface="+mn-cs"/>
                      </a:endParaRPr>
                    </a:p>
                  </a:txBody>
                  <a:tcPr/>
                </a:tc>
                <a:tc>
                  <a:txBody>
                    <a:bodyPr/>
                    <a:lstStyle/>
                    <a:p>
                      <a:r>
                        <a:rPr lang="en-MY" sz="1200" baseline="0" dirty="0"/>
                        <a:t>Could Attesting be done remotely?</a:t>
                      </a:r>
                      <a:endParaRPr lang="ru-RU"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dirty="0">
                          <a:solidFill>
                            <a:schemeClr val="tx1"/>
                          </a:solidFill>
                        </a:rPr>
                        <a:t>Attestation of loan</a:t>
                      </a:r>
                      <a:r>
                        <a:rPr lang="en-MY" sz="1200" baseline="0" dirty="0">
                          <a:solidFill>
                            <a:schemeClr val="tx1"/>
                          </a:solidFill>
                        </a:rPr>
                        <a:t> agreements can be done by SKYPE &amp; VIDEO CALLS</a:t>
                      </a:r>
                      <a:endParaRPr lang="ru-RU" sz="1200"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chemeClr val="tx1"/>
                          </a:solidFill>
                        </a:rPr>
                        <a:t>Low Risk. According to ML Act there is no requirements for the place of Attestation</a:t>
                      </a:r>
                      <a:endParaRPr lang="ru-RU" sz="1200" dirty="0">
                        <a:solidFill>
                          <a:schemeClr val="tx1"/>
                        </a:solidFill>
                      </a:endParaRPr>
                    </a:p>
                  </a:txBody>
                  <a:tcPr/>
                </a:tc>
                <a:extLst>
                  <a:ext uri="{0D108BD9-81ED-4DB2-BD59-A6C34878D82A}">
                    <a16:rowId xmlns:a16="http://schemas.microsoft.com/office/drawing/2014/main" val="10002"/>
                  </a:ext>
                </a:extLst>
              </a:tr>
            </a:tbl>
          </a:graphicData>
        </a:graphic>
      </p:graphicFrame>
      <p:sp>
        <p:nvSpPr>
          <p:cNvPr id="4" name="Slide Number Placeholder 3"/>
          <p:cNvSpPr>
            <a:spLocks noGrp="1"/>
          </p:cNvSpPr>
          <p:nvPr>
            <p:ph type="sldNum" sz="quarter" idx="12"/>
          </p:nvPr>
        </p:nvSpPr>
        <p:spPr/>
        <p:txBody>
          <a:bodyPr/>
          <a:lstStyle/>
          <a:p>
            <a:fld id="{D7F305DA-160D-498F-B102-A1D8643B4A2C}" type="slidenum">
              <a:rPr lang="ru-RU" smtClean="0"/>
              <a:pPr/>
              <a:t>69</a:t>
            </a:fld>
            <a:endParaRPr lang="ru-RU"/>
          </a:p>
        </p:txBody>
      </p:sp>
      <p:sp>
        <p:nvSpPr>
          <p:cNvPr id="6" name="TextBox 5"/>
          <p:cNvSpPr txBox="1"/>
          <p:nvPr/>
        </p:nvSpPr>
        <p:spPr>
          <a:xfrm>
            <a:off x="22596" y="6396335"/>
            <a:ext cx="8964488" cy="215444"/>
          </a:xfrm>
          <a:prstGeom prst="rect">
            <a:avLst/>
          </a:prstGeom>
          <a:noFill/>
        </p:spPr>
        <p:txBody>
          <a:bodyPr wrap="square" rtlCol="0">
            <a:spAutoFit/>
          </a:bodyPr>
          <a:lstStyle/>
          <a:p>
            <a:r>
              <a:rPr lang="en-US" sz="800" b="1" dirty="0"/>
              <a:t>*</a:t>
            </a:r>
            <a:r>
              <a:rPr lang="en-US" sz="800" dirty="0"/>
              <a:t> Source of information</a:t>
            </a:r>
            <a:r>
              <a:rPr lang="ru-RU" sz="800" dirty="0"/>
              <a:t>: 27(1) -</a:t>
            </a:r>
            <a:r>
              <a:rPr lang="en-US" sz="800" dirty="0"/>
              <a:t> Act 400</a:t>
            </a:r>
            <a:r>
              <a:rPr lang="ru-RU" sz="800" dirty="0"/>
              <a:t> - </a:t>
            </a:r>
            <a:r>
              <a:rPr lang="en-US" sz="800" dirty="0"/>
              <a:t>MONEYLENDERS ACT 1951</a:t>
            </a:r>
          </a:p>
        </p:txBody>
      </p:sp>
    </p:spTree>
    <p:extLst>
      <p:ext uri="{BB962C8B-B14F-4D97-AF65-F5344CB8AC3E}">
        <p14:creationId xmlns:p14="http://schemas.microsoft.com/office/powerpoint/2010/main" val="14662136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General Market Information</a:t>
            </a:r>
            <a:endParaRPr lang="ru-RU" dirty="0"/>
          </a:p>
        </p:txBody>
      </p:sp>
      <p:sp>
        <p:nvSpPr>
          <p:cNvPr id="9" name="Объект 2"/>
          <p:cNvSpPr>
            <a:spLocks noGrp="1"/>
          </p:cNvSpPr>
          <p:nvPr>
            <p:ph idx="1"/>
          </p:nvPr>
        </p:nvSpPr>
        <p:spPr>
          <a:xfrm>
            <a:off x="32955" y="739377"/>
            <a:ext cx="4683061" cy="5497935"/>
          </a:xfrm>
        </p:spPr>
        <p:txBody>
          <a:bodyPr vert="horz" lIns="91440" tIns="45720" rIns="91440" bIns="45720" rtlCol="0" anchor="t">
            <a:noAutofit/>
          </a:bodyPr>
          <a:lstStyle/>
          <a:p>
            <a:pPr algn="just">
              <a:spcBef>
                <a:spcPts val="600"/>
              </a:spcBef>
            </a:pPr>
            <a:r>
              <a:rPr lang="en-US" sz="1400" dirty="0">
                <a:solidFill>
                  <a:srgbClr val="000000"/>
                </a:solidFill>
              </a:rPr>
              <a:t>Population – 30.4 mln (2014)</a:t>
            </a:r>
          </a:p>
          <a:p>
            <a:pPr algn="just">
              <a:spcBef>
                <a:spcPts val="600"/>
              </a:spcBef>
            </a:pPr>
            <a:r>
              <a:rPr lang="en-US" sz="1400" dirty="0">
                <a:solidFill>
                  <a:srgbClr val="FF0000"/>
                </a:solidFill>
              </a:rPr>
              <a:t>In employment age – 20.9 </a:t>
            </a:r>
            <a:r>
              <a:rPr lang="en-US" sz="1400" dirty="0" err="1">
                <a:solidFill>
                  <a:srgbClr val="FF0000"/>
                </a:solidFill>
              </a:rPr>
              <a:t>mln</a:t>
            </a:r>
            <a:endParaRPr lang="en-US" sz="1400" dirty="0">
              <a:solidFill>
                <a:srgbClr val="FF0000"/>
              </a:solidFill>
            </a:endParaRPr>
          </a:p>
          <a:p>
            <a:pPr algn="just">
              <a:spcBef>
                <a:spcPts val="600"/>
              </a:spcBef>
            </a:pPr>
            <a:r>
              <a:rPr lang="en-US" sz="1400" dirty="0">
                <a:solidFill>
                  <a:srgbClr val="FF0000"/>
                </a:solidFill>
              </a:rPr>
              <a:t>Labor force – 14.2 </a:t>
            </a:r>
            <a:r>
              <a:rPr lang="en-US" sz="1400" dirty="0" err="1">
                <a:solidFill>
                  <a:srgbClr val="FF0000"/>
                </a:solidFill>
              </a:rPr>
              <a:t>mln</a:t>
            </a:r>
            <a:endParaRPr lang="en-US" sz="1400" dirty="0">
              <a:solidFill>
                <a:srgbClr val="FF0000"/>
              </a:solidFill>
            </a:endParaRPr>
          </a:p>
          <a:p>
            <a:pPr algn="just">
              <a:spcBef>
                <a:spcPts val="600"/>
              </a:spcBef>
            </a:pPr>
            <a:r>
              <a:rPr lang="en-US" sz="1400" dirty="0">
                <a:solidFill>
                  <a:srgbClr val="FF0000"/>
                </a:solidFill>
              </a:rPr>
              <a:t>Urban population – 70%</a:t>
            </a:r>
          </a:p>
          <a:p>
            <a:pPr algn="just">
              <a:spcBef>
                <a:spcPts val="600"/>
              </a:spcBef>
            </a:pPr>
            <a:r>
              <a:rPr lang="en-US" sz="1400" dirty="0">
                <a:solidFill>
                  <a:srgbClr val="FF0000"/>
                </a:solidFill>
              </a:rPr>
              <a:t>Official languages – Malay &amp; English</a:t>
            </a:r>
          </a:p>
          <a:p>
            <a:pPr algn="just">
              <a:spcBef>
                <a:spcPts val="600"/>
              </a:spcBef>
            </a:pPr>
            <a:r>
              <a:rPr lang="en-US" sz="1400" dirty="0">
                <a:solidFill>
                  <a:srgbClr val="FF0000"/>
                </a:solidFill>
              </a:rPr>
              <a:t>Average monthly income – $1.05K (2014)</a:t>
            </a:r>
          </a:p>
          <a:p>
            <a:pPr algn="just">
              <a:spcBef>
                <a:spcPts val="600"/>
              </a:spcBef>
            </a:pPr>
            <a:r>
              <a:rPr lang="en-US" sz="1400" dirty="0">
                <a:solidFill>
                  <a:srgbClr val="FF0000"/>
                </a:solidFill>
              </a:rPr>
              <a:t>GDP Per Capita (Nominal) – $10.9K (2014).</a:t>
            </a:r>
          </a:p>
          <a:p>
            <a:pPr algn="just">
              <a:spcBef>
                <a:spcPts val="600"/>
              </a:spcBef>
            </a:pPr>
            <a:r>
              <a:rPr lang="en-US" sz="1400" dirty="0">
                <a:solidFill>
                  <a:srgbClr val="FF0000"/>
                </a:solidFill>
              </a:rPr>
              <a:t>Household debt-to-GDP ratio – 146% (2015).</a:t>
            </a:r>
          </a:p>
          <a:p>
            <a:pPr algn="just">
              <a:spcBef>
                <a:spcPts val="600"/>
              </a:spcBef>
            </a:pPr>
            <a:r>
              <a:rPr lang="en-US" sz="1400" dirty="0">
                <a:solidFill>
                  <a:srgbClr val="FF0000"/>
                </a:solidFill>
              </a:rPr>
              <a:t>Household unsecured debt-to-GDP ratio – 80.5% (2014)</a:t>
            </a:r>
          </a:p>
          <a:p>
            <a:pPr algn="just">
              <a:spcBef>
                <a:spcPts val="600"/>
              </a:spcBef>
            </a:pPr>
            <a:r>
              <a:rPr lang="en-US" sz="1400" dirty="0"/>
              <a:t>Mobile phone penetration – 140% (2014)</a:t>
            </a:r>
          </a:p>
          <a:p>
            <a:pPr algn="just">
              <a:spcBef>
                <a:spcPts val="600"/>
              </a:spcBef>
            </a:pPr>
            <a:r>
              <a:rPr lang="en-US" sz="1400" dirty="0"/>
              <a:t>Internet penetration – 67% (2015)</a:t>
            </a:r>
          </a:p>
          <a:p>
            <a:pPr marL="268288" indent="-268288" algn="just">
              <a:spcBef>
                <a:spcPts val="600"/>
              </a:spcBef>
            </a:pPr>
            <a:r>
              <a:rPr lang="en-US" sz="1400" dirty="0"/>
              <a:t>  </a:t>
            </a:r>
            <a:r>
              <a:rPr lang="en-US" sz="1400" dirty="0">
                <a:solidFill>
                  <a:srgbClr val="FF0000"/>
                </a:solidFill>
              </a:rPr>
              <a:t>Smartphone penetration </a:t>
            </a:r>
            <a:r>
              <a:rPr lang="ru-RU" sz="1400" dirty="0">
                <a:solidFill>
                  <a:srgbClr val="FF0000"/>
                </a:solidFill>
              </a:rPr>
              <a:t>- </a:t>
            </a:r>
            <a:r>
              <a:rPr lang="en-US" sz="1400" dirty="0">
                <a:solidFill>
                  <a:srgbClr val="FF0000"/>
                </a:solidFill>
              </a:rPr>
              <a:t>63%</a:t>
            </a:r>
          </a:p>
          <a:p>
            <a:pPr marL="268288" indent="-268288" algn="just">
              <a:spcBef>
                <a:spcPts val="600"/>
              </a:spcBef>
            </a:pPr>
            <a:r>
              <a:rPr lang="en-US" sz="1400" dirty="0"/>
              <a:t>  Bank accounts penetration – 70% *</a:t>
            </a:r>
          </a:p>
          <a:p>
            <a:pPr marL="268288" indent="-268288" algn="just">
              <a:spcBef>
                <a:spcPts val="600"/>
              </a:spcBef>
            </a:pPr>
            <a:r>
              <a:rPr lang="en-US" sz="1400" dirty="0"/>
              <a:t> </a:t>
            </a:r>
            <a:r>
              <a:rPr lang="en-US" sz="1400" dirty="0">
                <a:solidFill>
                  <a:srgbClr val="FF0000"/>
                </a:solidFill>
              </a:rPr>
              <a:t> Debit card penetration – 63%</a:t>
            </a:r>
          </a:p>
          <a:p>
            <a:pPr marL="268288" indent="-268288" algn="just">
              <a:spcBef>
                <a:spcPts val="600"/>
              </a:spcBef>
            </a:pPr>
            <a:r>
              <a:rPr lang="en-US" sz="1400" dirty="0">
                <a:solidFill>
                  <a:srgbClr val="FF0000"/>
                </a:solidFill>
              </a:rPr>
              <a:t>  Credit card penetration – 12%</a:t>
            </a:r>
          </a:p>
          <a:p>
            <a:pPr marL="268288" indent="-268288" algn="just">
              <a:spcBef>
                <a:spcPts val="600"/>
              </a:spcBef>
            </a:pPr>
            <a:r>
              <a:rPr lang="en-US" sz="1400" dirty="0"/>
              <a:t>  O</a:t>
            </a:r>
            <a:r>
              <a:rPr lang="en-US" sz="1400" dirty="0">
                <a:solidFill>
                  <a:srgbClr val="FF0000"/>
                </a:solidFill>
              </a:rPr>
              <a:t>nline banking penetration – 58% **</a:t>
            </a:r>
          </a:p>
          <a:p>
            <a:pPr marL="268288" indent="-268288" algn="just">
              <a:spcBef>
                <a:spcPts val="600"/>
              </a:spcBef>
            </a:pPr>
            <a:r>
              <a:rPr lang="en-US" sz="1400" dirty="0">
                <a:solidFill>
                  <a:srgbClr val="FF0000"/>
                </a:solidFill>
              </a:rPr>
              <a:t>  Mobile banking penetration - </a:t>
            </a:r>
            <a:r>
              <a:rPr lang="ru-RU" sz="1400" dirty="0">
                <a:solidFill>
                  <a:srgbClr val="FF0000"/>
                </a:solidFill>
              </a:rPr>
              <a:t>18.6%</a:t>
            </a:r>
            <a:r>
              <a:rPr lang="en-US" sz="1400" dirty="0">
                <a:solidFill>
                  <a:srgbClr val="FF0000"/>
                </a:solidFill>
              </a:rPr>
              <a:t>**</a:t>
            </a:r>
            <a:endParaRPr lang="ru-RU" sz="1400" dirty="0">
              <a:solidFill>
                <a:srgbClr val="FF0000"/>
              </a:solidFill>
            </a:endParaRPr>
          </a:p>
          <a:p>
            <a:pPr marL="268288" indent="-268288" algn="just">
              <a:spcBef>
                <a:spcPts val="600"/>
              </a:spcBef>
            </a:pPr>
            <a:r>
              <a:rPr lang="ru-RU" sz="1400" dirty="0">
                <a:solidFill>
                  <a:srgbClr val="FF0000"/>
                </a:solidFill>
              </a:rPr>
              <a:t>  </a:t>
            </a:r>
            <a:r>
              <a:rPr lang="en-US" sz="1400" dirty="0">
                <a:solidFill>
                  <a:srgbClr val="FF0000"/>
                </a:solidFill>
              </a:rPr>
              <a:t>Electronic payment penetration – 13%*** </a:t>
            </a:r>
          </a:p>
          <a:p>
            <a:pPr marL="268288" indent="-268288" algn="just">
              <a:spcBef>
                <a:spcPts val="600"/>
              </a:spcBef>
            </a:pPr>
            <a:r>
              <a:rPr lang="en-US" sz="1400" dirty="0"/>
              <a:t> </a:t>
            </a:r>
            <a:r>
              <a:rPr lang="en-US" sz="1400" dirty="0">
                <a:solidFill>
                  <a:srgbClr val="FF0000"/>
                </a:solidFill>
              </a:rPr>
              <a:t> Mobile payment penetration – 3%***</a:t>
            </a:r>
          </a:p>
          <a:p>
            <a:pPr marL="268288" indent="-268288" algn="just">
              <a:spcBef>
                <a:spcPts val="600"/>
              </a:spcBef>
            </a:pPr>
            <a:endParaRPr lang="en-US" sz="1200" dirty="0">
              <a:solidFill>
                <a:srgbClr val="FF0000"/>
              </a:solidFill>
            </a:endParaRPr>
          </a:p>
          <a:p>
            <a:pPr marL="268288" indent="-268288" algn="just">
              <a:spcBef>
                <a:spcPts val="600"/>
              </a:spcBef>
            </a:pPr>
            <a:endParaRPr lang="en-US" sz="1500" dirty="0"/>
          </a:p>
          <a:p>
            <a:pPr marL="268288" indent="-268288" algn="just">
              <a:spcBef>
                <a:spcPts val="600"/>
              </a:spcBef>
            </a:pPr>
            <a:endParaRPr lang="en-US" sz="1500" dirty="0"/>
          </a:p>
          <a:p>
            <a:pPr marL="0" indent="0" algn="just">
              <a:spcBef>
                <a:spcPts val="600"/>
              </a:spcBef>
              <a:buNone/>
            </a:pPr>
            <a:endParaRPr lang="en-US" sz="1500" dirty="0"/>
          </a:p>
          <a:p>
            <a:pPr algn="just">
              <a:spcBef>
                <a:spcPts val="600"/>
              </a:spcBef>
            </a:pPr>
            <a:endParaRPr lang="en-US" sz="1500" dirty="0"/>
          </a:p>
        </p:txBody>
      </p:sp>
      <p:sp>
        <p:nvSpPr>
          <p:cNvPr id="7" name="Номер слайда 6"/>
          <p:cNvSpPr>
            <a:spLocks noGrp="1"/>
          </p:cNvSpPr>
          <p:nvPr>
            <p:ph type="sldNum" sz="quarter" idx="12"/>
          </p:nvPr>
        </p:nvSpPr>
        <p:spPr/>
        <p:txBody>
          <a:bodyPr/>
          <a:lstStyle/>
          <a:p>
            <a:fld id="{D7F305DA-160D-498F-B102-A1D8643B4A2C}" type="slidenum">
              <a:rPr lang="ru-RU" smtClean="0"/>
              <a:pPr/>
              <a:t>7</a:t>
            </a:fld>
            <a:endParaRPr lang="ru-RU"/>
          </a:p>
        </p:txBody>
      </p:sp>
      <p:sp>
        <p:nvSpPr>
          <p:cNvPr id="4" name="Rectangle 3"/>
          <p:cNvSpPr/>
          <p:nvPr/>
        </p:nvSpPr>
        <p:spPr>
          <a:xfrm>
            <a:off x="251520" y="6345246"/>
            <a:ext cx="7602120" cy="507831"/>
          </a:xfrm>
          <a:prstGeom prst="rect">
            <a:avLst/>
          </a:prstGeom>
        </p:spPr>
        <p:txBody>
          <a:bodyPr wrap="square">
            <a:spAutoFit/>
          </a:bodyPr>
          <a:lstStyle/>
          <a:p>
            <a:r>
              <a:rPr lang="en-US" sz="900" dirty="0"/>
              <a:t>*  source of information - </a:t>
            </a:r>
            <a:r>
              <a:rPr lang="en-US" sz="900" dirty="0">
                <a:hlinkClick r:id="rId3"/>
              </a:rPr>
              <a:t>http://www.bnm.gov.my/index.php?ch=en_speech&amp;pg=en_speech_all&amp;ac=512</a:t>
            </a:r>
            <a:endParaRPr lang="en-US" sz="900" dirty="0"/>
          </a:p>
          <a:p>
            <a:r>
              <a:rPr lang="en-US" sz="900" dirty="0"/>
              <a:t>** source of information - </a:t>
            </a:r>
            <a:r>
              <a:rPr lang="en-US" sz="900" dirty="0">
                <a:hlinkClick r:id="rId4"/>
              </a:rPr>
              <a:t>https://malaysiafinancialservices.wordpress.com/category/online-banking/</a:t>
            </a:r>
            <a:r>
              <a:rPr lang="en-US" sz="900" dirty="0"/>
              <a:t> </a:t>
            </a:r>
          </a:p>
          <a:p>
            <a:r>
              <a:rPr lang="en-US" sz="900" dirty="0"/>
              <a:t>*** source of information  - </a:t>
            </a:r>
            <a:r>
              <a:rPr lang="en-US" sz="900" dirty="0">
                <a:hlinkClick r:id="rId5"/>
              </a:rPr>
              <a:t>https://www.techinasia.com/is-southeast-asia-ready-for-online-payments/</a:t>
            </a:r>
            <a:r>
              <a:rPr lang="en-US" sz="900" dirty="0"/>
              <a:t> </a:t>
            </a: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8024" y="921472"/>
            <a:ext cx="4128513" cy="3443629"/>
          </a:xfrm>
          <a:prstGeom prst="rect">
            <a:avLst/>
          </a:prstGeom>
        </p:spPr>
      </p:pic>
    </p:spTree>
    <p:extLst>
      <p:ext uri="{BB962C8B-B14F-4D97-AF65-F5344CB8AC3E}">
        <p14:creationId xmlns:p14="http://schemas.microsoft.com/office/powerpoint/2010/main" val="42157474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MY" dirty="0"/>
              <a:t>Collection</a:t>
            </a:r>
            <a:r>
              <a:rPr lang="en-US" dirty="0"/>
              <a:t>. Legal opinion </a:t>
            </a:r>
            <a:endParaRPr lang="en-MY"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9403688"/>
              </p:ext>
            </p:extLst>
          </p:nvPr>
        </p:nvGraphicFramePr>
        <p:xfrm>
          <a:off x="73053" y="692696"/>
          <a:ext cx="8949680" cy="2391253"/>
        </p:xfrm>
        <a:graphic>
          <a:graphicData uri="http://schemas.openxmlformats.org/drawingml/2006/table">
            <a:tbl>
              <a:tblPr firstRow="1" bandRow="1">
                <a:tableStyleId>{5C22544A-7EE6-4342-B048-85BDC9FD1C3A}</a:tableStyleId>
              </a:tblPr>
              <a:tblGrid>
                <a:gridCol w="2237420">
                  <a:extLst>
                    <a:ext uri="{9D8B030D-6E8A-4147-A177-3AD203B41FA5}">
                      <a16:colId xmlns:a16="http://schemas.microsoft.com/office/drawing/2014/main" val="20000"/>
                    </a:ext>
                  </a:extLst>
                </a:gridCol>
                <a:gridCol w="2237420">
                  <a:extLst>
                    <a:ext uri="{9D8B030D-6E8A-4147-A177-3AD203B41FA5}">
                      <a16:colId xmlns:a16="http://schemas.microsoft.com/office/drawing/2014/main" val="20001"/>
                    </a:ext>
                  </a:extLst>
                </a:gridCol>
                <a:gridCol w="2237420">
                  <a:extLst>
                    <a:ext uri="{9D8B030D-6E8A-4147-A177-3AD203B41FA5}">
                      <a16:colId xmlns:a16="http://schemas.microsoft.com/office/drawing/2014/main" val="20002"/>
                    </a:ext>
                  </a:extLst>
                </a:gridCol>
                <a:gridCol w="2237420">
                  <a:extLst>
                    <a:ext uri="{9D8B030D-6E8A-4147-A177-3AD203B41FA5}">
                      <a16:colId xmlns:a16="http://schemas.microsoft.com/office/drawing/2014/main" val="20003"/>
                    </a:ext>
                  </a:extLst>
                </a:gridCol>
              </a:tblGrid>
              <a:tr h="288133">
                <a:tc>
                  <a:txBody>
                    <a:bodyPr/>
                    <a:lstStyle/>
                    <a:p>
                      <a:r>
                        <a:rPr lang="en-US" sz="1200" dirty="0"/>
                        <a:t>Restriction</a:t>
                      </a:r>
                      <a:endParaRPr lang="ru-RU" sz="1200" dirty="0"/>
                    </a:p>
                  </a:txBody>
                  <a:tcPr/>
                </a:tc>
                <a:tc>
                  <a:txBody>
                    <a:bodyPr/>
                    <a:lstStyle/>
                    <a:p>
                      <a:r>
                        <a:rPr lang="en-US" sz="1200" dirty="0"/>
                        <a:t>Question</a:t>
                      </a:r>
                      <a:endParaRPr lang="ru-RU" sz="1200" dirty="0"/>
                    </a:p>
                  </a:txBody>
                  <a:tcPr/>
                </a:tc>
                <a:tc>
                  <a:txBody>
                    <a:bodyPr/>
                    <a:lstStyle/>
                    <a:p>
                      <a:r>
                        <a:rPr lang="en-US" sz="1200" dirty="0"/>
                        <a:t>Answer</a:t>
                      </a:r>
                      <a:endParaRPr lang="ru-RU" sz="1200" dirty="0"/>
                    </a:p>
                  </a:txBody>
                  <a:tcPr/>
                </a:tc>
                <a:tc>
                  <a:txBody>
                    <a:bodyPr/>
                    <a:lstStyle/>
                    <a:p>
                      <a:r>
                        <a:rPr lang="en-US" sz="1200" dirty="0"/>
                        <a:t>Risk</a:t>
                      </a:r>
                      <a:endParaRPr lang="ru-RU" sz="1200" dirty="0"/>
                    </a:p>
                  </a:txBody>
                  <a:tcPr/>
                </a:tc>
                <a:extLst>
                  <a:ext uri="{0D108BD9-81ED-4DB2-BD59-A6C34878D82A}">
                    <a16:rowId xmlns:a16="http://schemas.microsoft.com/office/drawing/2014/main" val="10000"/>
                  </a:ext>
                </a:extLst>
              </a:tr>
              <a:tr h="1764246">
                <a:tc>
                  <a:txBody>
                    <a:bodyPr/>
                    <a:lstStyle/>
                    <a:p>
                      <a:r>
                        <a:rPr lang="en-US" sz="1200" b="1" dirty="0"/>
                        <a:t>Late</a:t>
                      </a:r>
                      <a:r>
                        <a:rPr lang="en-US" sz="1200" b="1" baseline="0" dirty="0"/>
                        <a:t> payment fee not exceeding 8% per annum</a:t>
                      </a:r>
                      <a:endParaRPr lang="en-MY" sz="1200" b="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MY" sz="1200" dirty="0"/>
                        <a:t>Can</a:t>
                      </a:r>
                      <a:r>
                        <a:rPr lang="en-MY" sz="1200" baseline="0" dirty="0"/>
                        <a:t> take additional to allowed by ML Act Late Payment Fee: </a:t>
                      </a:r>
                      <a:r>
                        <a:rPr lang="en-US" sz="1200" baseline="0" dirty="0"/>
                        <a:t>Calculated at the rate of </a:t>
                      </a:r>
                      <a:r>
                        <a:rPr lang="ru-RU" sz="1200" baseline="0" dirty="0"/>
                        <a:t>8</a:t>
                      </a:r>
                      <a:r>
                        <a:rPr lang="en-US" sz="1200" baseline="0" dirty="0"/>
                        <a:t> per centum per annum from day to day from the date of default in payment of the sum or instalment until that sum or instalment is paid</a:t>
                      </a:r>
                    </a:p>
                  </a:txBody>
                  <a:tcPr/>
                </a:tc>
                <a:tc>
                  <a:txBody>
                    <a:bodyPr/>
                    <a:lstStyle/>
                    <a:p>
                      <a:r>
                        <a:rPr lang="en-MY" sz="1200" baseline="0" dirty="0"/>
                        <a:t>In any case of bad debts, these cases can be assigned to Third Party Debt Collection agencies.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baseline="0"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chemeClr val="tx1"/>
                          </a:solidFill>
                        </a:rPr>
                        <a:t>We will take commission payable to independent company (our Risk Management Company) which will </a:t>
                      </a:r>
                      <a:r>
                        <a:rPr lang="en-US" sz="1200" baseline="0" dirty="0">
                          <a:solidFill>
                            <a:schemeClr val="tx1"/>
                          </a:solidFill>
                        </a:rPr>
                        <a:t>charge an additional of 1% of the overdue amount per day as Debt Collection &amp; Consultation fees.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baseline="0" dirty="0">
                          <a:solidFill>
                            <a:schemeClr val="tx1"/>
                          </a:solidFill>
                        </a:rPr>
                        <a:t>Low Risk</a:t>
                      </a:r>
                    </a:p>
                  </a:txBody>
                  <a:tcPr/>
                </a:tc>
                <a:extLst>
                  <a:ext uri="{0D108BD9-81ED-4DB2-BD59-A6C34878D82A}">
                    <a16:rowId xmlns:a16="http://schemas.microsoft.com/office/drawing/2014/main" val="10001"/>
                  </a:ext>
                </a:extLst>
              </a:tr>
            </a:tbl>
          </a:graphicData>
        </a:graphic>
      </p:graphicFrame>
      <p:sp>
        <p:nvSpPr>
          <p:cNvPr id="4" name="Slide Number Placeholder 3"/>
          <p:cNvSpPr>
            <a:spLocks noGrp="1"/>
          </p:cNvSpPr>
          <p:nvPr>
            <p:ph type="sldNum" sz="quarter" idx="12"/>
          </p:nvPr>
        </p:nvSpPr>
        <p:spPr/>
        <p:txBody>
          <a:bodyPr/>
          <a:lstStyle/>
          <a:p>
            <a:fld id="{D7F305DA-160D-498F-B102-A1D8643B4A2C}" type="slidenum">
              <a:rPr lang="ru-RU" smtClean="0"/>
              <a:t>70</a:t>
            </a:fld>
            <a:endParaRPr lang="ru-RU"/>
          </a:p>
        </p:txBody>
      </p:sp>
      <p:sp>
        <p:nvSpPr>
          <p:cNvPr id="6" name="TextBox 5"/>
          <p:cNvSpPr txBox="1"/>
          <p:nvPr/>
        </p:nvSpPr>
        <p:spPr>
          <a:xfrm>
            <a:off x="22596" y="6396335"/>
            <a:ext cx="8964488" cy="215444"/>
          </a:xfrm>
          <a:prstGeom prst="rect">
            <a:avLst/>
          </a:prstGeom>
          <a:noFill/>
        </p:spPr>
        <p:txBody>
          <a:bodyPr wrap="square" rtlCol="0">
            <a:spAutoFit/>
          </a:bodyPr>
          <a:lstStyle/>
          <a:p>
            <a:r>
              <a:rPr lang="en-US" sz="800" b="1" dirty="0"/>
              <a:t>*</a:t>
            </a:r>
            <a:r>
              <a:rPr lang="en-US" sz="800" dirty="0"/>
              <a:t> Source of information</a:t>
            </a:r>
            <a:r>
              <a:rPr lang="ru-RU" sz="800" dirty="0"/>
              <a:t>: </a:t>
            </a:r>
            <a:r>
              <a:rPr lang="en-US" sz="800" dirty="0"/>
              <a:t>17</a:t>
            </a:r>
            <a:r>
              <a:rPr lang="ru-RU" sz="800" dirty="0"/>
              <a:t>-</a:t>
            </a:r>
            <a:r>
              <a:rPr lang="en-US" sz="800" dirty="0"/>
              <a:t> Act 400</a:t>
            </a:r>
            <a:r>
              <a:rPr lang="ru-RU" sz="800" dirty="0"/>
              <a:t> - </a:t>
            </a:r>
            <a:r>
              <a:rPr lang="en-US" sz="800" dirty="0"/>
              <a:t>MONEYLENDERS ACT 1951</a:t>
            </a:r>
          </a:p>
        </p:txBody>
      </p:sp>
    </p:spTree>
    <p:extLst>
      <p:ext uri="{BB962C8B-B14F-4D97-AF65-F5344CB8AC3E}">
        <p14:creationId xmlns:p14="http://schemas.microsoft.com/office/powerpoint/2010/main" val="3427602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 Finance Industry Landscape</a:t>
            </a:r>
          </a:p>
        </p:txBody>
      </p:sp>
      <p:sp>
        <p:nvSpPr>
          <p:cNvPr id="4" name="Slide Number Placeholder 3"/>
          <p:cNvSpPr>
            <a:spLocks noGrp="1"/>
          </p:cNvSpPr>
          <p:nvPr>
            <p:ph type="sldNum" sz="quarter" idx="12"/>
          </p:nvPr>
        </p:nvSpPr>
        <p:spPr/>
        <p:txBody>
          <a:bodyPr/>
          <a:lstStyle/>
          <a:p>
            <a:fld id="{D7F305DA-160D-498F-B102-A1D8643B4A2C}" type="slidenum">
              <a:rPr lang="ru-RU" smtClean="0"/>
              <a:t>8</a:t>
            </a:fld>
            <a:endParaRPr lang="ru-RU"/>
          </a:p>
        </p:txBody>
      </p:sp>
      <p:sp>
        <p:nvSpPr>
          <p:cNvPr id="32" name="TextBox 31"/>
          <p:cNvSpPr txBox="1"/>
          <p:nvPr/>
        </p:nvSpPr>
        <p:spPr>
          <a:xfrm>
            <a:off x="0" y="6455951"/>
            <a:ext cx="8964488" cy="338554"/>
          </a:xfrm>
          <a:prstGeom prst="rect">
            <a:avLst/>
          </a:prstGeom>
          <a:noFill/>
        </p:spPr>
        <p:txBody>
          <a:bodyPr wrap="square" rtlCol="0">
            <a:spAutoFit/>
          </a:bodyPr>
          <a:lstStyle/>
          <a:p>
            <a:r>
              <a:rPr lang="en-US" sz="800" dirty="0"/>
              <a:t>* Data sources: </a:t>
            </a:r>
            <a:r>
              <a:rPr lang="en-US" sz="800" dirty="0">
                <a:hlinkClick r:id="rId3"/>
              </a:rPr>
              <a:t>http://www.bloombergtv.my/spike-august-2015s-loan-growth-malaysian-banks-sustainable/</a:t>
            </a:r>
            <a:endParaRPr lang="en-US" sz="800" dirty="0"/>
          </a:p>
          <a:p>
            <a:r>
              <a:rPr lang="en-US" sz="800" dirty="0"/>
              <a:t>** The term </a:t>
            </a:r>
            <a:r>
              <a:rPr lang="en-US" sz="800" dirty="0" err="1"/>
              <a:t>Chettiar</a:t>
            </a:r>
            <a:r>
              <a:rPr lang="en-US" sz="800" dirty="0"/>
              <a:t> or </a:t>
            </a:r>
            <a:r>
              <a:rPr lang="en-US" sz="800" dirty="0" err="1"/>
              <a:t>Chetty</a:t>
            </a:r>
            <a:r>
              <a:rPr lang="en-US" sz="800" dirty="0"/>
              <a:t> or "Shetty" is a title used by various mercantile castes in South India, especially in the states of Tamil Nadu and Kerala. In Tamil Nadu, 14% of the population is </a:t>
            </a:r>
            <a:r>
              <a:rPr lang="en-US" sz="800" dirty="0" err="1"/>
              <a:t>Chettiar</a:t>
            </a:r>
            <a:endParaRPr lang="en-US" sz="800" dirty="0"/>
          </a:p>
        </p:txBody>
      </p:sp>
      <p:sp>
        <p:nvSpPr>
          <p:cNvPr id="13" name="Content Placeholder 12"/>
          <p:cNvSpPr>
            <a:spLocks noGrp="1"/>
          </p:cNvSpPr>
          <p:nvPr>
            <p:ph idx="1"/>
          </p:nvPr>
        </p:nvSpPr>
        <p:spPr>
          <a:xfrm>
            <a:off x="179512" y="764703"/>
            <a:ext cx="8807572" cy="4824537"/>
          </a:xfrm>
        </p:spPr>
        <p:txBody>
          <a:bodyPr vert="horz" lIns="91440" tIns="45720" rIns="91440" bIns="45720" rtlCol="0" anchor="t">
            <a:noAutofit/>
          </a:bodyPr>
          <a:lstStyle/>
          <a:p>
            <a:r>
              <a:rPr lang="en-US" sz="1400" dirty="0"/>
              <a:t>One of the oldest credit institution in Malaysia is the business of moneylending. It began in the 19th Century where the Malay States were attractive place for the living of the immigrants from India and China. (Lal </a:t>
            </a:r>
            <a:r>
              <a:rPr lang="en-US" sz="1400" dirty="0" err="1"/>
              <a:t>Harcharan</a:t>
            </a:r>
            <a:r>
              <a:rPr lang="en-US" sz="1400" dirty="0"/>
              <a:t> Singh, 2003). During the British era, the Indian Community has played important role in economic development of the Malay States in rubber tapping and mining. At the end of the 19th century and early middle of the 20th century, the </a:t>
            </a:r>
            <a:r>
              <a:rPr lang="en-US" sz="1400" dirty="0" err="1"/>
              <a:t>Chettiar</a:t>
            </a:r>
            <a:r>
              <a:rPr lang="en-US" sz="1400" dirty="0"/>
              <a:t>** were the sole lender to the Chinese farmer to grow paddy, small rubber tappers, government servant and Malays aristocrats. (</a:t>
            </a:r>
            <a:r>
              <a:rPr lang="en-US" sz="1400" dirty="0" err="1"/>
              <a:t>Kratoska</a:t>
            </a:r>
            <a:r>
              <a:rPr lang="en-US" sz="1400" dirty="0"/>
              <a:t>, 2013).</a:t>
            </a:r>
          </a:p>
          <a:p>
            <a:r>
              <a:rPr lang="en-US" sz="1400" dirty="0"/>
              <a:t>Consumer lending in Malaysia is performed by Banks, Licensed Moneylenders, Pawnshops and Finance companies (Credit Card companies). At the same time there is the big unregulated grey area which is estimated to have the largest share of short term unsecured loan market (including PDL).</a:t>
            </a:r>
          </a:p>
          <a:p>
            <a:r>
              <a:rPr lang="en-US" sz="1400" dirty="0"/>
              <a:t>In the last seven years since the US subprime crisis </a:t>
            </a:r>
            <a:r>
              <a:rPr lang="ru-RU" sz="1400" dirty="0"/>
              <a:t>(</a:t>
            </a:r>
            <a:r>
              <a:rPr lang="en-US" sz="1400" dirty="0"/>
              <a:t>by international research firm McKinsey Global Institute</a:t>
            </a:r>
            <a:r>
              <a:rPr lang="ru-RU" sz="1400" dirty="0"/>
              <a:t>)</a:t>
            </a:r>
            <a:r>
              <a:rPr lang="en-US" sz="1400" dirty="0"/>
              <a:t>, Malaysia’s consumer debt was shown as having surpassed even that of the US. Latest data from the fourth quarter of 2014 showed that Malaysia’s household debt-to-gross domestic product (GDP) ratio is 146 per cent, an increase from 139 per cent during the same period in 2007. </a:t>
            </a:r>
          </a:p>
          <a:p>
            <a:r>
              <a:rPr lang="en-US" sz="1400" dirty="0"/>
              <a:t>Bank loans approval rate in 2015 is 41% vs 65% in 2007 respectively.</a:t>
            </a:r>
          </a:p>
          <a:p>
            <a:r>
              <a:rPr lang="en-US" sz="1400" dirty="0"/>
              <a:t>Bank Negara, the central bank of Malaysia, implemented new regulations in July 2013:</a:t>
            </a:r>
          </a:p>
          <a:p>
            <a:pPr lvl="2"/>
            <a:r>
              <a:rPr lang="en-US" sz="1400" dirty="0"/>
              <a:t>New loan tenures were set for personal loans at 10 years instead of 25 years while mortgages / housing loans are now allowed a maximum payback term of 35 years versus the previous 45 years. In addition, pre-approved personal financing products such as unsolicited loans were also banned. Consumers thus had to face a higher monthly repayment amount, forcing them to curb their reliance on retail lending.</a:t>
            </a:r>
            <a:endParaRPr lang="en-US" sz="1800" dirty="0"/>
          </a:p>
          <a:p>
            <a:pPr marL="0" indent="0">
              <a:buNone/>
            </a:pPr>
            <a:endParaRPr lang="en-US" sz="1400" dirty="0"/>
          </a:p>
        </p:txBody>
      </p:sp>
      <p:sp>
        <p:nvSpPr>
          <p:cNvPr id="7" name="TextBox 6"/>
          <p:cNvSpPr txBox="1"/>
          <p:nvPr/>
        </p:nvSpPr>
        <p:spPr>
          <a:xfrm>
            <a:off x="179512" y="5762972"/>
            <a:ext cx="8809725" cy="307777"/>
          </a:xfrm>
          <a:prstGeom prst="rect">
            <a:avLst/>
          </a:prstGeom>
          <a:solidFill>
            <a:schemeClr val="accent1">
              <a:lumMod val="20000"/>
              <a:lumOff val="80000"/>
            </a:schemeClr>
          </a:solidFill>
          <a:ln>
            <a:solidFill>
              <a:schemeClr val="accent1"/>
            </a:solidFill>
          </a:ln>
        </p:spPr>
        <p:txBody>
          <a:bodyPr wrap="square" rtlCol="0" anchor="t">
            <a:spAutoFit/>
          </a:bodyPr>
          <a:lstStyle/>
          <a:p>
            <a:pPr algn="just"/>
            <a:r>
              <a:rPr lang="en-US" sz="1400" dirty="0"/>
              <a:t>Toughening Bank regulation moves credit demand to non-bank loans providers, offering increasing opportunities</a:t>
            </a:r>
          </a:p>
        </p:txBody>
      </p:sp>
    </p:spTree>
    <p:extLst>
      <p:ext uri="{BB962C8B-B14F-4D97-AF65-F5344CB8AC3E}">
        <p14:creationId xmlns:p14="http://schemas.microsoft.com/office/powerpoint/2010/main" val="122393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6632"/>
            <a:ext cx="8159540" cy="312281"/>
          </a:xfrm>
        </p:spPr>
        <p:txBody>
          <a:bodyPr/>
          <a:lstStyle/>
          <a:p>
            <a:r>
              <a:rPr lang="en-US" dirty="0">
                <a:solidFill>
                  <a:srgbClr val="FF0000"/>
                </a:solidFill>
              </a:rPr>
              <a:t>Licensing Options</a:t>
            </a:r>
          </a:p>
        </p:txBody>
      </p:sp>
      <p:sp>
        <p:nvSpPr>
          <p:cNvPr id="4" name="Slide Number Placeholder 3"/>
          <p:cNvSpPr>
            <a:spLocks noGrp="1"/>
          </p:cNvSpPr>
          <p:nvPr>
            <p:ph type="sldNum" sz="quarter" idx="12"/>
          </p:nvPr>
        </p:nvSpPr>
        <p:spPr/>
        <p:txBody>
          <a:bodyPr/>
          <a:lstStyle/>
          <a:p>
            <a:fld id="{D7F305DA-160D-498F-B102-A1D8643B4A2C}" type="slidenum">
              <a:rPr lang="ru-RU" smtClean="0"/>
              <a:t>9</a:t>
            </a:fld>
            <a:endParaRPr lang="ru-RU"/>
          </a:p>
        </p:txBody>
      </p:sp>
      <p:graphicFrame>
        <p:nvGraphicFramePr>
          <p:cNvPr id="10" name="Таблица 2"/>
          <p:cNvGraphicFramePr>
            <a:graphicFrameLocks noGrp="1"/>
          </p:cNvGraphicFramePr>
          <p:nvPr>
            <p:extLst>
              <p:ext uri="{D42A27DB-BD31-4B8C-83A1-F6EECF244321}">
                <p14:modId xmlns:p14="http://schemas.microsoft.com/office/powerpoint/2010/main" val="2016730073"/>
              </p:ext>
            </p:extLst>
          </p:nvPr>
        </p:nvGraphicFramePr>
        <p:xfrm>
          <a:off x="121798" y="669431"/>
          <a:ext cx="8939094" cy="4639310"/>
        </p:xfrm>
        <a:graphic>
          <a:graphicData uri="http://schemas.openxmlformats.org/drawingml/2006/table">
            <a:tbl>
              <a:tblPr firstRow="1" bandRow="1">
                <a:tableStyleId>{5C22544A-7EE6-4342-B048-85BDC9FD1C3A}</a:tableStyleId>
              </a:tblPr>
              <a:tblGrid>
                <a:gridCol w="1295819">
                  <a:extLst>
                    <a:ext uri="{9D8B030D-6E8A-4147-A177-3AD203B41FA5}">
                      <a16:colId xmlns:a16="http://schemas.microsoft.com/office/drawing/2014/main" val="20000"/>
                    </a:ext>
                  </a:extLst>
                </a:gridCol>
                <a:gridCol w="1499773">
                  <a:extLst>
                    <a:ext uri="{9D8B030D-6E8A-4147-A177-3AD203B41FA5}">
                      <a16:colId xmlns:a16="http://schemas.microsoft.com/office/drawing/2014/main" val="20001"/>
                    </a:ext>
                  </a:extLst>
                </a:gridCol>
                <a:gridCol w="1438586">
                  <a:extLst>
                    <a:ext uri="{9D8B030D-6E8A-4147-A177-3AD203B41FA5}">
                      <a16:colId xmlns:a16="http://schemas.microsoft.com/office/drawing/2014/main" val="20002"/>
                    </a:ext>
                  </a:extLst>
                </a:gridCol>
                <a:gridCol w="1440160">
                  <a:extLst>
                    <a:ext uri="{9D8B030D-6E8A-4147-A177-3AD203B41FA5}">
                      <a16:colId xmlns:a16="http://schemas.microsoft.com/office/drawing/2014/main" val="20003"/>
                    </a:ext>
                  </a:extLst>
                </a:gridCol>
                <a:gridCol w="1585750">
                  <a:extLst>
                    <a:ext uri="{9D8B030D-6E8A-4147-A177-3AD203B41FA5}">
                      <a16:colId xmlns:a16="http://schemas.microsoft.com/office/drawing/2014/main" val="20004"/>
                    </a:ext>
                  </a:extLst>
                </a:gridCol>
                <a:gridCol w="1679006">
                  <a:extLst>
                    <a:ext uri="{9D8B030D-6E8A-4147-A177-3AD203B41FA5}">
                      <a16:colId xmlns:a16="http://schemas.microsoft.com/office/drawing/2014/main" val="20005"/>
                    </a:ext>
                  </a:extLst>
                </a:gridCol>
              </a:tblGrid>
              <a:tr h="366474">
                <a:tc>
                  <a:txBody>
                    <a:bodyPr/>
                    <a:lstStyle/>
                    <a:p>
                      <a:pPr algn="ctr"/>
                      <a:r>
                        <a:rPr lang="en-US" sz="1400" dirty="0"/>
                        <a:t>Parameters </a:t>
                      </a:r>
                    </a:p>
                  </a:txBody>
                  <a:tcPr anchor="ctr"/>
                </a:tc>
                <a:tc>
                  <a:txBody>
                    <a:bodyPr/>
                    <a:lstStyle/>
                    <a:p>
                      <a:pPr marL="0" algn="ctr" defTabSz="914400" rtl="0" eaLnBrk="1" fontAlgn="b" latinLnBrk="0" hangingPunct="1"/>
                      <a:r>
                        <a:rPr lang="en-US" sz="1400" b="1" kern="1200" dirty="0">
                          <a:solidFill>
                            <a:schemeClr val="lt1"/>
                          </a:solidFill>
                          <a:latin typeface="+mn-lt"/>
                          <a:ea typeface="+mn-ea"/>
                          <a:cs typeface="+mn-cs"/>
                        </a:rPr>
                        <a:t>Bank</a:t>
                      </a:r>
                    </a:p>
                  </a:txBody>
                  <a:tcPr marL="95250" marR="6350" marT="6350" marB="0" anchor="ctr"/>
                </a:tc>
                <a:tc>
                  <a:txBody>
                    <a:bodyPr/>
                    <a:lstStyle/>
                    <a:p>
                      <a:pPr marL="0" algn="ctr" defTabSz="914400" rtl="0" eaLnBrk="1" fontAlgn="b" latinLnBrk="0" hangingPunct="1"/>
                      <a:r>
                        <a:rPr lang="en-US" sz="1400" b="1" kern="1200" dirty="0">
                          <a:solidFill>
                            <a:schemeClr val="lt1"/>
                          </a:solidFill>
                          <a:latin typeface="+mn-lt"/>
                          <a:ea typeface="+mn-ea"/>
                          <a:cs typeface="+mn-cs"/>
                        </a:rPr>
                        <a:t>Credit Card Company</a:t>
                      </a:r>
                    </a:p>
                  </a:txBody>
                  <a:tcPr marL="95250" marR="6350" marT="6350" marB="0" anchor="ctr"/>
                </a:tc>
                <a:tc>
                  <a:txBody>
                    <a:bodyPr/>
                    <a:lstStyle/>
                    <a:p>
                      <a:pPr marL="0" algn="ctr" defTabSz="914400" rtl="0" eaLnBrk="1" fontAlgn="b" latinLnBrk="0" hangingPunct="1"/>
                      <a:r>
                        <a:rPr lang="en-US" sz="1400" b="1" kern="1200" dirty="0">
                          <a:solidFill>
                            <a:schemeClr val="lt1"/>
                          </a:solidFill>
                          <a:latin typeface="+mn-lt"/>
                          <a:ea typeface="+mn-ea"/>
                          <a:cs typeface="+mn-cs"/>
                        </a:rPr>
                        <a:t>Moneylender</a:t>
                      </a:r>
                    </a:p>
                  </a:txBody>
                  <a:tcPr marL="95250" marR="6350" marT="6350" marB="0" anchor="ctr"/>
                </a:tc>
                <a:tc>
                  <a:txBody>
                    <a:bodyPr/>
                    <a:lstStyle/>
                    <a:p>
                      <a:pPr marL="0" algn="ctr" defTabSz="914400" rtl="0" eaLnBrk="1" fontAlgn="b" latinLnBrk="0" hangingPunct="1"/>
                      <a:r>
                        <a:rPr lang="en-US" sz="1400" b="1" kern="1200" dirty="0">
                          <a:solidFill>
                            <a:schemeClr val="lt1"/>
                          </a:solidFill>
                          <a:latin typeface="+mn-lt"/>
                          <a:ea typeface="+mn-ea"/>
                          <a:cs typeface="+mn-cs"/>
                        </a:rPr>
                        <a:t>Pawnshop</a:t>
                      </a:r>
                    </a:p>
                  </a:txBody>
                  <a:tcPr marL="95250" marR="6350" marT="6350" marB="0" anchor="ctr"/>
                </a:tc>
                <a:tc>
                  <a:txBody>
                    <a:bodyPr/>
                    <a:lstStyle/>
                    <a:p>
                      <a:pPr marL="0" algn="ctr" defTabSz="914400" rtl="0" eaLnBrk="1" fontAlgn="b" latinLnBrk="0" hangingPunct="1"/>
                      <a:r>
                        <a:rPr lang="en-US" sz="1400" b="1" kern="1200" dirty="0">
                          <a:solidFill>
                            <a:schemeClr val="lt1"/>
                          </a:solidFill>
                          <a:latin typeface="+mn-lt"/>
                          <a:ea typeface="+mn-ea"/>
                          <a:cs typeface="+mn-cs"/>
                        </a:rPr>
                        <a:t>Co-operative</a:t>
                      </a:r>
                    </a:p>
                  </a:txBody>
                  <a:tcPr marL="95250" marR="6350" marT="6350" marB="0" anchor="ctr"/>
                </a:tc>
                <a:extLst>
                  <a:ext uri="{0D108BD9-81ED-4DB2-BD59-A6C34878D82A}">
                    <a16:rowId xmlns:a16="http://schemas.microsoft.com/office/drawing/2014/main" val="10000"/>
                  </a:ext>
                </a:extLst>
              </a:tr>
              <a:tr h="630385">
                <a:tc>
                  <a:txBody>
                    <a:bodyPr/>
                    <a:lstStyle/>
                    <a:p>
                      <a:pPr algn="ctr"/>
                      <a:r>
                        <a:rPr lang="en-US" sz="1200" b="0" dirty="0">
                          <a:solidFill>
                            <a:srgbClr val="000000"/>
                          </a:solidFill>
                        </a:rPr>
                        <a:t>Main purpose </a:t>
                      </a:r>
                    </a:p>
                  </a:txBody>
                  <a:tcPr anchor="ctr"/>
                </a:tc>
                <a:tc>
                  <a:txBody>
                    <a:bodyPr/>
                    <a:lstStyle/>
                    <a:p>
                      <a:pPr algn="ctr"/>
                      <a:r>
                        <a:rPr lang="en-US" sz="1200" dirty="0">
                          <a:solidFill>
                            <a:srgbClr val="000000"/>
                          </a:solidFill>
                        </a:rPr>
                        <a:t>Full-range banking</a:t>
                      </a:r>
                      <a:r>
                        <a:rPr lang="en-US" sz="1200" baseline="0" dirty="0">
                          <a:solidFill>
                            <a:srgbClr val="000000"/>
                          </a:solidFill>
                        </a:rPr>
                        <a:t> services for retail and corporate clients</a:t>
                      </a:r>
                      <a:endParaRPr lang="en-US" sz="1200" dirty="0">
                        <a:solidFill>
                          <a:srgbClr val="00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Lending activity</a:t>
                      </a:r>
                      <a:r>
                        <a:rPr lang="en-US" sz="1200" baseline="0" dirty="0"/>
                        <a:t> with credit cards</a:t>
                      </a:r>
                      <a:r>
                        <a:rPr lang="en-US" sz="1200" dirty="0"/>
                        <a:t>, deposit taken</a:t>
                      </a:r>
                      <a:endParaRPr lang="ru-RU" sz="1200" dirty="0"/>
                    </a:p>
                  </a:txBody>
                  <a:tcPr anchor="ctr"/>
                </a:tc>
                <a:tc>
                  <a:txBody>
                    <a:bodyPr/>
                    <a:lstStyle/>
                    <a:p>
                      <a:pPr algn="ctr"/>
                      <a:r>
                        <a:rPr lang="en-US" sz="1200" baseline="0" dirty="0">
                          <a:solidFill>
                            <a:srgbClr val="000000"/>
                          </a:solidFill>
                        </a:rPr>
                        <a:t>Lending services for individual and corporate</a:t>
                      </a:r>
                      <a:endParaRPr lang="en-US" sz="1200" dirty="0">
                        <a:solidFill>
                          <a:srgbClr val="000000"/>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rPr>
                        <a:t>Lending services</a:t>
                      </a:r>
                      <a:r>
                        <a:rPr lang="en-US" sz="1200" baseline="0" dirty="0">
                          <a:solidFill>
                            <a:srgbClr val="000000"/>
                          </a:solidFill>
                        </a:rPr>
                        <a:t> with collateral</a:t>
                      </a:r>
                      <a:endParaRPr lang="en-US" sz="1200" dirty="0">
                        <a:solidFill>
                          <a:srgbClr val="000000"/>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solidFill>
                            <a:srgbClr val="000000"/>
                          </a:solidFill>
                        </a:rPr>
                        <a:t>Lending services for members</a:t>
                      </a:r>
                      <a:endParaRPr lang="ru-RU" sz="1200" dirty="0"/>
                    </a:p>
                  </a:txBody>
                  <a:tcPr anchor="ctr"/>
                </a:tc>
                <a:extLst>
                  <a:ext uri="{0D108BD9-81ED-4DB2-BD59-A6C34878D82A}">
                    <a16:rowId xmlns:a16="http://schemas.microsoft.com/office/drawing/2014/main" val="10001"/>
                  </a:ext>
                </a:extLst>
              </a:tr>
              <a:tr h="450275">
                <a:tc>
                  <a:txBody>
                    <a:bodyPr/>
                    <a:lstStyle/>
                    <a:p>
                      <a:pPr algn="ctr"/>
                      <a:r>
                        <a:rPr lang="en-US" sz="1200" b="0" dirty="0">
                          <a:solidFill>
                            <a:srgbClr val="000000"/>
                          </a:solidFill>
                        </a:rPr>
                        <a:t>Minimum paid-up capitalization </a:t>
                      </a:r>
                    </a:p>
                  </a:txBody>
                  <a:tcPr anchor="ctr"/>
                </a:tc>
                <a:tc>
                  <a:txBody>
                    <a:bodyPr/>
                    <a:lstStyle/>
                    <a:p>
                      <a:pPr algn="ctr"/>
                      <a:r>
                        <a:rPr lang="en-US" sz="1200" dirty="0">
                          <a:solidFill>
                            <a:srgbClr val="000000"/>
                          </a:solidFill>
                        </a:rPr>
                        <a:t>$500M</a:t>
                      </a:r>
                    </a:p>
                  </a:txBody>
                  <a:tcPr anchor="ctr"/>
                </a:tc>
                <a:tc>
                  <a:txBody>
                    <a:bodyPr/>
                    <a:lstStyle/>
                    <a:p>
                      <a:pPr algn="ctr"/>
                      <a:r>
                        <a:rPr lang="en-US" sz="1200" dirty="0">
                          <a:solidFill>
                            <a:schemeClr val="tx1"/>
                          </a:solidFill>
                        </a:rPr>
                        <a:t>$75M</a:t>
                      </a:r>
                    </a:p>
                  </a:txBody>
                  <a:tcPr anchor="ctr"/>
                </a:tc>
                <a:tc>
                  <a:txBody>
                    <a:bodyPr/>
                    <a:lstStyle/>
                    <a:p>
                      <a:pPr algn="ctr"/>
                      <a:r>
                        <a:rPr lang="en-US" sz="1200" dirty="0">
                          <a:solidFill>
                            <a:srgbClr val="000000"/>
                          </a:solidFill>
                        </a:rPr>
                        <a:t>$500K</a:t>
                      </a:r>
                    </a:p>
                  </a:txBody>
                  <a:tcPr anchor="ctr"/>
                </a:tc>
                <a:tc>
                  <a:txBody>
                    <a:bodyPr/>
                    <a:lstStyle/>
                    <a:p>
                      <a:pPr algn="ctr"/>
                      <a:r>
                        <a:rPr lang="en-US" sz="1200" dirty="0">
                          <a:solidFill>
                            <a:srgbClr val="000000"/>
                          </a:solidFill>
                        </a:rPr>
                        <a:t>$750K</a:t>
                      </a:r>
                    </a:p>
                  </a:txBody>
                  <a:tcPr anchor="ctr"/>
                </a:tc>
                <a:tc>
                  <a:txBody>
                    <a:bodyPr/>
                    <a:lstStyle/>
                    <a:p>
                      <a:pPr algn="ctr"/>
                      <a:r>
                        <a:rPr lang="en-US" sz="1200" dirty="0">
                          <a:solidFill>
                            <a:srgbClr val="000000"/>
                          </a:solidFill>
                        </a:rPr>
                        <a:t>Unspecified</a:t>
                      </a:r>
                    </a:p>
                  </a:txBody>
                  <a:tcPr anchor="ctr"/>
                </a:tc>
                <a:extLst>
                  <a:ext uri="{0D108BD9-81ED-4DB2-BD59-A6C34878D82A}">
                    <a16:rowId xmlns:a16="http://schemas.microsoft.com/office/drawing/2014/main" val="10002"/>
                  </a:ext>
                </a:extLst>
              </a:tr>
              <a:tr h="450275">
                <a:tc>
                  <a:txBody>
                    <a:bodyPr/>
                    <a:lstStyle/>
                    <a:p>
                      <a:pPr algn="ctr"/>
                      <a:r>
                        <a:rPr lang="en-US" sz="1200" b="0" dirty="0">
                          <a:solidFill>
                            <a:srgbClr val="000000"/>
                          </a:solidFill>
                        </a:rPr>
                        <a:t>Max foreign capital share</a:t>
                      </a:r>
                    </a:p>
                  </a:txBody>
                  <a:tcPr anchor="ctr"/>
                </a:tc>
                <a:tc>
                  <a:txBody>
                    <a:bodyPr/>
                    <a:lstStyle/>
                    <a:p>
                      <a:pPr algn="ctr"/>
                      <a:r>
                        <a:rPr lang="en-US" sz="1200" dirty="0">
                          <a:solidFill>
                            <a:srgbClr val="000000"/>
                          </a:solidFill>
                        </a:rPr>
                        <a:t>60%</a:t>
                      </a:r>
                    </a:p>
                  </a:txBody>
                  <a:tcPr anchor="ctr"/>
                </a:tc>
                <a:tc>
                  <a:txBody>
                    <a:bodyPr/>
                    <a:lstStyle/>
                    <a:p>
                      <a:pPr algn="ctr"/>
                      <a:r>
                        <a:rPr lang="ru-RU" sz="1200" dirty="0">
                          <a:solidFill>
                            <a:srgbClr val="000000"/>
                          </a:solidFill>
                        </a:rPr>
                        <a:t>100%</a:t>
                      </a:r>
                      <a:endParaRPr lang="en-US" sz="1200" dirty="0">
                        <a:solidFill>
                          <a:srgbClr val="000000"/>
                        </a:solidFill>
                      </a:endParaRPr>
                    </a:p>
                  </a:txBody>
                  <a:tcPr anchor="ctr"/>
                </a:tc>
                <a:tc>
                  <a:txBody>
                    <a:bodyPr/>
                    <a:lstStyle/>
                    <a:p>
                      <a:pPr algn="ctr"/>
                      <a:r>
                        <a:rPr lang="ru-RU" sz="1200" dirty="0">
                          <a:solidFill>
                            <a:srgbClr val="000000"/>
                          </a:solidFill>
                        </a:rPr>
                        <a:t>100%</a:t>
                      </a:r>
                      <a:endParaRPr lang="en-US" sz="1200" dirty="0">
                        <a:solidFill>
                          <a:srgbClr val="000000"/>
                        </a:solidFill>
                      </a:endParaRPr>
                    </a:p>
                  </a:txBody>
                  <a:tcPr anchor="ctr"/>
                </a:tc>
                <a:tc>
                  <a:txBody>
                    <a:bodyPr/>
                    <a:lstStyle/>
                    <a:p>
                      <a:pPr algn="ctr"/>
                      <a:r>
                        <a:rPr lang="ru-RU" sz="1200" dirty="0">
                          <a:solidFill>
                            <a:srgbClr val="000000"/>
                          </a:solidFill>
                        </a:rPr>
                        <a:t>100%</a:t>
                      </a:r>
                      <a:endParaRPr lang="en-US" sz="1200" dirty="0">
                        <a:solidFill>
                          <a:srgbClr val="000000"/>
                        </a:solidFill>
                      </a:endParaRPr>
                    </a:p>
                  </a:txBody>
                  <a:tcPr anchor="ctr"/>
                </a:tc>
                <a:tc>
                  <a:txBody>
                    <a:bodyPr/>
                    <a:lstStyle/>
                    <a:p>
                      <a:pPr algn="ctr"/>
                      <a:r>
                        <a:rPr lang="en-US" sz="1200" dirty="0">
                          <a:solidFill>
                            <a:srgbClr val="000000"/>
                          </a:solidFill>
                        </a:rPr>
                        <a:t>0%.</a:t>
                      </a:r>
                      <a:r>
                        <a:rPr lang="en-US" sz="1200" baseline="0" dirty="0">
                          <a:solidFill>
                            <a:srgbClr val="000000"/>
                          </a:solidFill>
                        </a:rPr>
                        <a:t> All</a:t>
                      </a:r>
                      <a:r>
                        <a:rPr lang="en-US" sz="1200" dirty="0">
                          <a:solidFill>
                            <a:srgbClr val="000000"/>
                          </a:solidFill>
                        </a:rPr>
                        <a:t> members must be citizens of MY </a:t>
                      </a:r>
                    </a:p>
                  </a:txBody>
                  <a:tcPr anchor="ctr"/>
                </a:tc>
                <a:extLst>
                  <a:ext uri="{0D108BD9-81ED-4DB2-BD59-A6C34878D82A}">
                    <a16:rowId xmlns:a16="http://schemas.microsoft.com/office/drawing/2014/main" val="10003"/>
                  </a:ext>
                </a:extLst>
              </a:tr>
              <a:tr h="630385">
                <a:tc>
                  <a:txBody>
                    <a:bodyPr/>
                    <a:lstStyle/>
                    <a:p>
                      <a:pPr algn="ctr"/>
                      <a:r>
                        <a:rPr lang="en-US" sz="1200" b="0" dirty="0">
                          <a:solidFill>
                            <a:srgbClr val="000000"/>
                          </a:solidFill>
                        </a:rPr>
                        <a:t>Possibility to sell</a:t>
                      </a:r>
                      <a:r>
                        <a:rPr lang="en-US" sz="1200" b="0" baseline="0" dirty="0">
                          <a:solidFill>
                            <a:srgbClr val="000000"/>
                          </a:solidFill>
                        </a:rPr>
                        <a:t> </a:t>
                      </a:r>
                      <a:r>
                        <a:rPr lang="en-US" sz="1200" b="0" dirty="0">
                          <a:solidFill>
                            <a:srgbClr val="000000"/>
                          </a:solidFill>
                        </a:rPr>
                        <a:t>retail credit products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ru-RU" sz="1200" kern="1200" dirty="0">
                          <a:solidFill>
                            <a:srgbClr val="000000"/>
                          </a:solidFill>
                          <a:latin typeface="+mn-lt"/>
                          <a:ea typeface="+mn-ea"/>
                          <a:cs typeface="+mn-cs"/>
                        </a:rPr>
                        <a:t>Yes, </a:t>
                      </a:r>
                      <a:r>
                        <a:rPr lang="en-US" sz="1200" kern="1200" dirty="0">
                          <a:solidFill>
                            <a:srgbClr val="000000"/>
                          </a:solidFill>
                          <a:latin typeface="+mn-lt"/>
                          <a:ea typeface="+mn-ea"/>
                          <a:cs typeface="+mn-cs"/>
                        </a:rPr>
                        <a:t>including </a:t>
                      </a:r>
                      <a:r>
                        <a:rPr lang="ru-RU" sz="1200" kern="1200" dirty="0">
                          <a:solidFill>
                            <a:srgbClr val="000000"/>
                          </a:solidFill>
                          <a:latin typeface="+mn-lt"/>
                          <a:ea typeface="+mn-ea"/>
                          <a:cs typeface="+mn-cs"/>
                        </a:rPr>
                        <a:t>credit cards </a:t>
                      </a:r>
                      <a:endParaRPr lang="en-US" sz="1200" kern="1200" dirty="0">
                        <a:solidFill>
                          <a:srgbClr val="000000"/>
                        </a:solidFill>
                        <a:latin typeface="+mn-lt"/>
                        <a:ea typeface="+mn-ea"/>
                        <a:cs typeface="+mn-cs"/>
                      </a:endParaRPr>
                    </a:p>
                  </a:txBody>
                  <a:tcPr anchor="ctr"/>
                </a:tc>
                <a:tc>
                  <a:txBody>
                    <a:bodyPr/>
                    <a:lstStyle/>
                    <a:p>
                      <a:pPr algn="ctr"/>
                      <a:r>
                        <a:rPr lang="en-US" sz="1200" kern="1200" dirty="0">
                          <a:solidFill>
                            <a:srgbClr val="000000"/>
                          </a:solidFill>
                          <a:latin typeface="+mn-lt"/>
                          <a:ea typeface="+mn-ea"/>
                          <a:cs typeface="+mn-cs"/>
                        </a:rPr>
                        <a:t>Yes</a:t>
                      </a:r>
                      <a:r>
                        <a:rPr lang="ru-RU" sz="1200" kern="1200" dirty="0">
                          <a:solidFill>
                            <a:srgbClr val="000000"/>
                          </a:solidFill>
                          <a:latin typeface="+mn-lt"/>
                          <a:ea typeface="+mn-ea"/>
                          <a:cs typeface="+mn-cs"/>
                        </a:rPr>
                        <a:t>, </a:t>
                      </a:r>
                      <a:r>
                        <a:rPr lang="en-US" sz="1200" kern="1200" dirty="0">
                          <a:solidFill>
                            <a:srgbClr val="000000"/>
                          </a:solidFill>
                          <a:latin typeface="+mn-lt"/>
                          <a:ea typeface="+mn-ea"/>
                          <a:cs typeface="+mn-cs"/>
                        </a:rPr>
                        <a:t>including </a:t>
                      </a:r>
                      <a:r>
                        <a:rPr lang="ru-RU" sz="1200" kern="1200" dirty="0">
                          <a:solidFill>
                            <a:srgbClr val="000000"/>
                          </a:solidFill>
                          <a:latin typeface="+mn-lt"/>
                          <a:ea typeface="+mn-ea"/>
                          <a:cs typeface="+mn-cs"/>
                        </a:rPr>
                        <a:t>credit cards</a:t>
                      </a:r>
                      <a:endParaRPr lang="en-US" sz="1200" kern="1200" dirty="0">
                        <a:solidFill>
                          <a:srgbClr val="000000"/>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Yes, excluding credit cards</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Yes, excluding credit cards</a:t>
                      </a:r>
                    </a:p>
                  </a:txBody>
                  <a:tcPr anchor="ctr"/>
                </a:tc>
                <a:tc>
                  <a:txBody>
                    <a:bodyPr/>
                    <a:lstStyle/>
                    <a:p>
                      <a:pPr algn="ctr"/>
                      <a:r>
                        <a:rPr lang="en-US" sz="1200" kern="1200" dirty="0">
                          <a:solidFill>
                            <a:srgbClr val="000000"/>
                          </a:solidFill>
                          <a:latin typeface="+mn-lt"/>
                          <a:ea typeface="+mn-ea"/>
                          <a:cs typeface="+mn-cs"/>
                        </a:rPr>
                        <a:t>Yes, excluding credit cards</a:t>
                      </a:r>
                    </a:p>
                  </a:txBody>
                  <a:tcPr anchor="ctr"/>
                </a:tc>
                <a:extLst>
                  <a:ext uri="{0D108BD9-81ED-4DB2-BD59-A6C34878D82A}">
                    <a16:rowId xmlns:a16="http://schemas.microsoft.com/office/drawing/2014/main" val="2792525731"/>
                  </a:ext>
                </a:extLst>
              </a:tr>
              <a:tr h="450275">
                <a:tc>
                  <a:txBody>
                    <a:bodyPr/>
                    <a:lstStyle/>
                    <a:p>
                      <a:pPr algn="ctr"/>
                      <a:r>
                        <a:rPr lang="en-US" sz="1200" b="0" dirty="0">
                          <a:solidFill>
                            <a:srgbClr val="000000"/>
                          </a:solidFill>
                        </a:rPr>
                        <a:t>Interest cap</a:t>
                      </a:r>
                    </a:p>
                  </a:txBody>
                  <a:tcPr anchor="ctr"/>
                </a:tc>
                <a:tc>
                  <a:txBody>
                    <a:bodyPr/>
                    <a:lstStyle/>
                    <a:p>
                      <a:pPr algn="ctr"/>
                      <a:r>
                        <a:rPr lang="en-US" sz="1200" kern="1200" dirty="0">
                          <a:solidFill>
                            <a:srgbClr val="000000"/>
                          </a:solidFill>
                          <a:latin typeface="+mn-lt"/>
                          <a:ea typeface="+mn-ea"/>
                          <a:cs typeface="+mn-cs"/>
                        </a:rPr>
                        <a:t>18%</a:t>
                      </a:r>
                      <a:r>
                        <a:rPr lang="en-US" sz="1200" kern="1200" baseline="0" dirty="0">
                          <a:solidFill>
                            <a:srgbClr val="000000"/>
                          </a:solidFill>
                          <a:latin typeface="+mn-lt"/>
                          <a:ea typeface="+mn-ea"/>
                          <a:cs typeface="+mn-cs"/>
                        </a:rPr>
                        <a:t> per annum for unsecured</a:t>
                      </a:r>
                      <a:endParaRPr lang="en-US" sz="1200" kern="1200" dirty="0">
                        <a:solidFill>
                          <a:srgbClr val="000000"/>
                        </a:solidFill>
                        <a:latin typeface="+mn-lt"/>
                        <a:ea typeface="+mn-ea"/>
                        <a:cs typeface="+mn-cs"/>
                      </a:endParaRPr>
                    </a:p>
                  </a:txBody>
                  <a:tcPr anchor="ctr"/>
                </a:tc>
                <a:tc>
                  <a:txBody>
                    <a:bodyPr/>
                    <a:lstStyle/>
                    <a:p>
                      <a:pPr algn="ctr"/>
                      <a:r>
                        <a:rPr lang="en-US" sz="1200" kern="1200" dirty="0">
                          <a:solidFill>
                            <a:srgbClr val="000000"/>
                          </a:solidFill>
                          <a:latin typeface="+mn-lt"/>
                          <a:ea typeface="+mn-ea"/>
                          <a:cs typeface="+mn-cs"/>
                        </a:rPr>
                        <a:t>18%</a:t>
                      </a:r>
                      <a:r>
                        <a:rPr lang="en-US" sz="1200" kern="1200" baseline="0" dirty="0">
                          <a:solidFill>
                            <a:srgbClr val="000000"/>
                          </a:solidFill>
                          <a:latin typeface="+mn-lt"/>
                          <a:ea typeface="+mn-ea"/>
                          <a:cs typeface="+mn-cs"/>
                        </a:rPr>
                        <a:t> per annum for unsecured</a:t>
                      </a:r>
                      <a:endParaRPr lang="en-US" sz="1200" kern="1200" dirty="0">
                        <a:solidFill>
                          <a:srgbClr val="000000"/>
                        </a:solidFill>
                        <a:latin typeface="+mn-lt"/>
                        <a:ea typeface="+mn-ea"/>
                        <a:cs typeface="+mn-cs"/>
                      </a:endParaRPr>
                    </a:p>
                  </a:txBody>
                  <a:tcPr anchor="ctr"/>
                </a:tc>
                <a:tc>
                  <a:txBody>
                    <a:bodyPr/>
                    <a:lstStyle/>
                    <a:p>
                      <a:pPr algn="ctr"/>
                      <a:r>
                        <a:rPr lang="en-US" sz="1200" kern="1200" dirty="0">
                          <a:solidFill>
                            <a:srgbClr val="000000"/>
                          </a:solidFill>
                          <a:latin typeface="+mn-lt"/>
                          <a:ea typeface="+mn-ea"/>
                          <a:cs typeface="+mn-cs"/>
                        </a:rPr>
                        <a:t>18%</a:t>
                      </a:r>
                      <a:r>
                        <a:rPr lang="en-US" sz="1200" kern="1200" baseline="0" dirty="0">
                          <a:solidFill>
                            <a:srgbClr val="000000"/>
                          </a:solidFill>
                          <a:latin typeface="+mn-lt"/>
                          <a:ea typeface="+mn-ea"/>
                          <a:cs typeface="+mn-cs"/>
                        </a:rPr>
                        <a:t> per annum for unsecured</a:t>
                      </a:r>
                      <a:endParaRPr lang="en-US" sz="1200" kern="1200" dirty="0">
                        <a:solidFill>
                          <a:srgbClr val="000000"/>
                        </a:solidFill>
                        <a:latin typeface="+mn-lt"/>
                        <a:ea typeface="+mn-ea"/>
                        <a:cs typeface="+mn-cs"/>
                      </a:endParaRPr>
                    </a:p>
                  </a:txBody>
                  <a:tcPr anchor="ctr"/>
                </a:tc>
                <a:tc>
                  <a:txBody>
                    <a:bodyPr/>
                    <a:lstStyle/>
                    <a:p>
                      <a:pPr algn="ctr"/>
                      <a:r>
                        <a:rPr lang="en-US" sz="1200" kern="1200" dirty="0">
                          <a:solidFill>
                            <a:srgbClr val="000000"/>
                          </a:solidFill>
                          <a:latin typeface="+mn-lt"/>
                          <a:ea typeface="+mn-ea"/>
                          <a:cs typeface="+mn-cs"/>
                        </a:rPr>
                        <a:t>24%</a:t>
                      </a:r>
                      <a:r>
                        <a:rPr lang="en-US" sz="1200" kern="1200" baseline="0" dirty="0">
                          <a:solidFill>
                            <a:srgbClr val="000000"/>
                          </a:solidFill>
                          <a:latin typeface="+mn-lt"/>
                          <a:ea typeface="+mn-ea"/>
                          <a:cs typeface="+mn-cs"/>
                        </a:rPr>
                        <a:t> per annum</a:t>
                      </a:r>
                      <a:endParaRPr lang="en-US" sz="1200" kern="1200" dirty="0">
                        <a:solidFill>
                          <a:srgbClr val="000000"/>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18%</a:t>
                      </a:r>
                      <a:r>
                        <a:rPr lang="en-US" sz="1200" kern="1200" baseline="0" dirty="0">
                          <a:solidFill>
                            <a:srgbClr val="000000"/>
                          </a:solidFill>
                          <a:latin typeface="+mn-lt"/>
                          <a:ea typeface="+mn-ea"/>
                          <a:cs typeface="+mn-cs"/>
                        </a:rPr>
                        <a:t> per annum for unsecured</a:t>
                      </a:r>
                      <a:endParaRPr lang="en-US" sz="1200" kern="1200" dirty="0">
                        <a:solidFill>
                          <a:srgbClr val="000000"/>
                        </a:solidFill>
                        <a:latin typeface="+mn-lt"/>
                        <a:ea typeface="+mn-ea"/>
                        <a:cs typeface="+mn-cs"/>
                      </a:endParaRPr>
                    </a:p>
                  </a:txBody>
                  <a:tcPr anchor="ctr"/>
                </a:tc>
                <a:extLst>
                  <a:ext uri="{0D108BD9-81ED-4DB2-BD59-A6C34878D82A}">
                    <a16:rowId xmlns:a16="http://schemas.microsoft.com/office/drawing/2014/main" val="10004"/>
                  </a:ext>
                </a:extLst>
              </a:tr>
              <a:tr h="630385">
                <a:tc>
                  <a:txBody>
                    <a:bodyPr/>
                    <a:lstStyle/>
                    <a:p>
                      <a:pPr algn="ctr"/>
                      <a:r>
                        <a:rPr lang="en-US" sz="1200" b="0" dirty="0">
                          <a:solidFill>
                            <a:srgbClr val="000000"/>
                          </a:solidFill>
                        </a:rPr>
                        <a:t>Regulator</a:t>
                      </a:r>
                    </a:p>
                  </a:txBody>
                  <a:tcPr anchor="ctr"/>
                </a:tc>
                <a:tc>
                  <a:txBody>
                    <a:bodyPr/>
                    <a:lstStyle/>
                    <a:p>
                      <a:pPr algn="ctr"/>
                      <a:r>
                        <a:rPr lang="en-US" sz="1200" kern="1200" dirty="0">
                          <a:solidFill>
                            <a:srgbClr val="000000"/>
                          </a:solidFill>
                          <a:latin typeface="+mn-lt"/>
                          <a:ea typeface="+mn-ea"/>
                          <a:cs typeface="+mn-cs"/>
                        </a:rPr>
                        <a:t>Bank Negara</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Bank Negara</a:t>
                      </a:r>
                    </a:p>
                  </a:txBody>
                  <a:tcPr anchor="ctr"/>
                </a:tc>
                <a:tc>
                  <a:txBody>
                    <a:bodyPr/>
                    <a:lstStyle/>
                    <a:p>
                      <a:pPr algn="ctr"/>
                      <a:r>
                        <a:rPr lang="en-US" sz="1200" kern="1200" dirty="0">
                          <a:solidFill>
                            <a:srgbClr val="000000"/>
                          </a:solidFill>
                          <a:latin typeface="+mn-lt"/>
                          <a:ea typeface="+mn-ea"/>
                          <a:cs typeface="+mn-cs"/>
                        </a:rPr>
                        <a:t>Ministry of</a:t>
                      </a:r>
                      <a:r>
                        <a:rPr lang="en-US" sz="1200" kern="1200" baseline="0" dirty="0">
                          <a:solidFill>
                            <a:srgbClr val="000000"/>
                          </a:solidFill>
                          <a:latin typeface="+mn-lt"/>
                          <a:ea typeface="+mn-ea"/>
                          <a:cs typeface="+mn-cs"/>
                        </a:rPr>
                        <a:t> Housing and Local government</a:t>
                      </a:r>
                      <a:endParaRPr lang="en-US" sz="1200" kern="1200" dirty="0">
                        <a:solidFill>
                          <a:srgbClr val="000000"/>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Ministry of</a:t>
                      </a:r>
                      <a:r>
                        <a:rPr lang="en-US" sz="1200" kern="1200" baseline="0" dirty="0">
                          <a:solidFill>
                            <a:srgbClr val="000000"/>
                          </a:solidFill>
                          <a:latin typeface="+mn-lt"/>
                          <a:ea typeface="+mn-ea"/>
                          <a:cs typeface="+mn-cs"/>
                        </a:rPr>
                        <a:t> Housing and Local government</a:t>
                      </a:r>
                      <a:endParaRPr lang="en-US" sz="1200" kern="1200" dirty="0">
                        <a:solidFill>
                          <a:srgbClr val="000000"/>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Cooperative Commission of Malaysia </a:t>
                      </a:r>
                    </a:p>
                  </a:txBody>
                  <a:tcPr anchor="ctr"/>
                </a:tc>
                <a:extLst>
                  <a:ext uri="{0D108BD9-81ED-4DB2-BD59-A6C34878D82A}">
                    <a16:rowId xmlns:a16="http://schemas.microsoft.com/office/drawing/2014/main" val="10006"/>
                  </a:ext>
                </a:extLst>
              </a:tr>
              <a:tr h="450275">
                <a:tc>
                  <a:txBody>
                    <a:bodyPr/>
                    <a:lstStyle/>
                    <a:p>
                      <a:pPr algn="ctr"/>
                      <a:r>
                        <a:rPr lang="en-US" sz="1200" b="0" dirty="0">
                          <a:solidFill>
                            <a:srgbClr val="000000"/>
                          </a:solidFill>
                        </a:rPr>
                        <a:t>Term for getting license</a:t>
                      </a:r>
                    </a:p>
                  </a:txBody>
                  <a:tcPr anchor="ctr"/>
                </a:tc>
                <a:tc>
                  <a:txBody>
                    <a:bodyPr/>
                    <a:lstStyle/>
                    <a:p>
                      <a:pPr algn="ctr"/>
                      <a:r>
                        <a:rPr lang="en-US" sz="1200" kern="1200" dirty="0">
                          <a:solidFill>
                            <a:srgbClr val="000000"/>
                          </a:solidFill>
                          <a:latin typeface="+mn-lt"/>
                          <a:ea typeface="+mn-ea"/>
                          <a:cs typeface="+mn-cs"/>
                        </a:rPr>
                        <a:t>NA</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NA</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30-45 Days</a:t>
                      </a:r>
                      <a:endParaRPr lang="ru-RU"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30-45 Days</a:t>
                      </a:r>
                      <a:endParaRPr lang="ru-RU"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NA</a:t>
                      </a:r>
                    </a:p>
                  </a:txBody>
                  <a:tcPr anchor="ctr"/>
                </a:tc>
                <a:extLst>
                  <a:ext uri="{0D108BD9-81ED-4DB2-BD59-A6C34878D82A}">
                    <a16:rowId xmlns:a16="http://schemas.microsoft.com/office/drawing/2014/main" val="10007"/>
                  </a:ext>
                </a:extLst>
              </a:tr>
              <a:tr h="450275">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0" kern="1200" dirty="0">
                          <a:solidFill>
                            <a:srgbClr val="000000"/>
                          </a:solidFill>
                          <a:latin typeface="+mn-lt"/>
                          <a:ea typeface="+mn-ea"/>
                          <a:cs typeface="+mn-cs"/>
                        </a:rPr>
                        <a:t>Number of active licenses </a:t>
                      </a:r>
                    </a:p>
                  </a:txBody>
                  <a:tcPr anchor="ctr"/>
                </a:tc>
                <a:tc>
                  <a:txBody>
                    <a:bodyPr/>
                    <a:lstStyle/>
                    <a:p>
                      <a:pPr algn="ctr"/>
                      <a:r>
                        <a:rPr lang="en-US" sz="1200" kern="1200" dirty="0">
                          <a:solidFill>
                            <a:srgbClr val="000000"/>
                          </a:solidFill>
                          <a:latin typeface="+mn-lt"/>
                          <a:ea typeface="+mn-ea"/>
                          <a:cs typeface="+mn-cs"/>
                        </a:rPr>
                        <a:t>43 (including</a:t>
                      </a:r>
                      <a:r>
                        <a:rPr lang="en-US" sz="1200" kern="1200" baseline="0" dirty="0">
                          <a:solidFill>
                            <a:srgbClr val="000000"/>
                          </a:solidFill>
                          <a:latin typeface="+mn-lt"/>
                          <a:ea typeface="+mn-ea"/>
                          <a:cs typeface="+mn-cs"/>
                        </a:rPr>
                        <a:t> Islamic)</a:t>
                      </a:r>
                      <a:endParaRPr lang="en-US" sz="1200" kern="1200" dirty="0">
                        <a:solidFill>
                          <a:srgbClr val="000000"/>
                        </a:solidFill>
                        <a:latin typeface="+mn-lt"/>
                        <a:ea typeface="+mn-ea"/>
                        <a:cs typeface="+mn-cs"/>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3</a:t>
                      </a:r>
                    </a:p>
                  </a:txBody>
                  <a:tcPr anchor="ctr"/>
                </a:tc>
                <a:tc>
                  <a:txBody>
                    <a:bodyPr/>
                    <a:lstStyle/>
                    <a:p>
                      <a:pPr algn="ctr"/>
                      <a:r>
                        <a:rPr lang="en-US" sz="1200" kern="1200" dirty="0">
                          <a:solidFill>
                            <a:srgbClr val="000000"/>
                          </a:solidFill>
                          <a:latin typeface="+mn-lt"/>
                          <a:ea typeface="+mn-ea"/>
                          <a:cs typeface="+mn-cs"/>
                        </a:rPr>
                        <a:t>More</a:t>
                      </a:r>
                      <a:r>
                        <a:rPr lang="en-US" sz="1200" kern="1200" baseline="0" dirty="0">
                          <a:solidFill>
                            <a:srgbClr val="000000"/>
                          </a:solidFill>
                          <a:latin typeface="+mn-lt"/>
                          <a:ea typeface="+mn-ea"/>
                          <a:cs typeface="+mn-cs"/>
                        </a:rPr>
                        <a:t> then 3000</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~400 </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latin typeface="+mn-lt"/>
                          <a:ea typeface="+mn-ea"/>
                          <a:cs typeface="+mn-cs"/>
                        </a:rPr>
                        <a:t>~12,000 </a:t>
                      </a:r>
                    </a:p>
                  </a:txBody>
                  <a:tcPr anchor="ctr"/>
                </a:tc>
                <a:extLst>
                  <a:ext uri="{0D108BD9-81ED-4DB2-BD59-A6C34878D82A}">
                    <a16:rowId xmlns:a16="http://schemas.microsoft.com/office/drawing/2014/main" val="10008"/>
                  </a:ext>
                </a:extLst>
              </a:tr>
            </a:tbl>
          </a:graphicData>
        </a:graphic>
      </p:graphicFrame>
      <p:sp>
        <p:nvSpPr>
          <p:cNvPr id="11" name="TextBox 10"/>
          <p:cNvSpPr txBox="1">
            <a:spLocks/>
          </p:cNvSpPr>
          <p:nvPr/>
        </p:nvSpPr>
        <p:spPr>
          <a:xfrm>
            <a:off x="118072" y="5384878"/>
            <a:ext cx="8941791" cy="954107"/>
          </a:xfrm>
          <a:prstGeom prst="rect">
            <a:avLst/>
          </a:prstGeom>
          <a:solidFill>
            <a:schemeClr val="accent1">
              <a:lumMod val="20000"/>
              <a:lumOff val="80000"/>
            </a:schemeClr>
          </a:solidFill>
          <a:ln>
            <a:solidFill>
              <a:schemeClr val="accent1"/>
            </a:solidFill>
          </a:ln>
        </p:spPr>
        <p:txBody>
          <a:bodyPr wrap="square" rtlCol="0" anchor="t">
            <a:spAutoFit/>
          </a:bodyPr>
          <a:lstStyle/>
          <a:p>
            <a:pPr>
              <a:lnSpc>
                <a:spcPct val="120000"/>
              </a:lnSpc>
              <a:spcBef>
                <a:spcPct val="20000"/>
              </a:spcBef>
              <a:buFont typeface="Arial" pitchFamily="34" charset="0"/>
              <a:buNone/>
            </a:pPr>
            <a:r>
              <a:rPr lang="en-US" altLang="en-US" sz="1400" dirty="0"/>
              <a:t>Money Lending License offers the most opportunities with the widest range of possible uses:</a:t>
            </a:r>
          </a:p>
          <a:p>
            <a:pPr marL="285750" indent="-285750">
              <a:lnSpc>
                <a:spcPct val="120000"/>
              </a:lnSpc>
              <a:spcBef>
                <a:spcPct val="20000"/>
              </a:spcBef>
              <a:buFont typeface="Arial" panose="020B0604020202020204" pitchFamily="34" charset="0"/>
              <a:buChar char="•"/>
            </a:pPr>
            <a:r>
              <a:rPr lang="en-US" altLang="en-US" sz="1400" dirty="0"/>
              <a:t>In Line with our Business activities</a:t>
            </a:r>
          </a:p>
          <a:p>
            <a:pPr marL="285750" indent="-285750">
              <a:lnSpc>
                <a:spcPct val="120000"/>
              </a:lnSpc>
              <a:spcBef>
                <a:spcPct val="20000"/>
              </a:spcBef>
              <a:buFont typeface="Arial" panose="020B0604020202020204" pitchFamily="34" charset="0"/>
              <a:buChar char="•"/>
            </a:pPr>
            <a:r>
              <a:rPr lang="en-US" altLang="en-US" sz="1400" dirty="0"/>
              <a:t>Low minimum capitalization</a:t>
            </a:r>
          </a:p>
        </p:txBody>
      </p:sp>
      <p:sp>
        <p:nvSpPr>
          <p:cNvPr id="3" name="Rectangle 2"/>
          <p:cNvSpPr/>
          <p:nvPr/>
        </p:nvSpPr>
        <p:spPr>
          <a:xfrm>
            <a:off x="121798" y="6525344"/>
            <a:ext cx="9918848" cy="221023"/>
          </a:xfrm>
          <a:prstGeom prst="rect">
            <a:avLst/>
          </a:prstGeom>
        </p:spPr>
        <p:txBody>
          <a:bodyPr wrap="square">
            <a:spAutoFit/>
          </a:bodyPr>
          <a:lstStyle/>
          <a:p>
            <a:pPr>
              <a:lnSpc>
                <a:spcPct val="110000"/>
              </a:lnSpc>
              <a:spcBef>
                <a:spcPct val="20000"/>
              </a:spcBef>
              <a:buFont typeface="Arial" pitchFamily="34" charset="0"/>
              <a:buNone/>
            </a:pPr>
            <a:r>
              <a:rPr lang="en-US" altLang="en-US" sz="800" dirty="0">
                <a:solidFill>
                  <a:srgbClr val="4D4D4D"/>
                </a:solidFill>
              </a:rPr>
              <a:t>Source: Solidiance Interview &amp; Analysis</a:t>
            </a:r>
            <a:endParaRPr lang="en-US" altLang="en-US" sz="700" dirty="0">
              <a:solidFill>
                <a:srgbClr val="4D4D4D"/>
              </a:solidFill>
            </a:endParaRPr>
          </a:p>
        </p:txBody>
      </p:sp>
    </p:spTree>
    <p:extLst>
      <p:ext uri="{BB962C8B-B14F-4D97-AF65-F5344CB8AC3E}">
        <p14:creationId xmlns:p14="http://schemas.microsoft.com/office/powerpoint/2010/main" val="35513623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Flgu4kdF0WYrWG8Y3w0cA"/>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Flgu4kdF0WYrWG8Y3w0c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yMtkCUtw0OuQtMtapevvw"/>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yMtkCUtw0OuQtMtapevv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l3PWMZrCUGnf_5xHGVKO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yMtkCUtw0OuQtMtapevv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aFlgu4kdF0WYrWG8Y3w0c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DyMtkCUtw0OuQtMtapevv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el3PWMZrCUGnf_5xHGVKO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yMtkCUtw0OuQtMtapevv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yMtkCUtw0OuQtMtapevv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el3PWMZrCUGnf_5xHGVKO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aFlgu4kdF0WYrWG8Y3w0c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DyMtkCUtw0OuQtMtapevv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DyMtkCUtw0OuQtMtapevv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l3PWMZrCUGnf_5xHGVKOA"/>
</p:tagLst>
</file>

<file path=ppt/theme/theme1.xml><?xml version="1.0" encoding="utf-8"?>
<a:theme xmlns:a="http://schemas.openxmlformats.org/drawingml/2006/main" name="Тема Office">
  <a:themeElements>
    <a:clrScheme name="Finstar">
      <a:dk1>
        <a:sysClr val="windowText" lastClr="000000"/>
      </a:dk1>
      <a:lt1>
        <a:sysClr val="window" lastClr="FFFFFF"/>
      </a:lt1>
      <a:dk2>
        <a:srgbClr val="001E69"/>
      </a:dk2>
      <a:lt2>
        <a:srgbClr val="EEECE1"/>
      </a:lt2>
      <a:accent1>
        <a:srgbClr val="4F81BD"/>
      </a:accent1>
      <a:accent2>
        <a:srgbClr val="C0504D"/>
      </a:accent2>
      <a:accent3>
        <a:srgbClr val="9BBB59"/>
      </a:accent3>
      <a:accent4>
        <a:srgbClr val="8064A2"/>
      </a:accent4>
      <a:accent5>
        <a:srgbClr val="327DF5"/>
      </a:accent5>
      <a:accent6>
        <a:srgbClr val="F79646"/>
      </a:accent6>
      <a:hlink>
        <a:srgbClr val="001E69"/>
      </a:hlink>
      <a:folHlink>
        <a:srgbClr val="8064A2"/>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0897C16706F14F80AB4BA79ABE12C3" ma:contentTypeVersion="2" ma:contentTypeDescription="Create a new document." ma:contentTypeScope="" ma:versionID="9a4e3fe0c3b9bf6277a9a379211024eb">
  <xsd:schema xmlns:xsd="http://www.w3.org/2001/XMLSchema" xmlns:xs="http://www.w3.org/2001/XMLSchema" xmlns:p="http://schemas.microsoft.com/office/2006/metadata/properties" xmlns:ns2="9de6a297-4883-49b5-b734-272fd15c37c5" targetNamespace="http://schemas.microsoft.com/office/2006/metadata/properties" ma:root="true" ma:fieldsID="e5f069898e62a06487da04d9e6081ce0" ns2:_="">
    <xsd:import namespace="9de6a297-4883-49b5-b734-272fd15c37c5"/>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e6a297-4883-49b5-b734-272fd15c37c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04850D0-0B29-48B4-86A1-CE7F5FBC7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e6a297-4883-49b5-b734-272fd15c37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9A644C-6ECB-40D7-AE5A-943F15FDFDAE}">
  <ds:schemaRefs>
    <ds:schemaRef ds:uri="http://schemas.microsoft.com/sharepoint/v3/contenttype/forms"/>
  </ds:schemaRefs>
</ds:datastoreItem>
</file>

<file path=customXml/itemProps3.xml><?xml version="1.0" encoding="utf-8"?>
<ds:datastoreItem xmlns:ds="http://schemas.openxmlformats.org/officeDocument/2006/customXml" ds:itemID="{21E2F406-45BB-417B-90C1-E21A37B5D17D}">
  <ds:schemaRefs>
    <ds:schemaRef ds:uri="http://www.w3.org/XML/1998/namespace"/>
    <ds:schemaRef ds:uri="http://schemas.microsoft.com/office/infopath/2007/PartnerControls"/>
    <ds:schemaRef ds:uri="http://purl.org/dc/terms/"/>
    <ds:schemaRef ds:uri="http://schemas.microsoft.com/office/2006/metadata/properties"/>
    <ds:schemaRef ds:uri="http://schemas.microsoft.com/office/2006/documentManagement/types"/>
    <ds:schemaRef ds:uri="http://purl.org/dc/elements/1.1/"/>
    <ds:schemaRef ds:uri="9de6a297-4883-49b5-b734-272fd15c37c5"/>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181792</TotalTime>
  <Words>10486</Words>
  <Application>Microsoft Office PowerPoint</Application>
  <PresentationFormat>On-screen Show (4:3)</PresentationFormat>
  <Paragraphs>2542</Paragraphs>
  <Slides>70</Slides>
  <Notes>66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70</vt:i4>
      </vt:variant>
    </vt:vector>
  </HeadingPairs>
  <TitlesOfParts>
    <vt:vector size="77" baseType="lpstr">
      <vt:lpstr>MS PGothic</vt:lpstr>
      <vt:lpstr>宋体</vt:lpstr>
      <vt:lpstr>Arial</vt:lpstr>
      <vt:lpstr>Calibri</vt:lpstr>
      <vt:lpstr>Century Gothic</vt:lpstr>
      <vt:lpstr>Тема Office</vt:lpstr>
      <vt:lpstr>Document</vt:lpstr>
      <vt:lpstr>Business Plan For Money Lending Business  In Malaysia</vt:lpstr>
      <vt:lpstr>Table Of Contents</vt:lpstr>
      <vt:lpstr>PowerPoint Presentation</vt:lpstr>
      <vt:lpstr>Investment Summary</vt:lpstr>
      <vt:lpstr>Investment summary</vt:lpstr>
      <vt:lpstr>PowerPoint Presentation</vt:lpstr>
      <vt:lpstr>General Market Information</vt:lpstr>
      <vt:lpstr>Consumer Finance Industry Landscape</vt:lpstr>
      <vt:lpstr>Licensing Options</vt:lpstr>
      <vt:lpstr>Market Size Estimation  </vt:lpstr>
      <vt:lpstr>PowerPoint Presentation</vt:lpstr>
      <vt:lpstr>ML Regulation</vt:lpstr>
      <vt:lpstr>Critical Business Model parameters 1/2</vt:lpstr>
      <vt:lpstr>Critical Business Model parameters 2/2</vt:lpstr>
      <vt:lpstr>Legal setup </vt:lpstr>
      <vt:lpstr>Process of Obtaining the Mandatory documents</vt:lpstr>
      <vt:lpstr>PowerPoint Presentation</vt:lpstr>
      <vt:lpstr>Consumer Lending Landscape</vt:lpstr>
      <vt:lpstr>Current ML Industry Business Models</vt:lpstr>
      <vt:lpstr>Online Loan Shark: Money 2 Loans</vt:lpstr>
      <vt:lpstr>O2O Money Lender: Potential Credit and Leasing</vt:lpstr>
      <vt:lpstr>Offline Money Lender: Infinity Organization Solution</vt:lpstr>
      <vt:lpstr>Offline Money Lender: JCL Credit Leasing</vt:lpstr>
      <vt:lpstr>Our Strategy</vt:lpstr>
      <vt:lpstr>Initial Sales Business Process (O2O)</vt:lpstr>
      <vt:lpstr>Repeat Sales Business Process &amp; Online</vt:lpstr>
      <vt:lpstr>Malaysia digital marketing overview</vt:lpstr>
      <vt:lpstr>Online loans demand volumes. Devices</vt:lpstr>
      <vt:lpstr>Online marketing toolkit: Google Search</vt:lpstr>
      <vt:lpstr>Online marketing toolkit: Google Display</vt:lpstr>
      <vt:lpstr>Online marketing toolkit: Google Mobile</vt:lpstr>
      <vt:lpstr>Social Media Advertising case</vt:lpstr>
      <vt:lpstr>Marketing Mix &amp; Marketing cost </vt:lpstr>
      <vt:lpstr>Sales Plan</vt:lpstr>
      <vt:lpstr>PowerPoint Presentation</vt:lpstr>
      <vt:lpstr>PowerPoint Presentation</vt:lpstr>
      <vt:lpstr>TOOLS: ID Card. Documents for Verification</vt:lpstr>
      <vt:lpstr>TOOLS: EPF/Bank statement. Proof of Income</vt:lpstr>
      <vt:lpstr>TOOLS: Utility bills/Tenancy Agreement. Address proof</vt:lpstr>
      <vt:lpstr>TOOLS: Credit Bureaus. Credit History Check</vt:lpstr>
      <vt:lpstr>TOOLS: Biometric Scanner. Identification</vt:lpstr>
      <vt:lpstr>Decision Making Procedure </vt:lpstr>
      <vt:lpstr>Collections Procedure – Target Model</vt:lpstr>
      <vt:lpstr>Risk  Loss curve</vt:lpstr>
      <vt:lpstr>PowerPoint Presentation</vt:lpstr>
      <vt:lpstr>IT architecture</vt:lpstr>
      <vt:lpstr>IT Scope Of Work</vt:lpstr>
      <vt:lpstr>IT architecture geo layout</vt:lpstr>
      <vt:lpstr>PowerPoint Presentation</vt:lpstr>
      <vt:lpstr>Organizational Chart for ML 2020</vt:lpstr>
      <vt:lpstr>Organizational Chart for RMC</vt:lpstr>
      <vt:lpstr>PowerPoint Presentation</vt:lpstr>
      <vt:lpstr>Assumptions and sensitivity analysis</vt:lpstr>
      <vt:lpstr>Investment summary</vt:lpstr>
      <vt:lpstr>Balance sheet</vt:lpstr>
      <vt:lpstr>P&amp;L Statement</vt:lpstr>
      <vt:lpstr>Cash flow statement</vt:lpstr>
      <vt:lpstr>G&amp;A</vt:lpstr>
      <vt:lpstr>One-off budget</vt:lpstr>
      <vt:lpstr>PowerPoint Presentation</vt:lpstr>
      <vt:lpstr>Main Identified Risks &amp; Their Mitigation 1/2</vt:lpstr>
      <vt:lpstr>Main Identified Risks &amp; Their Mitigation 2/2</vt:lpstr>
      <vt:lpstr>PowerPoint Presentation</vt:lpstr>
      <vt:lpstr>Project Plan </vt:lpstr>
      <vt:lpstr>PowerPoint Presentation</vt:lpstr>
      <vt:lpstr>Christopher and Lee Ong Legal Opinion</vt:lpstr>
      <vt:lpstr>Legal Process Of Charging</vt:lpstr>
      <vt:lpstr>Interest Cap &amp; Loan Agreement. Legal opinion </vt:lpstr>
      <vt:lpstr>Attestations Of Agreements. Legal opinion </vt:lpstr>
      <vt:lpstr>Collection. Legal opinion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MicroMoney; Micromoney International; Micromoney.io; Alexandrov S</dc:creator>
  <cp:lastModifiedBy>Anton Dziatkovskii</cp:lastModifiedBy>
  <cp:revision>4385</cp:revision>
  <dcterms:created xsi:type="dcterms:W3CDTF">2014-10-16T06:51:06Z</dcterms:created>
  <dcterms:modified xsi:type="dcterms:W3CDTF">2017-08-29T14:51:25Z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0x0101006B0897C16706F14F80AB4BA79ABE12C3</vt:lpwstr>
  </property>
</Properties>
</file>